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4"/>
  </p:notesMasterIdLst>
  <p:sldIdLst>
    <p:sldId id="610" r:id="rId2"/>
    <p:sldId id="629" r:id="rId3"/>
    <p:sldId id="613" r:id="rId4"/>
    <p:sldId id="614" r:id="rId5"/>
    <p:sldId id="615" r:id="rId6"/>
    <p:sldId id="616" r:id="rId7"/>
    <p:sldId id="622" r:id="rId8"/>
    <p:sldId id="681" r:id="rId9"/>
    <p:sldId id="623" r:id="rId10"/>
    <p:sldId id="624" r:id="rId11"/>
    <p:sldId id="626" r:id="rId12"/>
    <p:sldId id="612" r:id="rId13"/>
    <p:sldId id="630" r:id="rId14"/>
    <p:sldId id="682" r:id="rId15"/>
    <p:sldId id="633" r:id="rId16"/>
    <p:sldId id="683" r:id="rId17"/>
    <p:sldId id="638" r:id="rId18"/>
    <p:sldId id="684" r:id="rId19"/>
    <p:sldId id="641" r:id="rId20"/>
    <p:sldId id="643" r:id="rId21"/>
    <p:sldId id="645" r:id="rId22"/>
    <p:sldId id="646" r:id="rId23"/>
    <p:sldId id="647" r:id="rId24"/>
    <p:sldId id="648" r:id="rId25"/>
    <p:sldId id="651" r:id="rId26"/>
    <p:sldId id="652" r:id="rId27"/>
    <p:sldId id="685" r:id="rId28"/>
    <p:sldId id="655" r:id="rId29"/>
    <p:sldId id="657" r:id="rId30"/>
    <p:sldId id="658" r:id="rId31"/>
    <p:sldId id="659" r:id="rId32"/>
    <p:sldId id="660" r:id="rId33"/>
    <p:sldId id="662" r:id="rId34"/>
    <p:sldId id="665" r:id="rId35"/>
    <p:sldId id="668" r:id="rId36"/>
    <p:sldId id="686" r:id="rId37"/>
    <p:sldId id="669" r:id="rId38"/>
    <p:sldId id="714" r:id="rId39"/>
    <p:sldId id="671" r:id="rId40"/>
    <p:sldId id="673" r:id="rId41"/>
    <p:sldId id="674" r:id="rId42"/>
    <p:sldId id="672" r:id="rId43"/>
    <p:sldId id="675" r:id="rId44"/>
    <p:sldId id="687" r:id="rId45"/>
    <p:sldId id="678" r:id="rId46"/>
    <p:sldId id="679" r:id="rId47"/>
    <p:sldId id="680" r:id="rId48"/>
    <p:sldId id="688" r:id="rId49"/>
    <p:sldId id="689" r:id="rId50"/>
    <p:sldId id="690" r:id="rId51"/>
    <p:sldId id="691" r:id="rId52"/>
    <p:sldId id="692" r:id="rId53"/>
    <p:sldId id="693" r:id="rId54"/>
    <p:sldId id="694" r:id="rId55"/>
    <p:sldId id="695" r:id="rId56"/>
    <p:sldId id="696" r:id="rId57"/>
    <p:sldId id="697" r:id="rId58"/>
    <p:sldId id="698" r:id="rId59"/>
    <p:sldId id="699" r:id="rId60"/>
    <p:sldId id="700" r:id="rId61"/>
    <p:sldId id="701" r:id="rId62"/>
    <p:sldId id="702" r:id="rId63"/>
    <p:sldId id="703" r:id="rId64"/>
    <p:sldId id="715" r:id="rId65"/>
    <p:sldId id="705" r:id="rId66"/>
    <p:sldId id="706" r:id="rId67"/>
    <p:sldId id="708" r:id="rId68"/>
    <p:sldId id="709" r:id="rId69"/>
    <p:sldId id="710" r:id="rId70"/>
    <p:sldId id="711" r:id="rId71"/>
    <p:sldId id="712" r:id="rId72"/>
    <p:sldId id="713"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31"/>
    <p:restoredTop sz="94648"/>
  </p:normalViewPr>
  <p:slideViewPr>
    <p:cSldViewPr snapToGrid="0" snapToObjects="1">
      <p:cViewPr varScale="1">
        <p:scale>
          <a:sx n="112" d="100"/>
          <a:sy n="112" d="100"/>
        </p:scale>
        <p:origin x="368" y="192"/>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B6B03A-6B05-0A4B-BED5-6CCBAB14C349}" type="datetimeFigureOut">
              <a:rPr lang="en-US" smtClean="0"/>
              <a:t>4/30/25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AC1760-06EE-D54E-8C93-0464A4C429AF}" type="slidenum">
              <a:rPr lang="en-US" smtClean="0"/>
              <a:t>‹#›</a:t>
            </a:fld>
            <a:endParaRPr lang="en-US"/>
          </a:p>
        </p:txBody>
      </p:sp>
    </p:spTree>
    <p:extLst>
      <p:ext uri="{BB962C8B-B14F-4D97-AF65-F5344CB8AC3E}">
        <p14:creationId xmlns:p14="http://schemas.microsoft.com/office/powerpoint/2010/main" val="1099110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D000A-AB0A-E74E-A778-03E2365511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5098BF-86F2-2847-A03A-CB21775114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121689-8C70-2E4F-8FAF-B41B9140F459}"/>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5" name="Footer Placeholder 4">
            <a:extLst>
              <a:ext uri="{FF2B5EF4-FFF2-40B4-BE49-F238E27FC236}">
                <a16:creationId xmlns:a16="http://schemas.microsoft.com/office/drawing/2014/main" id="{958F73A3-817E-EA41-ADE1-7F321DFD26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BFD4B2-5E53-1C4A-AEE7-C7B2237BA3C1}"/>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3367833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E9569-BC79-664B-A45B-4216324D2B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CD3D22-2665-CE47-8139-A4C763DA241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B52729-D115-0645-A696-C518153854D5}"/>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5" name="Footer Placeholder 4">
            <a:extLst>
              <a:ext uri="{FF2B5EF4-FFF2-40B4-BE49-F238E27FC236}">
                <a16:creationId xmlns:a16="http://schemas.microsoft.com/office/drawing/2014/main" id="{4D621CE4-63F5-744C-8BEC-35A9F61B79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D3235-7109-1445-9937-365E44E234CA}"/>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1009717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3D3A4-E93E-D14E-83EF-531E899F7D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3A04B7-1BDF-B341-A9CA-12E2319722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EE209C-9747-3E4F-B5D5-52687DFDD3E4}"/>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5" name="Footer Placeholder 4">
            <a:extLst>
              <a:ext uri="{FF2B5EF4-FFF2-40B4-BE49-F238E27FC236}">
                <a16:creationId xmlns:a16="http://schemas.microsoft.com/office/drawing/2014/main" id="{4C9D598B-9B90-3745-9609-667CBF533A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FA5AE2-4292-194D-A66D-792223EAED4C}"/>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3533720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34C27-17A9-3D42-ABF8-E227F20D64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01A7B-36E5-444A-8A48-311D3F17F79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E10D3D-026C-F14E-8237-A6A5A02D2E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7AEC96-1FF8-2E44-8698-94E459D04F5D}"/>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6" name="Footer Placeholder 5">
            <a:extLst>
              <a:ext uri="{FF2B5EF4-FFF2-40B4-BE49-F238E27FC236}">
                <a16:creationId xmlns:a16="http://schemas.microsoft.com/office/drawing/2014/main" id="{2029658C-A874-A64F-9559-C005E573CA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AA4CFC-C9F2-0A4A-A468-D38000F84E00}"/>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2123881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6F9B7-8CC9-0743-9F12-BD31F9F99A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1A24924-917F-A34C-879C-607A012F9E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27F4AA4-740C-4742-8AD1-A07DCD62BDC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62B013-0F78-1442-B7EF-84DCE36835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87FAEEB-F509-4F4C-9132-1CAE67BDE8B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CCC867-8B4B-0B44-822D-AC85825D394A}"/>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8" name="Footer Placeholder 7">
            <a:extLst>
              <a:ext uri="{FF2B5EF4-FFF2-40B4-BE49-F238E27FC236}">
                <a16:creationId xmlns:a16="http://schemas.microsoft.com/office/drawing/2014/main" id="{A9E7036E-6B6F-D548-B444-67ACC4C727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0BE750-55CF-EC40-8ED7-28A67BAB4AB0}"/>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1785646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6C081-3723-BF4B-BFFC-F88112E55E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AD3852-4EBD-DD44-9C55-054EABD2D0F2}"/>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4" name="Footer Placeholder 3">
            <a:extLst>
              <a:ext uri="{FF2B5EF4-FFF2-40B4-BE49-F238E27FC236}">
                <a16:creationId xmlns:a16="http://schemas.microsoft.com/office/drawing/2014/main" id="{EB4BADD7-3CC9-664E-A693-D9539CEE36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FE0BB8-A6BE-3D46-ADDD-A05F94870119}"/>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2155712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6DC52A-4E15-204B-B259-8AB0DDD0C504}"/>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3" name="Footer Placeholder 2">
            <a:extLst>
              <a:ext uri="{FF2B5EF4-FFF2-40B4-BE49-F238E27FC236}">
                <a16:creationId xmlns:a16="http://schemas.microsoft.com/office/drawing/2014/main" id="{21393305-63CE-0D4C-A30A-9962333474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3A1E07-887B-394B-9CBA-D65F9CDB4A4E}"/>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988858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B45DA-1DF0-8F48-BCD8-1E04DB93ED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FD9819-256A-8442-9503-D8949CEF4A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AF31BD-DAAB-3D49-B9A4-0778F9EE4D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84EFA3D-7892-204F-B270-4A6734053B78}"/>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6" name="Footer Placeholder 5">
            <a:extLst>
              <a:ext uri="{FF2B5EF4-FFF2-40B4-BE49-F238E27FC236}">
                <a16:creationId xmlns:a16="http://schemas.microsoft.com/office/drawing/2014/main" id="{84D25FEF-6C15-1C4B-BDB1-2207F3C6EE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0CC5B9-C346-9947-97A6-25F891C3E661}"/>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3623107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8C21F-D320-7348-AB44-115AF22E86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97DFAE-3E6B-2041-946E-D5222112FA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CBCDFB-EE9A-7A42-ACD3-45EDC4C198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009DAD2-F464-E140-B56E-D899AC872762}"/>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6" name="Footer Placeholder 5">
            <a:extLst>
              <a:ext uri="{FF2B5EF4-FFF2-40B4-BE49-F238E27FC236}">
                <a16:creationId xmlns:a16="http://schemas.microsoft.com/office/drawing/2014/main" id="{695490CB-68C1-0048-B6D0-CF2A2F3658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7556A5-A74E-5F43-840A-D2DBB54491EE}"/>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1269024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BC50F-2EC9-514C-AE85-B72D4D8E3D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418A15-0315-6B4E-A604-ABE1A1593C7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7BC119-A79C-4948-93C7-FCE2A2E8305A}"/>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5" name="Footer Placeholder 4">
            <a:extLst>
              <a:ext uri="{FF2B5EF4-FFF2-40B4-BE49-F238E27FC236}">
                <a16:creationId xmlns:a16="http://schemas.microsoft.com/office/drawing/2014/main" id="{FA97FCF8-B4AF-6D4C-9E26-4B7B965D2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316117-B450-1A4D-8339-E03BEE9F2898}"/>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551112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9DC785-3C14-0040-ABA2-273EC86092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121240-C8FE-CB44-A74C-E6195E9753F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9405CD-D72A-DF42-A272-BE61B988C823}"/>
              </a:ext>
            </a:extLst>
          </p:cNvPr>
          <p:cNvSpPr>
            <a:spLocks noGrp="1"/>
          </p:cNvSpPr>
          <p:nvPr>
            <p:ph type="dt" sz="half" idx="10"/>
          </p:nvPr>
        </p:nvSpPr>
        <p:spPr/>
        <p:txBody>
          <a:bodyPr/>
          <a:lstStyle/>
          <a:p>
            <a:fld id="{2289F51A-9E4D-784E-8156-2955B5AB2D2E}" type="datetimeFigureOut">
              <a:rPr lang="en-US" smtClean="0"/>
              <a:t>4/30/25</a:t>
            </a:fld>
            <a:endParaRPr lang="en-US"/>
          </a:p>
        </p:txBody>
      </p:sp>
      <p:sp>
        <p:nvSpPr>
          <p:cNvPr id="5" name="Footer Placeholder 4">
            <a:extLst>
              <a:ext uri="{FF2B5EF4-FFF2-40B4-BE49-F238E27FC236}">
                <a16:creationId xmlns:a16="http://schemas.microsoft.com/office/drawing/2014/main" id="{C6C5304B-C655-2D4E-99A2-AD756498AE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2F6768-5472-D642-BEA8-76CA3BC537B6}"/>
              </a:ext>
            </a:extLst>
          </p:cNvPr>
          <p:cNvSpPr>
            <a:spLocks noGrp="1"/>
          </p:cNvSpPr>
          <p:nvPr>
            <p:ph type="sldNum" sz="quarter" idx="12"/>
          </p:nvPr>
        </p:nvSpPr>
        <p:spPr/>
        <p:txBody>
          <a:bodyPr/>
          <a:lstStyle/>
          <a:p>
            <a:fld id="{91AD0F87-8E81-7542-9A2C-93622D6B63F0}" type="slidenum">
              <a:rPr lang="en-US" smtClean="0"/>
              <a:t>‹#›</a:t>
            </a:fld>
            <a:endParaRPr lang="en-US"/>
          </a:p>
        </p:txBody>
      </p:sp>
    </p:spTree>
    <p:extLst>
      <p:ext uri="{BB962C8B-B14F-4D97-AF65-F5344CB8AC3E}">
        <p14:creationId xmlns:p14="http://schemas.microsoft.com/office/powerpoint/2010/main" val="108023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9B52F-DA04-6544-861B-74099EFE69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CF2A09-9DFE-1041-892E-FB9045FC5D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369741-8CED-CF40-89A7-35CBD37682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89F51A-9E4D-784E-8156-2955B5AB2D2E}" type="datetimeFigureOut">
              <a:rPr lang="en-US" smtClean="0"/>
              <a:t>4/30/25</a:t>
            </a:fld>
            <a:endParaRPr lang="en-US"/>
          </a:p>
        </p:txBody>
      </p:sp>
      <p:sp>
        <p:nvSpPr>
          <p:cNvPr id="5" name="Footer Placeholder 4">
            <a:extLst>
              <a:ext uri="{FF2B5EF4-FFF2-40B4-BE49-F238E27FC236}">
                <a16:creationId xmlns:a16="http://schemas.microsoft.com/office/drawing/2014/main" id="{9FB62B5F-1F2B-1A41-BD03-E0FB9465A8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1A72C23-02F7-6E45-AEB8-85463E8715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AD0F87-8E81-7542-9A2C-93622D6B63F0}" type="slidenum">
              <a:rPr lang="en-US" smtClean="0"/>
              <a:t>‹#›</a:t>
            </a:fld>
            <a:endParaRPr lang="en-US"/>
          </a:p>
        </p:txBody>
      </p:sp>
    </p:spTree>
    <p:extLst>
      <p:ext uri="{BB962C8B-B14F-4D97-AF65-F5344CB8AC3E}">
        <p14:creationId xmlns:p14="http://schemas.microsoft.com/office/powerpoint/2010/main" val="838278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E266B-567C-314B-99CD-EF5B6B65647A}"/>
              </a:ext>
            </a:extLst>
          </p:cNvPr>
          <p:cNvSpPr>
            <a:spLocks noGrp="1"/>
          </p:cNvSpPr>
          <p:nvPr>
            <p:ph type="ctrTitle"/>
          </p:nvPr>
        </p:nvSpPr>
        <p:spPr>
          <a:xfrm>
            <a:off x="7464614" y="1783959"/>
            <a:ext cx="4087306" cy="2889114"/>
          </a:xfrm>
        </p:spPr>
        <p:txBody>
          <a:bodyPr anchor="b">
            <a:normAutofit/>
          </a:bodyPr>
          <a:lstStyle/>
          <a:p>
            <a:pPr algn="l"/>
            <a:r>
              <a:rPr lang="en-US" sz="5400"/>
              <a:t>Your Church and You</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a:extLst>
              <a:ext uri="{FF2B5EF4-FFF2-40B4-BE49-F238E27FC236}">
                <a16:creationId xmlns:a16="http://schemas.microsoft.com/office/drawing/2014/main" id="{EEF5D11D-91FD-F84C-A372-6090F3BEE81A}"/>
              </a:ext>
            </a:extLst>
          </p:cNvPr>
          <p:cNvPicPr>
            <a:picLocks noChangeAspect="1"/>
          </p:cNvPicPr>
          <p:nvPr/>
        </p:nvPicPr>
        <p:blipFill rotWithShape="1">
          <a:blip r:embed="rId2"/>
          <a:srcRect t="29948" b="6385"/>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29699329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2BE8A0-9001-2A4F-8AAF-5FAE000FAC67}"/>
              </a:ext>
            </a:extLst>
          </p:cNvPr>
          <p:cNvPicPr>
            <a:picLocks noChangeAspect="1"/>
          </p:cNvPicPr>
          <p:nvPr/>
        </p:nvPicPr>
        <p:blipFill rotWithShape="1">
          <a:blip r:embed="rId2"/>
          <a:srcRect t="7841" r="1"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5827048" y="407987"/>
            <a:ext cx="5721484" cy="1325563"/>
          </a:xfrm>
        </p:spPr>
        <p:txBody>
          <a:bodyPr>
            <a:normAutofit/>
          </a:bodyPr>
          <a:lstStyle/>
          <a:p>
            <a:r>
              <a:rPr lang="en-US" dirty="0"/>
              <a:t>PARAGRAPH ONE</a:t>
            </a: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827048" y="1868487"/>
            <a:ext cx="5721484" cy="4351338"/>
          </a:xfrm>
        </p:spPr>
        <p:txBody>
          <a:bodyPr>
            <a:noAutofit/>
          </a:bodyPr>
          <a:lstStyle/>
          <a:p>
            <a:pPr marL="0" indent="0">
              <a:buNone/>
            </a:pPr>
            <a:r>
              <a:rPr lang="en-US" sz="4000" i="1" dirty="0"/>
              <a:t>Having given ourselves to God, by faith in Christ, and adopted the Word of God as our rule of faith and practice, we now give ourselves to one another by the will of God in this solemn covenant.</a:t>
            </a:r>
            <a:endParaRPr lang="en-US" sz="4000" dirty="0"/>
          </a:p>
        </p:txBody>
      </p:sp>
    </p:spTree>
    <p:extLst>
      <p:ext uri="{BB962C8B-B14F-4D97-AF65-F5344CB8AC3E}">
        <p14:creationId xmlns:p14="http://schemas.microsoft.com/office/powerpoint/2010/main" val="4182326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999615"/>
            <a:ext cx="9144000" cy="2764028"/>
          </a:xfrm>
        </p:spPr>
        <p:txBody>
          <a:bodyPr anchor="ctr">
            <a:noAutofit/>
          </a:bodyPr>
          <a:lstStyle/>
          <a:p>
            <a:r>
              <a:rPr lang="en-US" sz="5000" dirty="0"/>
              <a:t>For God so loved the world, that he gave his only begotten Son, that whosoever believeth in him should not perish, but have everlasting life.</a:t>
            </a:r>
            <a:br>
              <a:rPr lang="en-US" sz="5000" dirty="0"/>
            </a:br>
            <a:r>
              <a:rPr lang="en-US" sz="5000" dirty="0"/>
              <a:t>John 3:16</a:t>
            </a:r>
          </a:p>
        </p:txBody>
      </p:sp>
      <p:sp>
        <p:nvSpPr>
          <p:cNvPr id="3" name="Subtitle 2">
            <a:extLst>
              <a:ext uri="{FF2B5EF4-FFF2-40B4-BE49-F238E27FC236}">
                <a16:creationId xmlns:a16="http://schemas.microsoft.com/office/drawing/2014/main" id="{3A3B0C66-7002-7148-9758-DD7A098F1DD6}"/>
              </a:ext>
            </a:extLst>
          </p:cNvPr>
          <p:cNvSpPr>
            <a:spLocks noGrp="1"/>
          </p:cNvSpPr>
          <p:nvPr>
            <p:ph type="subTitle" idx="1"/>
          </p:nvPr>
        </p:nvSpPr>
        <p:spPr>
          <a:xfrm>
            <a:off x="1966912" y="5645150"/>
            <a:ext cx="8258176" cy="631825"/>
          </a:xfrm>
        </p:spPr>
        <p:txBody>
          <a:bodyPr anchor="ctr">
            <a:normAutofit/>
          </a:bodyPr>
          <a:lstStyle/>
          <a:p>
            <a:endParaRPr lang="en-US" sz="2800" dirty="0"/>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7453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a:solidFill>
                  <a:srgbClr val="FFFFFF"/>
                </a:solidFill>
              </a:rPr>
              <a:t>PARAGRAPH ONE</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3935281"/>
          </a:xfrm>
        </p:spPr>
        <p:txBody>
          <a:bodyPr>
            <a:noAutofit/>
          </a:bodyPr>
          <a:lstStyle/>
          <a:p>
            <a:pPr marL="0" indent="0">
              <a:buNone/>
            </a:pPr>
            <a:r>
              <a:rPr lang="en-US" sz="4000" i="1" dirty="0"/>
              <a:t>Having given ourselves to God, </a:t>
            </a:r>
            <a:r>
              <a:rPr lang="en-US" sz="4000" i="1" u="sng" dirty="0"/>
              <a:t>by faith in Christ</a:t>
            </a:r>
            <a:r>
              <a:rPr lang="en-US" sz="4000" i="1" dirty="0"/>
              <a:t>, and adopted the Word of God as our rule of faith and practice, we now give ourselves to one another by the will of God in this solemn covenant.</a:t>
            </a:r>
            <a:endParaRPr lang="en-US" sz="4000" dirty="0"/>
          </a:p>
        </p:txBody>
      </p:sp>
    </p:spTree>
    <p:extLst>
      <p:ext uri="{BB962C8B-B14F-4D97-AF65-F5344CB8AC3E}">
        <p14:creationId xmlns:p14="http://schemas.microsoft.com/office/powerpoint/2010/main" val="3039554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073436"/>
            <a:ext cx="9144000" cy="3690207"/>
          </a:xfrm>
        </p:spPr>
        <p:txBody>
          <a:bodyPr anchor="ctr">
            <a:noAutofit/>
          </a:bodyPr>
          <a:lstStyle/>
          <a:p>
            <a:r>
              <a:rPr lang="en-US" sz="5400" dirty="0"/>
              <a:t>Jesus saith unto him, I am the way, the truth, and the life: no man cometh unto the Father, but by me.</a:t>
            </a:r>
            <a:br>
              <a:rPr lang="en-US" sz="5400" dirty="0"/>
            </a:br>
            <a:r>
              <a:rPr lang="en-US" sz="5400" dirty="0"/>
              <a:t>John 14:6</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Subtitle 2">
            <a:extLst>
              <a:ext uri="{FF2B5EF4-FFF2-40B4-BE49-F238E27FC236}">
                <a16:creationId xmlns:a16="http://schemas.microsoft.com/office/drawing/2014/main" id="{7EB7FEA2-3F90-504E-AC08-C5CB5AAAAAE5}"/>
              </a:ext>
            </a:extLst>
          </p:cNvPr>
          <p:cNvSpPr>
            <a:spLocks noGrp="1"/>
          </p:cNvSpPr>
          <p:nvPr>
            <p:ph type="subTitle" idx="1"/>
          </p:nvPr>
        </p:nvSpPr>
        <p:spPr>
          <a:xfrm>
            <a:off x="1966912" y="5645150"/>
            <a:ext cx="8258176" cy="631825"/>
          </a:xfrm>
        </p:spPr>
        <p:txBody>
          <a:bodyPr anchor="ctr">
            <a:normAutofit/>
          </a:bodyPr>
          <a:lstStyle/>
          <a:p>
            <a:endParaRPr lang="en-US" sz="2800" dirty="0"/>
          </a:p>
        </p:txBody>
      </p:sp>
    </p:spTree>
    <p:extLst>
      <p:ext uri="{BB962C8B-B14F-4D97-AF65-F5344CB8AC3E}">
        <p14:creationId xmlns:p14="http://schemas.microsoft.com/office/powerpoint/2010/main" val="3101840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548201"/>
            <a:ext cx="9144000" cy="2764028"/>
          </a:xfrm>
        </p:spPr>
        <p:txBody>
          <a:bodyPr anchor="ctr">
            <a:noAutofit/>
          </a:bodyPr>
          <a:lstStyle/>
          <a:p>
            <a:r>
              <a:rPr lang="en-US" sz="3400" b="1" baseline="30000" dirty="0"/>
              <a:t>14 </a:t>
            </a:r>
            <a:r>
              <a:rPr lang="en-US" sz="3400" dirty="0"/>
              <a:t>Be ye not unequally yoked together with unbelievers: for what fellowship hath righteousness with unrighteousness? and what communion hath light with darkness? </a:t>
            </a:r>
            <a:r>
              <a:rPr lang="en-US" sz="3400" b="1" baseline="30000" dirty="0"/>
              <a:t>15 </a:t>
            </a:r>
            <a:r>
              <a:rPr lang="en-US" sz="3400" dirty="0"/>
              <a:t>And what concord hath Christ with Belial? or what part hath he that believeth with an infidel? </a:t>
            </a:r>
            <a:r>
              <a:rPr lang="en-US" sz="3400" b="1" baseline="30000" dirty="0"/>
              <a:t>16 </a:t>
            </a:r>
            <a:r>
              <a:rPr lang="en-US" sz="3400" dirty="0"/>
              <a:t>And what agreement hath the temple of God with idols? for ye are the temple of the living God; as God hath said, I will dwell in them, and walk in them; and I will be their God, and they shall be my people.</a:t>
            </a:r>
            <a:br>
              <a:rPr lang="en-US" sz="3400" dirty="0"/>
            </a:br>
            <a:r>
              <a:rPr lang="en-US" sz="3400" dirty="0"/>
              <a:t>2 Corinthians 6:14-16</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439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C435D9-E376-4446-AB7C-5510F18DF2D9}"/>
              </a:ext>
            </a:extLst>
          </p:cNvPr>
          <p:cNvSpPr>
            <a:spLocks noGrp="1"/>
          </p:cNvSpPr>
          <p:nvPr>
            <p:ph type="title"/>
          </p:nvPr>
        </p:nvSpPr>
        <p:spPr>
          <a:xfrm>
            <a:off x="686834" y="1153572"/>
            <a:ext cx="3200400" cy="4461163"/>
          </a:xfrm>
        </p:spPr>
        <p:txBody>
          <a:bodyPr>
            <a:normAutofit/>
          </a:bodyPr>
          <a:lstStyle/>
          <a:p>
            <a:r>
              <a:rPr lang="en-US">
                <a:solidFill>
                  <a:srgbClr val="FFFFFF"/>
                </a:solidFill>
              </a:rPr>
              <a:t>Oneness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idx="1"/>
          </p:nvPr>
        </p:nvSpPr>
        <p:spPr>
          <a:xfrm>
            <a:off x="4447308" y="591344"/>
            <a:ext cx="6906491" cy="5585619"/>
          </a:xfrm>
        </p:spPr>
        <p:txBody>
          <a:bodyPr anchor="ctr">
            <a:noAutofit/>
          </a:bodyPr>
          <a:lstStyle/>
          <a:p>
            <a:r>
              <a:rPr lang="en-US" sz="3000" dirty="0"/>
              <a:t>The Church is a body</a:t>
            </a:r>
          </a:p>
          <a:p>
            <a:pPr lvl="1"/>
            <a:r>
              <a:rPr lang="en-US" sz="3000" dirty="0"/>
              <a:t>Romans 12:4-5</a:t>
            </a:r>
          </a:p>
          <a:p>
            <a:pPr lvl="1"/>
            <a:r>
              <a:rPr lang="en-US" sz="3000" dirty="0"/>
              <a:t>1 Corinthians 12:12-27</a:t>
            </a:r>
          </a:p>
          <a:p>
            <a:pPr lvl="1"/>
            <a:r>
              <a:rPr lang="en-US" sz="3000" dirty="0"/>
              <a:t>Ephesians 4:13-16</a:t>
            </a:r>
          </a:p>
          <a:p>
            <a:pPr lvl="1"/>
            <a:r>
              <a:rPr lang="en-US" sz="3000" dirty="0"/>
              <a:t>Colossians 3:15</a:t>
            </a:r>
          </a:p>
          <a:p>
            <a:r>
              <a:rPr lang="en-US" sz="3000" dirty="0"/>
              <a:t>The Church is a household</a:t>
            </a:r>
          </a:p>
          <a:p>
            <a:pPr lvl="1"/>
            <a:r>
              <a:rPr lang="en-US" sz="3000" dirty="0"/>
              <a:t>Galatians 6:10</a:t>
            </a:r>
          </a:p>
          <a:p>
            <a:pPr lvl="1"/>
            <a:r>
              <a:rPr lang="en-US" sz="3000" dirty="0"/>
              <a:t>Ephesians 2:19</a:t>
            </a:r>
          </a:p>
          <a:p>
            <a:r>
              <a:rPr lang="en-US" sz="3000" dirty="0"/>
              <a:t>The Church is sometimes called a building</a:t>
            </a:r>
          </a:p>
          <a:p>
            <a:pPr lvl="1"/>
            <a:r>
              <a:rPr lang="en-US" sz="3000" dirty="0"/>
              <a:t>1 Corinthians 3:9-17</a:t>
            </a:r>
          </a:p>
          <a:p>
            <a:pPr lvl="1"/>
            <a:r>
              <a:rPr lang="en-US" sz="3000" dirty="0"/>
              <a:t>Ephesians 2:19-22</a:t>
            </a:r>
          </a:p>
        </p:txBody>
      </p:sp>
    </p:spTree>
    <p:extLst>
      <p:ext uri="{BB962C8B-B14F-4D97-AF65-F5344CB8AC3E}">
        <p14:creationId xmlns:p14="http://schemas.microsoft.com/office/powerpoint/2010/main" val="2827475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331089"/>
            <a:ext cx="4483324" cy="4070306"/>
          </a:xfrm>
        </p:spPr>
        <p:txBody>
          <a:bodyPr>
            <a:normAutofit/>
          </a:bodyPr>
          <a:lstStyle/>
          <a:p>
            <a:pPr marL="0" indent="0">
              <a:buNone/>
            </a:pPr>
            <a:r>
              <a:rPr lang="en-US" sz="4000" dirty="0"/>
              <a:t>Wherefore putting away lying, speak every man truth with his </a:t>
            </a:r>
            <a:r>
              <a:rPr lang="en-US" sz="4000" dirty="0" err="1"/>
              <a:t>neighbour</a:t>
            </a:r>
            <a:r>
              <a:rPr lang="en-US" sz="4000" dirty="0"/>
              <a:t>: for we are members one of another.</a:t>
            </a:r>
          </a:p>
          <a:p>
            <a:pPr marL="0" indent="0">
              <a:buNone/>
            </a:pPr>
            <a:r>
              <a:rPr lang="en-US" sz="4000" dirty="0"/>
              <a:t>Ephesians 4:25</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31089"/>
            <a:ext cx="4554501" cy="4070306"/>
          </a:xfrm>
        </p:spPr>
        <p:txBody>
          <a:bodyPr>
            <a:noAutofit/>
          </a:bodyPr>
          <a:lstStyle/>
          <a:p>
            <a:pPr marL="0" indent="0">
              <a:buNone/>
            </a:pPr>
            <a:r>
              <a:rPr lang="en-US" sz="4000" dirty="0"/>
              <a:t>So we, being many, are one body in Christ, and every one members one of another.</a:t>
            </a:r>
          </a:p>
          <a:p>
            <a:pPr marL="0" indent="0">
              <a:buNone/>
            </a:pPr>
            <a:r>
              <a:rPr lang="en-US" sz="4000" dirty="0"/>
              <a:t>Romans 12:5</a:t>
            </a:r>
          </a:p>
        </p:txBody>
      </p:sp>
    </p:spTree>
    <p:extLst>
      <p:ext uri="{BB962C8B-B14F-4D97-AF65-F5344CB8AC3E}">
        <p14:creationId xmlns:p14="http://schemas.microsoft.com/office/powerpoint/2010/main" val="2391918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FB46A-1EDF-3B4A-9EAD-F67511857334}"/>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The Bible pictures our Christian tie as brotherly love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AC2EEBD-27BC-FF4D-BB41-DB0C5AB301AC}"/>
              </a:ext>
            </a:extLst>
          </p:cNvPr>
          <p:cNvSpPr>
            <a:spLocks noGrp="1"/>
          </p:cNvSpPr>
          <p:nvPr>
            <p:ph idx="1"/>
          </p:nvPr>
        </p:nvSpPr>
        <p:spPr>
          <a:xfrm>
            <a:off x="4447308" y="591344"/>
            <a:ext cx="6906491" cy="5585619"/>
          </a:xfrm>
        </p:spPr>
        <p:txBody>
          <a:bodyPr anchor="ctr">
            <a:normAutofit/>
          </a:bodyPr>
          <a:lstStyle/>
          <a:p>
            <a:r>
              <a:rPr lang="en-US" sz="4400" dirty="0"/>
              <a:t>Romans 12:10</a:t>
            </a:r>
          </a:p>
          <a:p>
            <a:r>
              <a:rPr lang="en-US" sz="4400" dirty="0"/>
              <a:t>1 Thessalonians 4:9</a:t>
            </a:r>
          </a:p>
          <a:p>
            <a:r>
              <a:rPr lang="en-US" sz="4400" dirty="0"/>
              <a:t>Hebrews 13:1</a:t>
            </a:r>
          </a:p>
          <a:p>
            <a:r>
              <a:rPr lang="en-US" sz="4400" dirty="0"/>
              <a:t>1 John 2:9-11</a:t>
            </a:r>
          </a:p>
          <a:p>
            <a:r>
              <a:rPr lang="en-US" sz="4400" dirty="0"/>
              <a:t>1 Peter 2:17</a:t>
            </a:r>
          </a:p>
        </p:txBody>
      </p:sp>
    </p:spTree>
    <p:extLst>
      <p:ext uri="{BB962C8B-B14F-4D97-AF65-F5344CB8AC3E}">
        <p14:creationId xmlns:p14="http://schemas.microsoft.com/office/powerpoint/2010/main" val="2661389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FB46A-1EDF-3B4A-9EAD-F67511857334}"/>
              </a:ext>
            </a:extLst>
          </p:cNvPr>
          <p:cNvSpPr>
            <a:spLocks noGrp="1"/>
          </p:cNvSpPr>
          <p:nvPr>
            <p:ph type="title"/>
          </p:nvPr>
        </p:nvSpPr>
        <p:spPr>
          <a:xfrm>
            <a:off x="686834" y="1153572"/>
            <a:ext cx="3200400" cy="4461163"/>
          </a:xfrm>
        </p:spPr>
        <p:txBody>
          <a:bodyPr>
            <a:normAutofit/>
          </a:bodyPr>
          <a:lstStyle/>
          <a:p>
            <a:r>
              <a:rPr lang="en-US" sz="4100" dirty="0">
                <a:solidFill>
                  <a:srgbClr val="FFFFFF"/>
                </a:solidFill>
              </a:rPr>
              <a:t>Brotherly love is promoting another believer’s welfare, even at our own expense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AC2EEBD-27BC-FF4D-BB41-DB0C5AB301AC}"/>
              </a:ext>
            </a:extLst>
          </p:cNvPr>
          <p:cNvSpPr>
            <a:spLocks noGrp="1"/>
          </p:cNvSpPr>
          <p:nvPr>
            <p:ph idx="1"/>
          </p:nvPr>
        </p:nvSpPr>
        <p:spPr>
          <a:xfrm>
            <a:off x="4447308" y="591344"/>
            <a:ext cx="6906491" cy="5585619"/>
          </a:xfrm>
        </p:spPr>
        <p:txBody>
          <a:bodyPr anchor="ctr">
            <a:normAutofit/>
          </a:bodyPr>
          <a:lstStyle/>
          <a:p>
            <a:r>
              <a:rPr lang="en-US" sz="4000" dirty="0"/>
              <a:t>1 Corinthians 10:24</a:t>
            </a:r>
          </a:p>
          <a:p>
            <a:r>
              <a:rPr lang="en-US" sz="4000" dirty="0"/>
              <a:t>1 Corinthians 13:5</a:t>
            </a:r>
          </a:p>
          <a:p>
            <a:r>
              <a:rPr lang="en-US" sz="4000" dirty="0"/>
              <a:t>Philippians 2:3-4</a:t>
            </a:r>
          </a:p>
        </p:txBody>
      </p:sp>
    </p:spTree>
    <p:extLst>
      <p:ext uri="{BB962C8B-B14F-4D97-AF65-F5344CB8AC3E}">
        <p14:creationId xmlns:p14="http://schemas.microsoft.com/office/powerpoint/2010/main" val="1959410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999615"/>
            <a:ext cx="9144000" cy="2764028"/>
          </a:xfrm>
        </p:spPr>
        <p:txBody>
          <a:bodyPr anchor="ctr">
            <a:normAutofit/>
          </a:bodyPr>
          <a:lstStyle/>
          <a:p>
            <a:r>
              <a:rPr lang="en-US" sz="4800" dirty="0"/>
              <a:t>Be kindly affectioned one to another with brotherly love; </a:t>
            </a:r>
            <a:r>
              <a:rPr lang="en-US" sz="4800" u="sng" dirty="0"/>
              <a:t>in </a:t>
            </a:r>
            <a:r>
              <a:rPr lang="en-US" sz="4800" u="sng" dirty="0" err="1"/>
              <a:t>honour</a:t>
            </a:r>
            <a:r>
              <a:rPr lang="en-US" sz="4800" u="sng" dirty="0"/>
              <a:t> preferring one another</a:t>
            </a:r>
            <a:r>
              <a:rPr lang="en-US" sz="4800" dirty="0"/>
              <a:t>;</a:t>
            </a:r>
            <a:br>
              <a:rPr lang="en-US" sz="4800" dirty="0"/>
            </a:br>
            <a:r>
              <a:rPr lang="en-US" sz="4800" dirty="0"/>
              <a:t>Romans 12:10</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598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a:solidFill>
                  <a:srgbClr val="FFFFFF"/>
                </a:solidFill>
              </a:rPr>
              <a:t>PARAGRAPH ONE</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3935281"/>
          </a:xfrm>
        </p:spPr>
        <p:txBody>
          <a:bodyPr>
            <a:normAutofit/>
          </a:bodyPr>
          <a:lstStyle/>
          <a:p>
            <a:pPr marL="0" indent="0">
              <a:buNone/>
            </a:pPr>
            <a:r>
              <a:rPr lang="en-US" sz="3000" i="1" dirty="0"/>
              <a:t>Having given ourselves to God, by faith in Christ, and adopted the Word of God as our rule of faith and practice, we now give ourselves to one another </a:t>
            </a:r>
            <a:r>
              <a:rPr lang="en-US" sz="3000" i="1" u="sng" dirty="0"/>
              <a:t>by the will of God in this solemn covenant</a:t>
            </a:r>
            <a:r>
              <a:rPr lang="en-US" sz="3000" i="1" dirty="0"/>
              <a:t>.</a:t>
            </a:r>
            <a:endParaRPr lang="en-US" sz="3000" dirty="0"/>
          </a:p>
        </p:txBody>
      </p:sp>
    </p:spTree>
    <p:extLst>
      <p:ext uri="{BB962C8B-B14F-4D97-AF65-F5344CB8AC3E}">
        <p14:creationId xmlns:p14="http://schemas.microsoft.com/office/powerpoint/2010/main" val="1007855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102BE8A0-9001-2A4F-8AAF-5FAE000FAC67}"/>
              </a:ext>
            </a:extLst>
          </p:cNvPr>
          <p:cNvPicPr>
            <a:picLocks noChangeAspect="1"/>
          </p:cNvPicPr>
          <p:nvPr/>
        </p:nvPicPr>
        <p:blipFill rotWithShape="1">
          <a:blip r:embed="rId2"/>
          <a:srcRect t="7841" r="1"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7" name="Arc 16">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5827048" y="407987"/>
            <a:ext cx="5721484" cy="1325563"/>
          </a:xfrm>
        </p:spPr>
        <p:txBody>
          <a:bodyPr>
            <a:normAutofit/>
          </a:bodyPr>
          <a:lstStyle/>
          <a:p>
            <a:r>
              <a:rPr lang="en-US"/>
              <a:t>PARAGRAPH TWO</a:t>
            </a: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827048" y="1868487"/>
            <a:ext cx="5721484" cy="4351338"/>
          </a:xfrm>
        </p:spPr>
        <p:txBody>
          <a:bodyPr>
            <a:normAutofit/>
          </a:bodyPr>
          <a:lstStyle/>
          <a:p>
            <a:pPr marL="0" indent="0">
              <a:buNone/>
            </a:pPr>
            <a:r>
              <a:rPr lang="en-US" sz="3000" i="1" dirty="0"/>
              <a:t>We promise by His grace to love and obey Him in all things, to avoid all appearance of evil, to abstain from all sinful amusements and unholy conformity to the world, from all sanction of the use and sale of intoxicating beverages, and to "provide things honest in the sight of all men."</a:t>
            </a:r>
            <a:endParaRPr lang="en-US" sz="3000" dirty="0"/>
          </a:p>
        </p:txBody>
      </p:sp>
    </p:spTree>
    <p:extLst>
      <p:ext uri="{BB962C8B-B14F-4D97-AF65-F5344CB8AC3E}">
        <p14:creationId xmlns:p14="http://schemas.microsoft.com/office/powerpoint/2010/main" val="3099916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57468"/>
            <a:ext cx="4483324" cy="4243927"/>
          </a:xfrm>
        </p:spPr>
        <p:txBody>
          <a:bodyPr>
            <a:noAutofit/>
          </a:bodyPr>
          <a:lstStyle/>
          <a:p>
            <a:pPr marL="0" indent="0">
              <a:buNone/>
            </a:pPr>
            <a:r>
              <a:rPr lang="en-US" i="1" u="sng" dirty="0"/>
              <a:t>We promise</a:t>
            </a:r>
            <a:r>
              <a:rPr lang="en-US" i="1" dirty="0"/>
              <a:t> by His grace </a:t>
            </a:r>
            <a:r>
              <a:rPr lang="en-US" i="1" u="sng" dirty="0"/>
              <a:t>to love and obey Him</a:t>
            </a:r>
            <a:r>
              <a:rPr lang="en-US" i="1" dirty="0"/>
              <a:t> in all things, to avoid all appearance of evil, to abstain from all sinful amusements and unholy conformity to the world, from all sanction of the use and sale of intoxicating beverages, and to "provide things honest in the sight of all men."</a:t>
            </a:r>
            <a:endParaRPr lang="en-US"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61641"/>
            <a:ext cx="4554501" cy="4139754"/>
          </a:xfrm>
        </p:spPr>
        <p:txBody>
          <a:bodyPr>
            <a:normAutofit/>
          </a:bodyPr>
          <a:lstStyle/>
          <a:p>
            <a:pPr marL="0" indent="0">
              <a:buNone/>
            </a:pPr>
            <a:r>
              <a:rPr lang="en-US" dirty="0"/>
              <a:t>I am the vine, ye are the branches: He that </a:t>
            </a:r>
            <a:r>
              <a:rPr lang="en-US" dirty="0" err="1"/>
              <a:t>abideth</a:t>
            </a:r>
            <a:r>
              <a:rPr lang="en-US" dirty="0"/>
              <a:t> in me, and I in him, the same bringeth forth much fruit: for without me ye can do nothing.</a:t>
            </a:r>
            <a:br>
              <a:rPr lang="en-US" dirty="0"/>
            </a:br>
            <a:r>
              <a:rPr lang="en-US" dirty="0"/>
              <a:t>John 15:5</a:t>
            </a:r>
          </a:p>
        </p:txBody>
      </p:sp>
    </p:spTree>
    <p:extLst>
      <p:ext uri="{BB962C8B-B14F-4D97-AF65-F5344CB8AC3E}">
        <p14:creationId xmlns:p14="http://schemas.microsoft.com/office/powerpoint/2010/main" val="339375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26916"/>
            <a:ext cx="4483324" cy="4174479"/>
          </a:xfrm>
        </p:spPr>
        <p:txBody>
          <a:bodyPr>
            <a:normAutofit/>
          </a:bodyPr>
          <a:lstStyle/>
          <a:p>
            <a:pPr marL="0" indent="0">
              <a:buNone/>
            </a:pPr>
            <a:r>
              <a:rPr lang="en-US" sz="3000" dirty="0"/>
              <a:t>If ye love me, keep my commandments.</a:t>
            </a:r>
          </a:p>
          <a:p>
            <a:pPr marL="0" indent="0">
              <a:buNone/>
            </a:pPr>
            <a:r>
              <a:rPr lang="en-US" sz="3000" dirty="0"/>
              <a:t>John 14:15</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26916"/>
            <a:ext cx="4554501" cy="4174479"/>
          </a:xfrm>
        </p:spPr>
        <p:txBody>
          <a:bodyPr>
            <a:normAutofit/>
          </a:bodyPr>
          <a:lstStyle/>
          <a:p>
            <a:pPr marL="0" indent="0">
              <a:buNone/>
            </a:pPr>
            <a:r>
              <a:rPr lang="en-US" sz="3000" dirty="0"/>
              <a:t>For this is the love of God, that we keep his commandments: and his commandments are not grievous.</a:t>
            </a:r>
          </a:p>
          <a:p>
            <a:pPr marL="0" indent="0">
              <a:buNone/>
            </a:pPr>
            <a:r>
              <a:rPr lang="en-US" sz="3000" dirty="0"/>
              <a:t>1 John 5:3</a:t>
            </a:r>
          </a:p>
        </p:txBody>
      </p:sp>
    </p:spTree>
    <p:extLst>
      <p:ext uri="{BB962C8B-B14F-4D97-AF65-F5344CB8AC3E}">
        <p14:creationId xmlns:p14="http://schemas.microsoft.com/office/powerpoint/2010/main" val="2293109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26916"/>
            <a:ext cx="4483324" cy="4174479"/>
          </a:xfrm>
        </p:spPr>
        <p:txBody>
          <a:bodyPr>
            <a:noAutofit/>
          </a:bodyPr>
          <a:lstStyle/>
          <a:p>
            <a:pPr marL="0" indent="0">
              <a:buNone/>
            </a:pPr>
            <a:r>
              <a:rPr lang="en-US" i="1" dirty="0"/>
              <a:t>We promise by His grace to love and obey Him in all things, to </a:t>
            </a:r>
            <a:r>
              <a:rPr lang="en-US" i="1" u="sng" dirty="0"/>
              <a:t>avoid all appearance of evil</a:t>
            </a:r>
            <a:r>
              <a:rPr lang="en-US" i="1" dirty="0"/>
              <a:t>, to abstain from all sinful amusements and unholy conformity to the world, from all sanction of the use and sale of intoxicating beverages, and to "provide things honest in the sight of all men."</a:t>
            </a:r>
            <a:endParaRPr lang="en-US"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65813"/>
            <a:ext cx="4554501" cy="4035582"/>
          </a:xfrm>
        </p:spPr>
        <p:txBody>
          <a:bodyPr>
            <a:noAutofit/>
          </a:bodyPr>
          <a:lstStyle/>
          <a:p>
            <a:pPr marL="0" indent="0">
              <a:buNone/>
            </a:pPr>
            <a:r>
              <a:rPr lang="en-US" dirty="0"/>
              <a:t>Abstain from all appearance of evil.</a:t>
            </a:r>
            <a:br>
              <a:rPr lang="en-US" dirty="0"/>
            </a:br>
            <a:r>
              <a:rPr lang="en-US" dirty="0"/>
              <a:t>1 Thessalonians 5:22</a:t>
            </a:r>
          </a:p>
          <a:p>
            <a:pPr marL="0" indent="0">
              <a:buNone/>
            </a:pPr>
            <a:endParaRPr lang="en-US" dirty="0"/>
          </a:p>
          <a:p>
            <a:pPr marL="0" indent="0">
              <a:buNone/>
            </a:pPr>
            <a:r>
              <a:rPr lang="en-US" dirty="0"/>
              <a:t>Wherefore, if meat make my brother to offend, I will eat no flesh while the world </a:t>
            </a:r>
            <a:r>
              <a:rPr lang="en-US" dirty="0" err="1"/>
              <a:t>standeth</a:t>
            </a:r>
            <a:r>
              <a:rPr lang="en-US" dirty="0"/>
              <a:t>, lest I make my brother to offend.</a:t>
            </a:r>
            <a:br>
              <a:rPr lang="en-US" dirty="0"/>
            </a:br>
            <a:r>
              <a:rPr lang="en-US" dirty="0"/>
              <a:t>1 Corinthians 8:13</a:t>
            </a:r>
          </a:p>
        </p:txBody>
      </p:sp>
    </p:spTree>
    <p:extLst>
      <p:ext uri="{BB962C8B-B14F-4D97-AF65-F5344CB8AC3E}">
        <p14:creationId xmlns:p14="http://schemas.microsoft.com/office/powerpoint/2010/main" val="4055378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606076"/>
            <a:ext cx="9144000" cy="2764028"/>
          </a:xfrm>
        </p:spPr>
        <p:txBody>
          <a:bodyPr anchor="ctr">
            <a:noAutofit/>
          </a:bodyPr>
          <a:lstStyle/>
          <a:p>
            <a:r>
              <a:rPr lang="en-US" sz="4000" b="1" baseline="30000" dirty="0"/>
              <a:t>27 </a:t>
            </a:r>
            <a:r>
              <a:rPr lang="en-US" sz="4000" dirty="0"/>
              <a:t>If any of them that believe not bid you to a feast, and ye be disposed to go; whatsoever is set before you, eat, asking no question for conscience sake. </a:t>
            </a:r>
            <a:r>
              <a:rPr lang="en-US" sz="4000" b="1" baseline="30000" dirty="0"/>
              <a:t>28 </a:t>
            </a:r>
            <a:r>
              <a:rPr lang="en-US" sz="4000" dirty="0"/>
              <a:t>But if any man say unto you, this is offered in sacrifice unto idols, eat not for his sake that shewed it, and for conscience sake: for the earth is the Lord's, and the fulness thereof:</a:t>
            </a:r>
            <a:br>
              <a:rPr lang="en-US" sz="4000" dirty="0"/>
            </a:br>
            <a:r>
              <a:rPr lang="en-US" sz="4000" dirty="0"/>
              <a:t>1 Corinthians 10:27-28</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1816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38491"/>
            <a:ext cx="4483324" cy="4162904"/>
          </a:xfrm>
        </p:spPr>
        <p:txBody>
          <a:bodyPr>
            <a:noAutofit/>
          </a:bodyPr>
          <a:lstStyle/>
          <a:p>
            <a:pPr marL="0" indent="0">
              <a:buNone/>
            </a:pPr>
            <a:r>
              <a:rPr lang="en-US" i="1" dirty="0"/>
              <a:t>We promise by His grace to love and obey Him in all things, to avoid all appearance of evil, to </a:t>
            </a:r>
            <a:r>
              <a:rPr lang="en-US" i="1" u="sng" dirty="0"/>
              <a:t>abstain from all sinful amusements and unholy conformity to the world</a:t>
            </a:r>
            <a:r>
              <a:rPr lang="en-US" i="1" dirty="0"/>
              <a:t>, from all sanction of the use and sale of intoxicating beverages, and to "provide things honest in the sight of all men."</a:t>
            </a:r>
            <a:endParaRPr lang="en-US"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38491"/>
            <a:ext cx="4554501" cy="4162904"/>
          </a:xfrm>
        </p:spPr>
        <p:txBody>
          <a:bodyPr>
            <a:normAutofit/>
          </a:bodyPr>
          <a:lstStyle/>
          <a:p>
            <a:pPr marL="0" indent="0">
              <a:buNone/>
            </a:pPr>
            <a:r>
              <a:rPr lang="en-US" dirty="0"/>
              <a:t>And </a:t>
            </a:r>
            <a:r>
              <a:rPr lang="en-US" u="sng" dirty="0"/>
              <a:t>be not conformed to this world</a:t>
            </a:r>
            <a:r>
              <a:rPr lang="en-US" dirty="0"/>
              <a:t>: but be ye transformed by the renewing of your mind, that ye may prove what is that good, and acceptable, and perfect, will of God. </a:t>
            </a:r>
            <a:br>
              <a:rPr lang="en-US" dirty="0"/>
            </a:br>
            <a:r>
              <a:rPr lang="en-US" dirty="0"/>
              <a:t>Romans 12:2</a:t>
            </a:r>
          </a:p>
        </p:txBody>
      </p:sp>
    </p:spTree>
    <p:extLst>
      <p:ext uri="{BB962C8B-B14F-4D97-AF65-F5344CB8AC3E}">
        <p14:creationId xmlns:p14="http://schemas.microsoft.com/office/powerpoint/2010/main" val="2903515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a:solidFill>
                  <a:srgbClr val="FFFFFF"/>
                </a:solidFill>
              </a:rPr>
              <a:t>PARAGRAPH TWO</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3935281"/>
          </a:xfrm>
        </p:spPr>
        <p:txBody>
          <a:bodyPr>
            <a:noAutofit/>
          </a:bodyPr>
          <a:lstStyle/>
          <a:p>
            <a:pPr marL="0" indent="0">
              <a:buNone/>
            </a:pPr>
            <a:r>
              <a:rPr lang="en-US" sz="3000" i="1" dirty="0"/>
              <a:t>We promise by His grace to love and obey Him in all things, to avoid all appearance of evil, to abstain from all </a:t>
            </a:r>
            <a:r>
              <a:rPr lang="en-US" sz="3000" i="1" u="sng" dirty="0"/>
              <a:t>sinful</a:t>
            </a:r>
            <a:r>
              <a:rPr lang="en-US" sz="3000" i="1" dirty="0"/>
              <a:t> amusements and </a:t>
            </a:r>
            <a:r>
              <a:rPr lang="en-US" sz="3000" i="1" u="sng" dirty="0"/>
              <a:t>unholy conformity to the world</a:t>
            </a:r>
            <a:r>
              <a:rPr lang="en-US" sz="3000" i="1" dirty="0"/>
              <a:t>, from all sanction of the use and sale of intoxicating beverages, and to "provide things honest in the sight of all men."</a:t>
            </a:r>
            <a:endParaRPr lang="en-US" sz="3000" dirty="0"/>
          </a:p>
        </p:txBody>
      </p:sp>
    </p:spTree>
    <p:extLst>
      <p:ext uri="{BB962C8B-B14F-4D97-AF65-F5344CB8AC3E}">
        <p14:creationId xmlns:p14="http://schemas.microsoft.com/office/powerpoint/2010/main" val="3802372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768121"/>
            <a:ext cx="9144000" cy="2764028"/>
          </a:xfrm>
        </p:spPr>
        <p:txBody>
          <a:bodyPr anchor="ctr">
            <a:noAutofit/>
          </a:bodyPr>
          <a:lstStyle/>
          <a:p>
            <a:r>
              <a:rPr lang="en-US" sz="4800" dirty="0"/>
              <a:t>Likewise, ye younger, submit yourselves unto the elder. Yea, </a:t>
            </a:r>
            <a:r>
              <a:rPr lang="en-US" sz="4800" u="sng" dirty="0"/>
              <a:t>all of you be subject one to another</a:t>
            </a:r>
            <a:r>
              <a:rPr lang="en-US" sz="4800" dirty="0"/>
              <a:t>, and be clothed with humility: for God </a:t>
            </a:r>
            <a:r>
              <a:rPr lang="en-US" sz="4800" dirty="0" err="1"/>
              <a:t>resisteth</a:t>
            </a:r>
            <a:r>
              <a:rPr lang="en-US" sz="4800" dirty="0"/>
              <a:t> the proud, and giveth grace to the humble. </a:t>
            </a:r>
            <a:br>
              <a:rPr lang="en-US" sz="4800" dirty="0"/>
            </a:br>
            <a:r>
              <a:rPr lang="en-US" sz="4800" dirty="0"/>
              <a:t>1 Peter 5:5</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2722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307939"/>
            <a:ext cx="4483324" cy="4093456"/>
          </a:xfrm>
        </p:spPr>
        <p:txBody>
          <a:bodyPr>
            <a:noAutofit/>
          </a:bodyPr>
          <a:lstStyle/>
          <a:p>
            <a:pPr marL="0" indent="0">
              <a:buNone/>
            </a:pPr>
            <a:r>
              <a:rPr lang="en-US" i="1" dirty="0"/>
              <a:t>We promise by His grace to love and obey Him in all things, to avoid all appearance of evil, to </a:t>
            </a:r>
            <a:r>
              <a:rPr lang="en-US" i="1" u="sng" dirty="0"/>
              <a:t>abstain</a:t>
            </a:r>
            <a:r>
              <a:rPr lang="en-US" i="1" dirty="0"/>
              <a:t> from all sinful amusements and unholy conformity to the world, </a:t>
            </a:r>
            <a:r>
              <a:rPr lang="en-US" i="1" u="sng" dirty="0"/>
              <a:t>from all sanction of the use and sale of intoxicating beverages</a:t>
            </a:r>
            <a:r>
              <a:rPr lang="en-US" i="1" dirty="0"/>
              <a:t>, and to "provide things honest in the sight of all men."</a:t>
            </a:r>
            <a:endParaRPr lang="en-US" dirty="0"/>
          </a:p>
          <a:p>
            <a:pPr marL="0" indent="0">
              <a:buNone/>
            </a:pPr>
            <a:endParaRPr lang="en-US"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07937"/>
            <a:ext cx="4554501" cy="4000858"/>
          </a:xfrm>
        </p:spPr>
        <p:txBody>
          <a:bodyPr>
            <a:noAutofit/>
          </a:bodyPr>
          <a:lstStyle/>
          <a:p>
            <a:pPr marL="0" indent="0">
              <a:buNone/>
            </a:pPr>
            <a:r>
              <a:rPr lang="en-US" sz="2600" dirty="0"/>
              <a:t>Woe unto him that giveth his </a:t>
            </a:r>
            <a:r>
              <a:rPr lang="en-US" sz="2600" dirty="0" err="1"/>
              <a:t>neighbour</a:t>
            </a:r>
            <a:r>
              <a:rPr lang="en-US" sz="2600" dirty="0"/>
              <a:t> drink, that </a:t>
            </a:r>
            <a:r>
              <a:rPr lang="en-US" sz="2600" dirty="0" err="1"/>
              <a:t>puttest</a:t>
            </a:r>
            <a:r>
              <a:rPr lang="en-US" sz="2600" dirty="0"/>
              <a:t> thy bottle to him, and </a:t>
            </a:r>
            <a:r>
              <a:rPr lang="en-US" sz="2600" dirty="0" err="1"/>
              <a:t>makest</a:t>
            </a:r>
            <a:r>
              <a:rPr lang="en-US" sz="2600" dirty="0"/>
              <a:t> him drunken also, that thou mayest look on their nakedness!</a:t>
            </a:r>
          </a:p>
          <a:p>
            <a:pPr marL="0" indent="0">
              <a:buNone/>
            </a:pPr>
            <a:r>
              <a:rPr lang="en-US" sz="2600" dirty="0"/>
              <a:t>Habakkuk 2:15</a:t>
            </a:r>
          </a:p>
          <a:p>
            <a:pPr marL="0" indent="0">
              <a:buNone/>
            </a:pPr>
            <a:endParaRPr lang="en-US" sz="2600" dirty="0"/>
          </a:p>
          <a:p>
            <a:pPr marL="0" indent="0">
              <a:buNone/>
            </a:pPr>
            <a:r>
              <a:rPr lang="en-US" sz="2600" dirty="0"/>
              <a:t>And be not drunk with wine, wherein is excess; but be filled with the Spirit;</a:t>
            </a:r>
          </a:p>
          <a:p>
            <a:pPr marL="0" indent="0">
              <a:buNone/>
            </a:pPr>
            <a:r>
              <a:rPr lang="en-US" sz="2600" dirty="0"/>
              <a:t>Ephesians 5:18</a:t>
            </a:r>
          </a:p>
        </p:txBody>
      </p:sp>
    </p:spTree>
    <p:extLst>
      <p:ext uri="{BB962C8B-B14F-4D97-AF65-F5344CB8AC3E}">
        <p14:creationId xmlns:p14="http://schemas.microsoft.com/office/powerpoint/2010/main" val="3506208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92192"/>
            <a:ext cx="4483324" cy="4209203"/>
          </a:xfrm>
        </p:spPr>
        <p:txBody>
          <a:bodyPr>
            <a:noAutofit/>
          </a:bodyPr>
          <a:lstStyle/>
          <a:p>
            <a:pPr marL="0" indent="0">
              <a:buNone/>
            </a:pPr>
            <a:r>
              <a:rPr lang="en-US" i="1" dirty="0"/>
              <a:t>We promise by His grace to love and obey Him in all things, to avoid all appearance of evil, to abstain from all sinful amusements and unholy conformity to the world, from all sanction of the use and sale of intoxicating beverages, and to "</a:t>
            </a:r>
            <a:r>
              <a:rPr lang="en-US" i="1" u="sng" dirty="0"/>
              <a:t>provide things honest in the sight of all men</a:t>
            </a:r>
            <a:r>
              <a:rPr lang="en-US" i="1" dirty="0"/>
              <a:t>."</a:t>
            </a:r>
            <a:endParaRPr lang="en-US"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84790"/>
            <a:ext cx="4554501" cy="4116605"/>
          </a:xfrm>
        </p:spPr>
        <p:txBody>
          <a:bodyPr>
            <a:normAutofit/>
          </a:bodyPr>
          <a:lstStyle/>
          <a:p>
            <a:pPr marL="0" indent="0">
              <a:buNone/>
            </a:pPr>
            <a:r>
              <a:rPr lang="en-US" u="sng" dirty="0"/>
              <a:t>Providing for honest things</a:t>
            </a:r>
            <a:r>
              <a:rPr lang="en-US" dirty="0"/>
              <a:t>, not only in the sight of the Lord, but also </a:t>
            </a:r>
            <a:r>
              <a:rPr lang="en-US" u="sng" dirty="0"/>
              <a:t>in the sight of men</a:t>
            </a:r>
            <a:r>
              <a:rPr lang="en-US" dirty="0"/>
              <a:t>.</a:t>
            </a:r>
          </a:p>
          <a:p>
            <a:pPr marL="0" indent="0">
              <a:buNone/>
            </a:pPr>
            <a:r>
              <a:rPr lang="en-US" dirty="0"/>
              <a:t>2 Corinthians 8:21</a:t>
            </a:r>
          </a:p>
        </p:txBody>
      </p:sp>
    </p:spTree>
    <p:extLst>
      <p:ext uri="{BB962C8B-B14F-4D97-AF65-F5344CB8AC3E}">
        <p14:creationId xmlns:p14="http://schemas.microsoft.com/office/powerpoint/2010/main" val="3015530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73215"/>
            <a:ext cx="4483324" cy="4128180"/>
          </a:xfrm>
        </p:spPr>
        <p:txBody>
          <a:bodyPr>
            <a:normAutofit/>
          </a:bodyPr>
          <a:lstStyle/>
          <a:p>
            <a:pPr marL="0" indent="0">
              <a:buNone/>
            </a:pPr>
            <a:r>
              <a:rPr lang="en-US" sz="3000" dirty="0"/>
              <a:t>Wherefore putting away lying, </a:t>
            </a:r>
            <a:r>
              <a:rPr lang="en-US" sz="3000" u="sng" dirty="0"/>
              <a:t>speak every man truth </a:t>
            </a:r>
            <a:r>
              <a:rPr lang="en-US" sz="3000" dirty="0"/>
              <a:t>with his </a:t>
            </a:r>
            <a:r>
              <a:rPr lang="en-US" sz="3000" dirty="0" err="1"/>
              <a:t>neighbour</a:t>
            </a:r>
            <a:r>
              <a:rPr lang="en-US" sz="3000" dirty="0"/>
              <a:t>: for we are members one of another.</a:t>
            </a:r>
            <a:br>
              <a:rPr lang="en-US" sz="3000" dirty="0"/>
            </a:br>
            <a:r>
              <a:rPr lang="en-US" sz="3000" dirty="0"/>
              <a:t>Ephesians 4:25</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77387"/>
            <a:ext cx="4554501" cy="4024008"/>
          </a:xfrm>
        </p:spPr>
        <p:txBody>
          <a:bodyPr>
            <a:normAutofit/>
          </a:bodyPr>
          <a:lstStyle/>
          <a:p>
            <a:pPr marL="0" indent="0">
              <a:buNone/>
            </a:pPr>
            <a:r>
              <a:rPr lang="en-US" sz="3000" dirty="0"/>
              <a:t>That ye may </a:t>
            </a:r>
            <a:r>
              <a:rPr lang="en-US" sz="3000" u="sng" dirty="0"/>
              <a:t>walk honestly toward them that are without</a:t>
            </a:r>
            <a:r>
              <a:rPr lang="en-US" sz="3000" dirty="0"/>
              <a:t>, and that ye may have lack of nothing.</a:t>
            </a:r>
          </a:p>
          <a:p>
            <a:pPr marL="0" indent="0">
              <a:buNone/>
            </a:pPr>
            <a:r>
              <a:rPr lang="en-US" sz="3000" dirty="0"/>
              <a:t>1 Thessalonians 4:12</a:t>
            </a:r>
          </a:p>
        </p:txBody>
      </p:sp>
    </p:spTree>
    <p:extLst>
      <p:ext uri="{BB962C8B-B14F-4D97-AF65-F5344CB8AC3E}">
        <p14:creationId xmlns:p14="http://schemas.microsoft.com/office/powerpoint/2010/main" val="880436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102BE8A0-9001-2A4F-8AAF-5FAE000FAC67}"/>
              </a:ext>
            </a:extLst>
          </p:cNvPr>
          <p:cNvPicPr>
            <a:picLocks noChangeAspect="1"/>
          </p:cNvPicPr>
          <p:nvPr/>
        </p:nvPicPr>
        <p:blipFill rotWithShape="1">
          <a:blip r:embed="rId2"/>
          <a:srcRect t="7841" r="1"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7" name="Arc 16">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5827048" y="407987"/>
            <a:ext cx="5721484" cy="1325563"/>
          </a:xfrm>
        </p:spPr>
        <p:txBody>
          <a:bodyPr>
            <a:normAutofit/>
          </a:bodyPr>
          <a:lstStyle/>
          <a:p>
            <a:r>
              <a:rPr lang="en-US" dirty="0"/>
              <a:t>PARAGRAPH THREE</a:t>
            </a: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827048" y="1868487"/>
            <a:ext cx="5721484" cy="4351338"/>
          </a:xfrm>
        </p:spPr>
        <p:txBody>
          <a:bodyPr>
            <a:normAutofit/>
          </a:bodyPr>
          <a:lstStyle/>
          <a:p>
            <a:pPr marL="0" indent="0">
              <a:buNone/>
            </a:pPr>
            <a:r>
              <a:rPr lang="en-US" sz="3200" i="1" dirty="0"/>
              <a:t>We agree faithfully to discharge our obligations in reference to the study of the Scriptures, secret prayer, family devotions, and social worship; and by self-denial, faith, and good works endeavor to "grow in grace and the knowledge of our Lord and </a:t>
            </a:r>
            <a:r>
              <a:rPr lang="en-US" sz="3200" i="1" dirty="0" err="1"/>
              <a:t>Saviour</a:t>
            </a:r>
            <a:r>
              <a:rPr lang="en-US" sz="3200" i="1" dirty="0"/>
              <a:t> Jesus Christ."</a:t>
            </a:r>
          </a:p>
        </p:txBody>
      </p:sp>
    </p:spTree>
    <p:extLst>
      <p:ext uri="{BB962C8B-B14F-4D97-AF65-F5344CB8AC3E}">
        <p14:creationId xmlns:p14="http://schemas.microsoft.com/office/powerpoint/2010/main" val="3682100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45894"/>
            <a:ext cx="4483324" cy="4255501"/>
          </a:xfrm>
        </p:spPr>
        <p:txBody>
          <a:bodyPr>
            <a:noAutofit/>
          </a:bodyPr>
          <a:lstStyle/>
          <a:p>
            <a:pPr marL="0" indent="0">
              <a:buNone/>
            </a:pPr>
            <a:r>
              <a:rPr lang="en-US" sz="3000" i="1" dirty="0"/>
              <a:t>We agree faithfully </a:t>
            </a:r>
            <a:r>
              <a:rPr lang="en-US" sz="3000" i="1" u="sng" dirty="0"/>
              <a:t>to discharge our obligations in reference to the study of the Scriptures</a:t>
            </a:r>
            <a:r>
              <a:rPr lang="en-US" sz="3000" i="1" dirty="0"/>
              <a:t>, secret prayer, family devotions, and social worship; and by self-denial, faith, and good works endeavor to "grow in grace and the knowledge of our Lord and </a:t>
            </a:r>
            <a:r>
              <a:rPr lang="en-US" sz="3000" i="1" dirty="0" err="1"/>
              <a:t>Saviour</a:t>
            </a:r>
            <a:r>
              <a:rPr lang="en-US" sz="3000" i="1" dirty="0"/>
              <a:t> Jesus Christ."</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145894"/>
            <a:ext cx="4554501" cy="4255501"/>
          </a:xfrm>
        </p:spPr>
        <p:txBody>
          <a:bodyPr>
            <a:noAutofit/>
          </a:bodyPr>
          <a:lstStyle/>
          <a:p>
            <a:pPr marL="0" indent="0">
              <a:buNone/>
            </a:pPr>
            <a:r>
              <a:rPr lang="en-US" sz="2400" b="1" baseline="30000" dirty="0"/>
              <a:t> </a:t>
            </a:r>
            <a:r>
              <a:rPr lang="en-US" sz="2400" u="sng" dirty="0"/>
              <a:t>Search the scriptures</a:t>
            </a:r>
            <a:r>
              <a:rPr lang="en-US" sz="2400" dirty="0"/>
              <a:t>; for in them ye think ye have eternal life: and they are they which testify of me.</a:t>
            </a:r>
            <a:br>
              <a:rPr lang="en-US" sz="2400" dirty="0"/>
            </a:br>
            <a:r>
              <a:rPr lang="en-US" sz="2400" dirty="0"/>
              <a:t>John 5:39</a:t>
            </a:r>
          </a:p>
          <a:p>
            <a:pPr marL="0" indent="0">
              <a:buNone/>
            </a:pPr>
            <a:endParaRPr lang="en-US" sz="2400" dirty="0"/>
          </a:p>
          <a:p>
            <a:pPr marL="0" indent="0">
              <a:buNone/>
            </a:pPr>
            <a:r>
              <a:rPr lang="en-US" sz="2400" dirty="0"/>
              <a:t>And be not conformed to this world: but be ye </a:t>
            </a:r>
            <a:r>
              <a:rPr lang="en-US" sz="2400" u="sng" dirty="0"/>
              <a:t>transformed</a:t>
            </a:r>
            <a:r>
              <a:rPr lang="en-US" sz="2400" dirty="0"/>
              <a:t> by the renewing of your mind, that ye may prove what is that good, and acceptable, and perfect, will of God.</a:t>
            </a:r>
          </a:p>
          <a:p>
            <a:pPr marL="0" indent="0">
              <a:buNone/>
            </a:pPr>
            <a:r>
              <a:rPr lang="en-US" sz="2400" dirty="0"/>
              <a:t>Romans 12:2</a:t>
            </a:r>
          </a:p>
        </p:txBody>
      </p:sp>
    </p:spTree>
    <p:extLst>
      <p:ext uri="{BB962C8B-B14F-4D97-AF65-F5344CB8AC3E}">
        <p14:creationId xmlns:p14="http://schemas.microsoft.com/office/powerpoint/2010/main" val="2697963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999615"/>
            <a:ext cx="9144000" cy="2764028"/>
          </a:xfrm>
        </p:spPr>
        <p:txBody>
          <a:bodyPr anchor="ctr">
            <a:noAutofit/>
          </a:bodyPr>
          <a:lstStyle/>
          <a:p>
            <a:r>
              <a:rPr lang="en-US" sz="5400" dirty="0"/>
              <a:t>As newborn babes, desire the sincere milk of the word, that ye may grow thereby: </a:t>
            </a:r>
            <a:br>
              <a:rPr lang="en-US" sz="5400" dirty="0"/>
            </a:br>
            <a:r>
              <a:rPr lang="en-US" sz="5400" dirty="0"/>
              <a:t>1 Peter 2:2</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0318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15342"/>
            <a:ext cx="4483324" cy="4186053"/>
          </a:xfrm>
        </p:spPr>
        <p:txBody>
          <a:bodyPr>
            <a:normAutofit/>
          </a:bodyPr>
          <a:lstStyle/>
          <a:p>
            <a:pPr marL="0" indent="0">
              <a:buNone/>
            </a:pPr>
            <a:r>
              <a:rPr lang="en-US" sz="3000" dirty="0"/>
              <a:t>But he answered and said, It is written, Man shall not live by bread alone, but by every word that </a:t>
            </a:r>
            <a:r>
              <a:rPr lang="en-US" sz="3000" dirty="0" err="1"/>
              <a:t>proceedeth</a:t>
            </a:r>
            <a:r>
              <a:rPr lang="en-US" sz="3000" dirty="0"/>
              <a:t> out of the mouth of God. </a:t>
            </a:r>
            <a:br>
              <a:rPr lang="en-US" sz="3000" dirty="0"/>
            </a:br>
            <a:r>
              <a:rPr lang="en-US" sz="3000" dirty="0"/>
              <a:t>Matthew 4:4</a:t>
            </a:r>
            <a:endParaRPr lang="en-US" sz="3000" i="1"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07939"/>
            <a:ext cx="4554501" cy="4093456"/>
          </a:xfrm>
        </p:spPr>
        <p:txBody>
          <a:bodyPr>
            <a:normAutofit/>
          </a:bodyPr>
          <a:lstStyle/>
          <a:p>
            <a:pPr marL="0" indent="0">
              <a:buNone/>
            </a:pPr>
            <a:r>
              <a:rPr lang="en-US" sz="3000" dirty="0"/>
              <a:t>That we henceforth be no more children, tossed to and </a:t>
            </a:r>
            <a:r>
              <a:rPr lang="en-US" sz="3000" dirty="0" err="1"/>
              <a:t>fro</a:t>
            </a:r>
            <a:r>
              <a:rPr lang="en-US" sz="3000" dirty="0"/>
              <a:t>, and </a:t>
            </a:r>
            <a:r>
              <a:rPr lang="en-US" sz="3000" u="sng" dirty="0"/>
              <a:t>carried about with every wind of doctrine</a:t>
            </a:r>
            <a:r>
              <a:rPr lang="en-US" sz="3000" dirty="0"/>
              <a:t>, by the sleight of men, and cunning craftiness, whereby they lie in wait to deceive; </a:t>
            </a:r>
            <a:br>
              <a:rPr lang="en-US" sz="3000" dirty="0"/>
            </a:br>
            <a:r>
              <a:rPr lang="en-US" sz="3000" dirty="0"/>
              <a:t>Ephesians 4:14</a:t>
            </a:r>
          </a:p>
        </p:txBody>
      </p:sp>
    </p:spTree>
    <p:extLst>
      <p:ext uri="{BB962C8B-B14F-4D97-AF65-F5344CB8AC3E}">
        <p14:creationId xmlns:p14="http://schemas.microsoft.com/office/powerpoint/2010/main" val="3968948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a:solidFill>
                  <a:srgbClr val="FFFFFF"/>
                </a:solidFill>
              </a:rPr>
              <a:t>PARAGRAPH THREE</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3935281"/>
          </a:xfrm>
        </p:spPr>
        <p:txBody>
          <a:bodyPr>
            <a:normAutofit/>
          </a:bodyPr>
          <a:lstStyle/>
          <a:p>
            <a:pPr marL="0" indent="0">
              <a:buNone/>
            </a:pPr>
            <a:r>
              <a:rPr lang="en-US" sz="3000" i="1" dirty="0"/>
              <a:t>We agree faithfully to discharge our obligations in reference to the study of the Scriptures, </a:t>
            </a:r>
            <a:r>
              <a:rPr lang="en-US" sz="3000" i="1" u="sng" dirty="0"/>
              <a:t>secret prayer, family devotions, and social worship</a:t>
            </a:r>
            <a:r>
              <a:rPr lang="en-US" sz="3000" i="1" dirty="0"/>
              <a:t>; and by self-denial, faith, and good works endeavor to "grow in grace and the knowledge of our Lord and </a:t>
            </a:r>
            <a:r>
              <a:rPr lang="en-US" sz="3000" i="1" dirty="0" err="1"/>
              <a:t>Saviour</a:t>
            </a:r>
            <a:r>
              <a:rPr lang="en-US" sz="3000" i="1" dirty="0"/>
              <a:t> Jesus Christ."</a:t>
            </a:r>
          </a:p>
        </p:txBody>
      </p:sp>
    </p:spTree>
    <p:extLst>
      <p:ext uri="{BB962C8B-B14F-4D97-AF65-F5344CB8AC3E}">
        <p14:creationId xmlns:p14="http://schemas.microsoft.com/office/powerpoint/2010/main" val="945493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030146"/>
            <a:ext cx="4483324" cy="4197628"/>
          </a:xfrm>
        </p:spPr>
        <p:txBody>
          <a:bodyPr>
            <a:noAutofit/>
          </a:bodyPr>
          <a:lstStyle/>
          <a:p>
            <a:pPr marL="0" indent="0">
              <a:buNone/>
            </a:pPr>
            <a:r>
              <a:rPr lang="en-US" sz="2400" dirty="0"/>
              <a:t>But thou, when thou </a:t>
            </a:r>
            <a:r>
              <a:rPr lang="en-US" sz="2400" dirty="0" err="1"/>
              <a:t>prayest</a:t>
            </a:r>
            <a:r>
              <a:rPr lang="en-US" sz="2400" dirty="0"/>
              <a:t>, enter into thy closet, and when thou hast shut thy door, pray to thy Father which is in secret; and thy Father which </a:t>
            </a:r>
            <a:r>
              <a:rPr lang="en-US" sz="2400" dirty="0" err="1"/>
              <a:t>seeth</a:t>
            </a:r>
            <a:r>
              <a:rPr lang="en-US" sz="2400" dirty="0"/>
              <a:t> in secret shall reward thee openly.</a:t>
            </a:r>
            <a:br>
              <a:rPr lang="en-US" sz="2400" dirty="0"/>
            </a:br>
            <a:r>
              <a:rPr lang="en-US" sz="2400" dirty="0"/>
              <a:t>Matthew 6:6</a:t>
            </a:r>
          </a:p>
          <a:p>
            <a:pPr marL="0" indent="0">
              <a:buNone/>
            </a:pPr>
            <a:endParaRPr lang="en-US" sz="2400" dirty="0"/>
          </a:p>
          <a:p>
            <a:pPr marL="0" indent="0">
              <a:buNone/>
            </a:pPr>
            <a:r>
              <a:rPr lang="en-US" sz="2400" dirty="0"/>
              <a:t>And, ye fathers, provoke not your children to wrath: but bring them up in the nurture and admonition of the Lord.</a:t>
            </a:r>
          </a:p>
          <a:p>
            <a:pPr marL="0" indent="0">
              <a:buNone/>
            </a:pPr>
            <a:r>
              <a:rPr lang="en-US" sz="2400" dirty="0"/>
              <a:t>Ephesians 6:4</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03767"/>
            <a:ext cx="4554501" cy="4197628"/>
          </a:xfrm>
        </p:spPr>
        <p:txBody>
          <a:bodyPr>
            <a:normAutofit/>
          </a:bodyPr>
          <a:lstStyle/>
          <a:p>
            <a:pPr marL="0" indent="0">
              <a:buNone/>
            </a:pPr>
            <a:r>
              <a:rPr lang="en-US" sz="2400" b="1" baseline="30000" dirty="0"/>
              <a:t>6 </a:t>
            </a:r>
            <a:r>
              <a:rPr lang="en-US" sz="2400" dirty="0"/>
              <a:t>And these words, which I command thee this day, shall be in thine heart: </a:t>
            </a:r>
            <a:r>
              <a:rPr lang="en-US" sz="2400" b="1" baseline="30000" dirty="0"/>
              <a:t>7 </a:t>
            </a:r>
            <a:r>
              <a:rPr lang="en-US" sz="2400" dirty="0"/>
              <a:t>And thou shalt teach them diligently unto thy children, and shalt talk of them when thou </a:t>
            </a:r>
            <a:r>
              <a:rPr lang="en-US" sz="2400" dirty="0" err="1"/>
              <a:t>sittest</a:t>
            </a:r>
            <a:r>
              <a:rPr lang="en-US" sz="2400" dirty="0"/>
              <a:t> in thine house, and when thou </a:t>
            </a:r>
            <a:r>
              <a:rPr lang="en-US" sz="2400" dirty="0" err="1"/>
              <a:t>walkest</a:t>
            </a:r>
            <a:r>
              <a:rPr lang="en-US" sz="2400" dirty="0"/>
              <a:t> by the way, and when thou </a:t>
            </a:r>
            <a:r>
              <a:rPr lang="en-US" sz="2400" dirty="0" err="1"/>
              <a:t>liest</a:t>
            </a:r>
            <a:r>
              <a:rPr lang="en-US" sz="2400" dirty="0"/>
              <a:t> down, and when thou </a:t>
            </a:r>
            <a:r>
              <a:rPr lang="en-US" sz="2400" dirty="0" err="1"/>
              <a:t>risest</a:t>
            </a:r>
            <a:r>
              <a:rPr lang="en-US" sz="2400" dirty="0"/>
              <a:t> up.</a:t>
            </a:r>
          </a:p>
          <a:p>
            <a:pPr marL="0" indent="0">
              <a:buNone/>
            </a:pPr>
            <a:r>
              <a:rPr lang="en-US" sz="2400" dirty="0"/>
              <a:t>Deuteronomy 6:6-7</a:t>
            </a:r>
          </a:p>
        </p:txBody>
      </p:sp>
    </p:spTree>
    <p:extLst>
      <p:ext uri="{BB962C8B-B14F-4D97-AF65-F5344CB8AC3E}">
        <p14:creationId xmlns:p14="http://schemas.microsoft.com/office/powerpoint/2010/main" val="3737445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73215"/>
            <a:ext cx="4483324" cy="4128180"/>
          </a:xfrm>
        </p:spPr>
        <p:txBody>
          <a:bodyPr>
            <a:normAutofit/>
          </a:bodyPr>
          <a:lstStyle/>
          <a:p>
            <a:pPr marL="0" indent="0">
              <a:buNone/>
            </a:pPr>
            <a:r>
              <a:rPr lang="en-US" sz="3000" dirty="0"/>
              <a:t>Let the word of Christ dwell in you richly in all wisdom; teaching and admonishing one another in psalms and hymns and spiritual songs, singing with grace in your hearts to the Lord.</a:t>
            </a:r>
          </a:p>
          <a:p>
            <a:pPr marL="0" indent="0">
              <a:buNone/>
            </a:pPr>
            <a:r>
              <a:rPr lang="en-US" sz="3000" dirty="0"/>
              <a:t>Colossians 3:16</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73215"/>
            <a:ext cx="4554501" cy="4128180"/>
          </a:xfrm>
        </p:spPr>
        <p:txBody>
          <a:bodyPr>
            <a:noAutofit/>
          </a:bodyPr>
          <a:lstStyle/>
          <a:p>
            <a:pPr marL="0" indent="0">
              <a:buNone/>
            </a:pPr>
            <a:r>
              <a:rPr lang="en-US" sz="2900" b="1" baseline="30000" dirty="0"/>
              <a:t>24 </a:t>
            </a:r>
            <a:r>
              <a:rPr lang="en-US" sz="2900" dirty="0"/>
              <a:t>And let us consider one another to provoke unto love and to good works: </a:t>
            </a:r>
            <a:r>
              <a:rPr lang="en-US" sz="2900" b="1" baseline="30000" dirty="0"/>
              <a:t>25 </a:t>
            </a:r>
            <a:r>
              <a:rPr lang="en-US" sz="2900" dirty="0"/>
              <a:t>Not forsaking the assembling of ourselves together, as the manner of some is; but exhorting one another: and so much the more, as ye see the day approaching.</a:t>
            </a:r>
          </a:p>
          <a:p>
            <a:pPr marL="0" indent="0">
              <a:buNone/>
            </a:pPr>
            <a:r>
              <a:rPr lang="en-US" sz="2900" dirty="0"/>
              <a:t>Hebrews 10:24-25</a:t>
            </a:r>
          </a:p>
        </p:txBody>
      </p:sp>
    </p:spTree>
    <p:extLst>
      <p:ext uri="{BB962C8B-B14F-4D97-AF65-F5344CB8AC3E}">
        <p14:creationId xmlns:p14="http://schemas.microsoft.com/office/powerpoint/2010/main" val="1924410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999615"/>
            <a:ext cx="9144000" cy="2764028"/>
          </a:xfrm>
        </p:spPr>
        <p:txBody>
          <a:bodyPr anchor="ctr">
            <a:noAutofit/>
          </a:bodyPr>
          <a:lstStyle/>
          <a:p>
            <a:r>
              <a:rPr lang="en-US" sz="4000" b="1" baseline="30000" dirty="0"/>
              <a:t>19 </a:t>
            </a:r>
            <a:r>
              <a:rPr lang="en-US" sz="4000" dirty="0"/>
              <a:t>Speaking to yourselves in psalms and hymns and spiritual songs, singing and making melody in your heart to the Lord; </a:t>
            </a:r>
            <a:r>
              <a:rPr lang="en-US" sz="4000" b="1" baseline="30000" dirty="0"/>
              <a:t>20 </a:t>
            </a:r>
            <a:r>
              <a:rPr lang="en-US" sz="4000" dirty="0"/>
              <a:t>Giving thanks always for all things unto God and the Father in the name of our Lord Jesus Christ;</a:t>
            </a:r>
            <a:br>
              <a:rPr lang="en-US" sz="4000" dirty="0"/>
            </a:br>
            <a:r>
              <a:rPr lang="en-US" sz="4000" dirty="0"/>
              <a:t>Ephesians 5:19-20</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124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57468"/>
            <a:ext cx="4483324" cy="4243927"/>
          </a:xfrm>
        </p:spPr>
        <p:txBody>
          <a:bodyPr>
            <a:normAutofit/>
          </a:bodyPr>
          <a:lstStyle/>
          <a:p>
            <a:pPr marL="0" indent="0">
              <a:buNone/>
            </a:pPr>
            <a:r>
              <a:rPr lang="en-US" sz="3000" dirty="0"/>
              <a:t>Let the word of Christ dwell in you richly in all wisdom; teaching and admonishing one another in psalms and hymns and spiritual songs, singing with grace in your hearts to the Lord.</a:t>
            </a:r>
          </a:p>
          <a:p>
            <a:pPr marL="0" indent="0">
              <a:buNone/>
            </a:pPr>
            <a:r>
              <a:rPr lang="en-US" sz="3000" dirty="0"/>
              <a:t>Colossians 3:16</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157468"/>
            <a:ext cx="4554501" cy="4243927"/>
          </a:xfrm>
        </p:spPr>
        <p:txBody>
          <a:bodyPr>
            <a:noAutofit/>
          </a:bodyPr>
          <a:lstStyle/>
          <a:p>
            <a:pPr marL="0" indent="0">
              <a:buNone/>
            </a:pPr>
            <a:r>
              <a:rPr lang="en-US" sz="2900" b="1" baseline="30000" dirty="0"/>
              <a:t>24 </a:t>
            </a:r>
            <a:r>
              <a:rPr lang="en-US" sz="2900" dirty="0"/>
              <a:t>And let us consider one another to provoke unto love and to good works: </a:t>
            </a:r>
            <a:r>
              <a:rPr lang="en-US" sz="2900" b="1" baseline="30000" dirty="0"/>
              <a:t>25 </a:t>
            </a:r>
            <a:r>
              <a:rPr lang="en-US" sz="2900" dirty="0"/>
              <a:t>Not forsaking the assembling of ourselves together, as the manner of some is; but exhorting one another: and so much the more, as ye see the day approaching.</a:t>
            </a:r>
          </a:p>
          <a:p>
            <a:pPr marL="0" indent="0">
              <a:buNone/>
            </a:pPr>
            <a:r>
              <a:rPr lang="en-US" sz="2900" dirty="0"/>
              <a:t>Hebrews 10:24-25</a:t>
            </a:r>
          </a:p>
        </p:txBody>
      </p:sp>
    </p:spTree>
    <p:extLst>
      <p:ext uri="{BB962C8B-B14F-4D97-AF65-F5344CB8AC3E}">
        <p14:creationId xmlns:p14="http://schemas.microsoft.com/office/powerpoint/2010/main" val="82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45891"/>
            <a:ext cx="4483324" cy="4174479"/>
          </a:xfrm>
        </p:spPr>
        <p:txBody>
          <a:bodyPr>
            <a:noAutofit/>
          </a:bodyPr>
          <a:lstStyle/>
          <a:p>
            <a:pPr marL="0" indent="0">
              <a:buNone/>
            </a:pPr>
            <a:r>
              <a:rPr lang="en-US" sz="2900" i="1" dirty="0"/>
              <a:t>We agree faithfully to discharge our obligations in reference to the study of the Scriptures, secret prayer, family devotions, and social worship; and by self-denial, faith, and good </a:t>
            </a:r>
            <a:r>
              <a:rPr lang="en-US" sz="2900" i="1" u="sng" dirty="0"/>
              <a:t>works endeavor to "grow in grace and the knowledge of our Lord and </a:t>
            </a:r>
            <a:r>
              <a:rPr lang="en-US" sz="2900" i="1" u="sng" dirty="0" err="1"/>
              <a:t>Saviour</a:t>
            </a:r>
            <a:r>
              <a:rPr lang="en-US" sz="2900" i="1" u="sng" dirty="0"/>
              <a:t> Jesus Christ</a:t>
            </a:r>
            <a:r>
              <a:rPr lang="en-US" sz="2900" i="1" dirty="0"/>
              <a:t>."</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26916"/>
            <a:ext cx="4554501" cy="4174479"/>
          </a:xfrm>
        </p:spPr>
        <p:txBody>
          <a:bodyPr>
            <a:noAutofit/>
          </a:bodyPr>
          <a:lstStyle/>
          <a:p>
            <a:pPr marL="0" indent="0">
              <a:buNone/>
            </a:pPr>
            <a:r>
              <a:rPr lang="en-US" sz="2400" dirty="0"/>
              <a:t>But </a:t>
            </a:r>
            <a:r>
              <a:rPr lang="en-US" sz="2400" u="sng" dirty="0"/>
              <a:t>grow in grace, and in the knowledge of our Lord and </a:t>
            </a:r>
            <a:r>
              <a:rPr lang="en-US" sz="2400" u="sng" dirty="0" err="1"/>
              <a:t>Saviour</a:t>
            </a:r>
            <a:r>
              <a:rPr lang="en-US" sz="2400" u="sng" dirty="0"/>
              <a:t> Jesus Christ</a:t>
            </a:r>
            <a:r>
              <a:rPr lang="en-US" sz="2400" dirty="0"/>
              <a:t>. To him be glory both now and for ever. Amen.</a:t>
            </a:r>
          </a:p>
          <a:p>
            <a:pPr marL="0" indent="0">
              <a:buNone/>
            </a:pPr>
            <a:r>
              <a:rPr lang="en-US" sz="2400" dirty="0"/>
              <a:t>2 Peter 3:18</a:t>
            </a:r>
          </a:p>
          <a:p>
            <a:pPr marL="0" indent="0">
              <a:buNone/>
            </a:pPr>
            <a:endParaRPr lang="en-US" sz="2400" dirty="0"/>
          </a:p>
          <a:p>
            <a:pPr marL="0" indent="0">
              <a:buNone/>
            </a:pPr>
            <a:r>
              <a:rPr lang="en-US" sz="2400" dirty="0"/>
              <a:t>And I, brethren, could not speak unto you as unto spiritual, but as unto carnal, even as unto </a:t>
            </a:r>
            <a:r>
              <a:rPr lang="en-US" sz="2400" u="sng" dirty="0"/>
              <a:t>babes in Christ</a:t>
            </a:r>
            <a:r>
              <a:rPr lang="en-US" sz="2400" dirty="0"/>
              <a:t>.</a:t>
            </a:r>
            <a:br>
              <a:rPr lang="en-US" sz="2400" dirty="0"/>
            </a:br>
            <a:r>
              <a:rPr lang="en-US" sz="2400" dirty="0"/>
              <a:t>1 Corinthians 3:1</a:t>
            </a:r>
          </a:p>
        </p:txBody>
      </p:sp>
    </p:spTree>
    <p:extLst>
      <p:ext uri="{BB962C8B-B14F-4D97-AF65-F5344CB8AC3E}">
        <p14:creationId xmlns:p14="http://schemas.microsoft.com/office/powerpoint/2010/main" val="37382262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721826"/>
            <a:ext cx="9144000" cy="2764028"/>
          </a:xfrm>
        </p:spPr>
        <p:txBody>
          <a:bodyPr anchor="ctr">
            <a:noAutofit/>
          </a:bodyPr>
          <a:lstStyle/>
          <a:p>
            <a:r>
              <a:rPr lang="en-US" sz="2800" b="1" baseline="30000" dirty="0"/>
              <a:t>5 </a:t>
            </a:r>
            <a:r>
              <a:rPr lang="en-US" sz="2800" dirty="0"/>
              <a:t>And beside this, giving all diligence, add to your faith virtue; and to virtue knowledge; </a:t>
            </a:r>
            <a:r>
              <a:rPr lang="en-US" sz="2800" b="1" baseline="30000" dirty="0"/>
              <a:t>6 </a:t>
            </a:r>
            <a:r>
              <a:rPr lang="en-US" sz="2800" dirty="0"/>
              <a:t>And to knowledge temperance; and to temperance patience; and to patience godliness; </a:t>
            </a:r>
            <a:r>
              <a:rPr lang="en-US" sz="2800" b="1" baseline="30000" dirty="0"/>
              <a:t>7 </a:t>
            </a:r>
            <a:r>
              <a:rPr lang="en-US" sz="2800" dirty="0"/>
              <a:t>And to godliness brotherly kindness; and to brotherly kindness charity. </a:t>
            </a:r>
            <a:r>
              <a:rPr lang="en-US" sz="2800" b="1" baseline="30000" dirty="0"/>
              <a:t>8 </a:t>
            </a:r>
            <a:r>
              <a:rPr lang="en-US" sz="2800" dirty="0"/>
              <a:t>For if these things be in you, and abound, they make you that ye shall neither be barren nor unfruitful in the knowledge of our Lord Jesus Christ. </a:t>
            </a:r>
            <a:r>
              <a:rPr lang="en-US" sz="2800" b="1" baseline="30000" dirty="0"/>
              <a:t>9 </a:t>
            </a:r>
            <a:r>
              <a:rPr lang="en-US" sz="2800" dirty="0"/>
              <a:t>But he that </a:t>
            </a:r>
            <a:r>
              <a:rPr lang="en-US" sz="2800" dirty="0" err="1"/>
              <a:t>lacketh</a:t>
            </a:r>
            <a:r>
              <a:rPr lang="en-US" sz="2800" dirty="0"/>
              <a:t> these things is blind, and cannot see afar off, and hath forgotten that he was purged from his old sins. </a:t>
            </a:r>
            <a:r>
              <a:rPr lang="en-US" sz="2800" b="1" baseline="30000" dirty="0"/>
              <a:t>10 </a:t>
            </a:r>
            <a:r>
              <a:rPr lang="en-US" sz="2800" dirty="0"/>
              <a:t>Wherefore the rather, brethren, give diligence to make your calling and election sure: for if ye do these things, ye shall never fall:</a:t>
            </a:r>
            <a:br>
              <a:rPr lang="en-US" sz="2800" dirty="0"/>
            </a:br>
            <a:r>
              <a:rPr lang="en-US" sz="2800" dirty="0"/>
              <a:t>2 Peter 1:5-10 </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5040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38491"/>
            <a:ext cx="4483324" cy="4162904"/>
          </a:xfrm>
        </p:spPr>
        <p:txBody>
          <a:bodyPr>
            <a:normAutofit/>
          </a:bodyPr>
          <a:lstStyle/>
          <a:p>
            <a:pPr marL="0" indent="0">
              <a:buNone/>
            </a:pPr>
            <a:r>
              <a:rPr lang="en-US" sz="3000" dirty="0"/>
              <a:t>How is it then, brethren? when ye come together, every one of you hath a psalm, hath a doctrine, hath a tongue, hath a revelation, hath an interpretation. </a:t>
            </a:r>
            <a:r>
              <a:rPr lang="en-US" sz="3000" u="sng" dirty="0"/>
              <a:t>Let all things be done unto edifying</a:t>
            </a:r>
            <a:r>
              <a:rPr lang="en-US" sz="3000" dirty="0"/>
              <a:t>.</a:t>
            </a:r>
            <a:br>
              <a:rPr lang="en-US" sz="3000" dirty="0"/>
            </a:br>
            <a:r>
              <a:rPr lang="en-US" sz="3000" dirty="0"/>
              <a:t>1 Corinthians 14:26</a:t>
            </a:r>
            <a:endParaRPr lang="en-US" sz="3000" i="1"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19514"/>
            <a:ext cx="4554501" cy="4081881"/>
          </a:xfrm>
        </p:spPr>
        <p:txBody>
          <a:bodyPr>
            <a:noAutofit/>
          </a:bodyPr>
          <a:lstStyle/>
          <a:p>
            <a:pPr marL="0" indent="0">
              <a:buNone/>
            </a:pPr>
            <a:r>
              <a:rPr lang="en-US" sz="3000" dirty="0"/>
              <a:t>From whom the whole body fitly joined together and compacted by that which every joint </a:t>
            </a:r>
            <a:r>
              <a:rPr lang="en-US" sz="3000" dirty="0" err="1"/>
              <a:t>supplieth</a:t>
            </a:r>
            <a:r>
              <a:rPr lang="en-US" sz="3000" dirty="0"/>
              <a:t>, according to the effectual working in the measure of every part, </a:t>
            </a:r>
            <a:r>
              <a:rPr lang="en-US" sz="3000" dirty="0" err="1"/>
              <a:t>maketh</a:t>
            </a:r>
            <a:r>
              <a:rPr lang="en-US" sz="3000" dirty="0"/>
              <a:t> increase of the body unto the edifying of itself in love.</a:t>
            </a:r>
            <a:br>
              <a:rPr lang="en-US" sz="3000" dirty="0"/>
            </a:br>
            <a:r>
              <a:rPr lang="en-US" sz="3000" dirty="0"/>
              <a:t>Ephesians 4:16</a:t>
            </a:r>
          </a:p>
        </p:txBody>
      </p:sp>
    </p:spTree>
    <p:extLst>
      <p:ext uri="{BB962C8B-B14F-4D97-AF65-F5344CB8AC3E}">
        <p14:creationId xmlns:p14="http://schemas.microsoft.com/office/powerpoint/2010/main" val="37463516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80618"/>
            <a:ext cx="4483324" cy="4220777"/>
          </a:xfrm>
        </p:spPr>
        <p:txBody>
          <a:bodyPr>
            <a:noAutofit/>
          </a:bodyPr>
          <a:lstStyle/>
          <a:p>
            <a:pPr marL="0" indent="0">
              <a:buNone/>
            </a:pPr>
            <a:r>
              <a:rPr lang="en-US" sz="3000" i="1" dirty="0"/>
              <a:t>We agree faithfully to discharge our obligations in reference to the study of the Scriptures, secret prayer, family devotions, and social worship; and </a:t>
            </a:r>
            <a:r>
              <a:rPr lang="en-US" sz="3000" i="1" u="sng" dirty="0"/>
              <a:t>by self-denial, faith, and good works </a:t>
            </a:r>
            <a:r>
              <a:rPr lang="en-US" sz="3000" i="1" dirty="0"/>
              <a:t>endeavor to "grow in grace and the knowledge of our Lord and </a:t>
            </a:r>
            <a:r>
              <a:rPr lang="en-US" sz="3000" i="1" dirty="0" err="1"/>
              <a:t>Saviour</a:t>
            </a:r>
            <a:r>
              <a:rPr lang="en-US" sz="3000" i="1" dirty="0"/>
              <a:t> Jesus Christ."</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31443"/>
            <a:ext cx="4554501" cy="2699968"/>
          </a:xfrm>
        </p:spPr>
        <p:txBody>
          <a:bodyPr>
            <a:normAutofit/>
          </a:bodyPr>
          <a:lstStyle/>
          <a:p>
            <a:pPr marL="0" indent="0">
              <a:buNone/>
            </a:pPr>
            <a:r>
              <a:rPr lang="en-US" sz="3000" dirty="0"/>
              <a:t>Then said Jesus unto his disciples, If any man will come after me, let him </a:t>
            </a:r>
            <a:r>
              <a:rPr lang="en-US" sz="3000" u="sng" dirty="0"/>
              <a:t>deny himself</a:t>
            </a:r>
            <a:r>
              <a:rPr lang="en-US" sz="3000" dirty="0"/>
              <a:t>, and take up his cross, and follow me.</a:t>
            </a:r>
          </a:p>
          <a:p>
            <a:pPr marL="0" indent="0">
              <a:buNone/>
            </a:pPr>
            <a:r>
              <a:rPr lang="en-US" sz="3000" dirty="0"/>
              <a:t>Matthew 16:24</a:t>
            </a:r>
          </a:p>
          <a:p>
            <a:pPr marL="0" indent="0">
              <a:buNone/>
            </a:pPr>
            <a:endParaRPr lang="en-US" sz="3000" dirty="0"/>
          </a:p>
        </p:txBody>
      </p:sp>
    </p:spTree>
    <p:extLst>
      <p:ext uri="{BB962C8B-B14F-4D97-AF65-F5344CB8AC3E}">
        <p14:creationId xmlns:p14="http://schemas.microsoft.com/office/powerpoint/2010/main" val="2851078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582926"/>
            <a:ext cx="9144000" cy="2764028"/>
          </a:xfrm>
        </p:spPr>
        <p:txBody>
          <a:bodyPr anchor="ctr">
            <a:noAutofit/>
          </a:bodyPr>
          <a:lstStyle/>
          <a:p>
            <a:r>
              <a:rPr lang="en-US" sz="3200" b="1" baseline="30000" dirty="0"/>
              <a:t>24 </a:t>
            </a:r>
            <a:r>
              <a:rPr lang="en-US" sz="3200" dirty="0"/>
              <a:t>Know ye not that they which run in a race run all, but one </a:t>
            </a:r>
            <a:r>
              <a:rPr lang="en-US" sz="3200" dirty="0" err="1"/>
              <a:t>receiveth</a:t>
            </a:r>
            <a:r>
              <a:rPr lang="en-US" sz="3200" dirty="0"/>
              <a:t> the prize? So run, that ye may obtain. </a:t>
            </a:r>
            <a:r>
              <a:rPr lang="en-US" sz="3200" b="1" baseline="30000" dirty="0"/>
              <a:t>25 </a:t>
            </a:r>
            <a:r>
              <a:rPr lang="en-US" sz="3200" dirty="0"/>
              <a:t>And every man that </a:t>
            </a:r>
            <a:r>
              <a:rPr lang="en-US" sz="3200" dirty="0" err="1"/>
              <a:t>striveth</a:t>
            </a:r>
            <a:r>
              <a:rPr lang="en-US" sz="3200" dirty="0"/>
              <a:t> for the mastery is temperate in all things. Now they do it to obtain a corruptible crown; but we an incorruptible. </a:t>
            </a:r>
            <a:r>
              <a:rPr lang="en-US" sz="3200" b="1" baseline="30000" dirty="0"/>
              <a:t>26 </a:t>
            </a:r>
            <a:r>
              <a:rPr lang="en-US" sz="3200" dirty="0"/>
              <a:t>I therefore so run, not as uncertainly; so fight I, not as one that </a:t>
            </a:r>
            <a:r>
              <a:rPr lang="en-US" sz="3200" dirty="0" err="1"/>
              <a:t>beateth</a:t>
            </a:r>
            <a:r>
              <a:rPr lang="en-US" sz="3200" dirty="0"/>
              <a:t> the air: </a:t>
            </a:r>
            <a:r>
              <a:rPr lang="en-US" sz="3200" b="1" baseline="30000" dirty="0"/>
              <a:t>27 </a:t>
            </a:r>
            <a:r>
              <a:rPr lang="en-US" sz="3200" dirty="0"/>
              <a:t>But I keep under my body, and bring it into subjection: lest that by any means, when I have preached to others, I myself should be a castaway.</a:t>
            </a:r>
            <a:br>
              <a:rPr lang="en-US" sz="3200" dirty="0"/>
            </a:br>
            <a:r>
              <a:rPr lang="en-US" sz="3200" dirty="0"/>
              <a:t>1 Corinthians 9:24-27</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55020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a:solidFill>
                  <a:srgbClr val="FFFFFF"/>
                </a:solidFill>
              </a:rPr>
              <a:t>PARAGRAPH THREE</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3935281"/>
          </a:xfrm>
        </p:spPr>
        <p:txBody>
          <a:bodyPr>
            <a:normAutofit/>
          </a:bodyPr>
          <a:lstStyle/>
          <a:p>
            <a:pPr marL="0" indent="0">
              <a:buNone/>
            </a:pPr>
            <a:r>
              <a:rPr lang="en-US" sz="3000" i="1" dirty="0"/>
              <a:t>We agree faithfully to discharge our obligations in reference to the study of the Scriptures, secret prayer, family devotions, and social worship; and by self-denial, </a:t>
            </a:r>
            <a:r>
              <a:rPr lang="en-US" sz="3000" i="1" u="sng" dirty="0"/>
              <a:t>faith</a:t>
            </a:r>
            <a:r>
              <a:rPr lang="en-US" sz="3000" i="1" dirty="0"/>
              <a:t>, and good works endeavor to "grow in grace and the knowledge of our Lord and </a:t>
            </a:r>
            <a:r>
              <a:rPr lang="en-US" sz="3000" i="1" dirty="0" err="1"/>
              <a:t>Saviour</a:t>
            </a:r>
            <a:r>
              <a:rPr lang="en-US" sz="3000" i="1" dirty="0"/>
              <a:t> Jesus Christ."</a:t>
            </a:r>
          </a:p>
        </p:txBody>
      </p:sp>
    </p:spTree>
    <p:extLst>
      <p:ext uri="{BB962C8B-B14F-4D97-AF65-F5344CB8AC3E}">
        <p14:creationId xmlns:p14="http://schemas.microsoft.com/office/powerpoint/2010/main" val="2302669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EB4601-F9F7-B048-BBD9-8A1E5A92D66C}"/>
              </a:ext>
            </a:extLst>
          </p:cNvPr>
          <p:cNvSpPr>
            <a:spLocks noGrp="1"/>
          </p:cNvSpPr>
          <p:nvPr>
            <p:ph type="title"/>
          </p:nvPr>
        </p:nvSpPr>
        <p:spPr>
          <a:xfrm>
            <a:off x="838200" y="668377"/>
            <a:ext cx="10515600" cy="1325563"/>
          </a:xfrm>
        </p:spPr>
        <p:txBody>
          <a:bodyPr>
            <a:normAutofit/>
          </a:bodyPr>
          <a:lstStyle/>
          <a:p>
            <a:r>
              <a:rPr lang="en-US" dirty="0"/>
              <a:t>PARAGRAPH THREE</a:t>
            </a:r>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838200" y="2177456"/>
            <a:ext cx="5097780" cy="3795748"/>
          </a:xfrm>
        </p:spPr>
        <p:txBody>
          <a:bodyPr>
            <a:normAutofit/>
          </a:bodyPr>
          <a:lstStyle/>
          <a:p>
            <a:pPr marL="0" indent="0">
              <a:buNone/>
            </a:pPr>
            <a:r>
              <a:rPr lang="en-US" i="1" dirty="0"/>
              <a:t>We agree faithfully to discharge our obligations in reference to the study of the Scriptures, secret prayer, family devotions, and social worship; and by self-denial</a:t>
            </a:r>
            <a:r>
              <a:rPr lang="en-US" i="1" u="sng" dirty="0"/>
              <a:t>, </a:t>
            </a:r>
            <a:r>
              <a:rPr lang="en-US" i="1" dirty="0"/>
              <a:t>faith, and </a:t>
            </a:r>
            <a:r>
              <a:rPr lang="en-US" i="1" u="sng" dirty="0"/>
              <a:t>good works </a:t>
            </a:r>
            <a:r>
              <a:rPr lang="en-US" i="1" dirty="0"/>
              <a:t>endeavor to "grow in grace and the knowledge of our Lord and </a:t>
            </a:r>
            <a:r>
              <a:rPr lang="en-US" i="1" dirty="0" err="1"/>
              <a:t>Saviour</a:t>
            </a:r>
            <a:r>
              <a:rPr lang="en-US" i="1" dirty="0"/>
              <a:t> Jesus Christ."</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2177456"/>
            <a:ext cx="5097780" cy="3795748"/>
          </a:xfrm>
        </p:spPr>
        <p:txBody>
          <a:bodyPr>
            <a:normAutofit/>
          </a:bodyPr>
          <a:lstStyle/>
          <a:p>
            <a:r>
              <a:rPr lang="en-US" dirty="0"/>
              <a:t>Matthew 5:16</a:t>
            </a:r>
          </a:p>
          <a:p>
            <a:r>
              <a:rPr lang="en-US" dirty="0"/>
              <a:t>1 John 3:17-18</a:t>
            </a:r>
          </a:p>
          <a:p>
            <a:r>
              <a:rPr lang="en-US" dirty="0"/>
              <a:t>1 Thessalonians 5:12-13</a:t>
            </a:r>
          </a:p>
        </p:txBody>
      </p:sp>
    </p:spTree>
    <p:extLst>
      <p:ext uri="{BB962C8B-B14F-4D97-AF65-F5344CB8AC3E}">
        <p14:creationId xmlns:p14="http://schemas.microsoft.com/office/powerpoint/2010/main" val="648995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102BE8A0-9001-2A4F-8AAF-5FAE000FAC67}"/>
              </a:ext>
            </a:extLst>
          </p:cNvPr>
          <p:cNvPicPr>
            <a:picLocks noChangeAspect="1"/>
          </p:cNvPicPr>
          <p:nvPr/>
        </p:nvPicPr>
        <p:blipFill rotWithShape="1">
          <a:blip r:embed="rId2"/>
          <a:srcRect t="7841" r="1"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7" name="Arc 16">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5827048" y="407987"/>
            <a:ext cx="5721484" cy="1325563"/>
          </a:xfrm>
        </p:spPr>
        <p:txBody>
          <a:bodyPr>
            <a:normAutofit/>
          </a:bodyPr>
          <a:lstStyle/>
          <a:p>
            <a:r>
              <a:rPr lang="en-US" dirty="0"/>
              <a:t>PARAGRAPH FOUR</a:t>
            </a: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827048" y="1868487"/>
            <a:ext cx="5721484" cy="4351338"/>
          </a:xfrm>
        </p:spPr>
        <p:txBody>
          <a:bodyPr>
            <a:normAutofit/>
          </a:bodyPr>
          <a:lstStyle/>
          <a:p>
            <a:pPr marL="0" indent="0">
              <a:buNone/>
            </a:pPr>
            <a:r>
              <a:rPr lang="en-US" sz="3200" i="1" dirty="0"/>
              <a:t>We will not forsake the assembling of ourselves together for church conferences; public worship; and the observance of the ordinances of the Gospel, nor fail to pay according to our ability for the support of the church, of its poor, and all its benevolent work.</a:t>
            </a:r>
            <a:r>
              <a:rPr lang="en-US" sz="3200" dirty="0"/>
              <a:t> </a:t>
            </a:r>
            <a:endParaRPr lang="en-US" sz="3200" i="1" dirty="0"/>
          </a:p>
        </p:txBody>
      </p:sp>
    </p:spTree>
    <p:extLst>
      <p:ext uri="{BB962C8B-B14F-4D97-AF65-F5344CB8AC3E}">
        <p14:creationId xmlns:p14="http://schemas.microsoft.com/office/powerpoint/2010/main" val="39366698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61641"/>
            <a:ext cx="4483324" cy="4139754"/>
          </a:xfrm>
        </p:spPr>
        <p:txBody>
          <a:bodyPr>
            <a:noAutofit/>
          </a:bodyPr>
          <a:lstStyle/>
          <a:p>
            <a:pPr marL="0" indent="0">
              <a:buNone/>
            </a:pPr>
            <a:r>
              <a:rPr lang="en-US" sz="2900" i="1" u="sng" dirty="0"/>
              <a:t>We will not forsake the assembling of ourselves together </a:t>
            </a:r>
            <a:r>
              <a:rPr lang="en-US" sz="2900" i="1" dirty="0"/>
              <a:t>for church conferences; public worship; and the observance of the ordinances of the Gospel, nor fail to pay according to our ability for the support of the church, of its poor, and all its benevolent work.</a:t>
            </a:r>
            <a:r>
              <a:rPr lang="en-US" sz="2900" dirty="0"/>
              <a:t> </a:t>
            </a:r>
            <a:endParaRPr lang="en-US" sz="2900" i="1"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88962"/>
            <a:ext cx="4554501" cy="4012433"/>
          </a:xfrm>
        </p:spPr>
        <p:txBody>
          <a:bodyPr>
            <a:normAutofit/>
          </a:bodyPr>
          <a:lstStyle/>
          <a:p>
            <a:pPr marL="0" indent="0">
              <a:buNone/>
            </a:pPr>
            <a:r>
              <a:rPr lang="en-US" sz="2900" u="sng" dirty="0"/>
              <a:t>Not forsaking the assembling of ourselves together</a:t>
            </a:r>
            <a:r>
              <a:rPr lang="en-US" sz="2900" dirty="0"/>
              <a:t>, as the manner of some is; but exhorting one another: and so much the more, as ye see the day approaching.</a:t>
            </a:r>
          </a:p>
          <a:p>
            <a:pPr marL="0" indent="0">
              <a:buNone/>
            </a:pPr>
            <a:r>
              <a:rPr lang="en-US" sz="2900" dirty="0"/>
              <a:t>Hebrews 10:25</a:t>
            </a:r>
          </a:p>
        </p:txBody>
      </p:sp>
    </p:spTree>
    <p:extLst>
      <p:ext uri="{BB962C8B-B14F-4D97-AF65-F5344CB8AC3E}">
        <p14:creationId xmlns:p14="http://schemas.microsoft.com/office/powerpoint/2010/main" val="2234884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a:solidFill>
                  <a:srgbClr val="FFFFFF"/>
                </a:solidFill>
              </a:rPr>
              <a:t>PARAGRAPH FOUR</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3935281"/>
          </a:xfrm>
        </p:spPr>
        <p:txBody>
          <a:bodyPr>
            <a:normAutofit/>
          </a:bodyPr>
          <a:lstStyle/>
          <a:p>
            <a:pPr marL="0" indent="0">
              <a:buNone/>
            </a:pPr>
            <a:r>
              <a:rPr lang="en-US" sz="3000" i="1" dirty="0"/>
              <a:t>We will not forsake the assembling of ourselves together for </a:t>
            </a:r>
            <a:r>
              <a:rPr lang="en-US" sz="3000" i="1" u="sng" dirty="0"/>
              <a:t>church conferences; public worship; and the observance of the ordinances of the Gospel</a:t>
            </a:r>
            <a:r>
              <a:rPr lang="en-US" sz="3000" i="1" dirty="0"/>
              <a:t>, nor fail to pay according to our ability for the support of the church, of its poor, and all its benevolent work.</a:t>
            </a:r>
            <a:r>
              <a:rPr lang="en-US" sz="3000" dirty="0"/>
              <a:t> </a:t>
            </a:r>
            <a:endParaRPr lang="en-US" sz="3000" i="1" dirty="0"/>
          </a:p>
        </p:txBody>
      </p:sp>
    </p:spTree>
    <p:extLst>
      <p:ext uri="{BB962C8B-B14F-4D97-AF65-F5344CB8AC3E}">
        <p14:creationId xmlns:p14="http://schemas.microsoft.com/office/powerpoint/2010/main" val="2482809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710247"/>
            <a:ext cx="9144000" cy="2764028"/>
          </a:xfrm>
        </p:spPr>
        <p:txBody>
          <a:bodyPr anchor="ctr">
            <a:noAutofit/>
          </a:bodyPr>
          <a:lstStyle/>
          <a:p>
            <a:r>
              <a:rPr lang="en-US" sz="4000" b="1" baseline="30000" dirty="0"/>
              <a:t>3 </a:t>
            </a:r>
            <a:r>
              <a:rPr lang="en-US" sz="4000" dirty="0"/>
              <a:t>Know ye not, that so many of us as were baptized into Jesus Christ were baptized into his death? </a:t>
            </a:r>
            <a:r>
              <a:rPr lang="en-US" sz="4000" b="1" baseline="30000" dirty="0"/>
              <a:t>4 </a:t>
            </a:r>
            <a:r>
              <a:rPr lang="en-US" sz="4000" dirty="0"/>
              <a:t>Therefore we are buried with him by baptism into death: that like as Christ was raised up from the dead by the glory of the Father, even so we also should walk in newness of life.</a:t>
            </a:r>
            <a:br>
              <a:rPr lang="en-US" sz="4000" dirty="0"/>
            </a:br>
            <a:r>
              <a:rPr lang="en-US" sz="4000" dirty="0"/>
              <a:t>Romans 6:3-4</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740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80618"/>
            <a:ext cx="4483324" cy="4220777"/>
          </a:xfrm>
        </p:spPr>
        <p:txBody>
          <a:bodyPr>
            <a:noAutofit/>
          </a:bodyPr>
          <a:lstStyle/>
          <a:p>
            <a:pPr marL="0" indent="0">
              <a:buNone/>
            </a:pPr>
            <a:r>
              <a:rPr lang="en-US" sz="2000" b="1" baseline="30000" dirty="0"/>
              <a:t>23 </a:t>
            </a:r>
            <a:r>
              <a:rPr lang="en-US" sz="2000" dirty="0"/>
              <a:t>For I have received of the Lord that which also I delivered unto you, that the Lord Jesus the same night in which he was betrayed took bread: </a:t>
            </a:r>
            <a:r>
              <a:rPr lang="en-US" sz="2000" b="1" baseline="30000" dirty="0"/>
              <a:t>24 </a:t>
            </a:r>
            <a:r>
              <a:rPr lang="en-US" sz="2000" dirty="0"/>
              <a:t>And when he had given thanks, he brake it, and said, Take, eat: this is my body, which is broken for you: this do in remembrance of me. </a:t>
            </a:r>
            <a:r>
              <a:rPr lang="en-US" sz="2000" b="1" baseline="30000" dirty="0"/>
              <a:t>25 </a:t>
            </a:r>
            <a:r>
              <a:rPr lang="en-US" sz="2000" dirty="0"/>
              <a:t>After the same manner also he took the cup, when he had supped, saying, this cup is the new testament in my blood: this do ye, as oft as ye drink it, in remembrance of me. </a:t>
            </a:r>
            <a:r>
              <a:rPr lang="en-US" sz="2000" b="1" baseline="30000" dirty="0"/>
              <a:t>26 </a:t>
            </a:r>
            <a:r>
              <a:rPr lang="en-US" sz="2000" dirty="0"/>
              <a:t>For as often as ye eat this bread, and drink this cup, ye do shew the Lord's death till he come.</a:t>
            </a:r>
            <a:br>
              <a:rPr lang="en-US" sz="2000" dirty="0"/>
            </a:br>
            <a:r>
              <a:rPr lang="en-US" sz="2000" dirty="0"/>
              <a:t>1 Corinthians 11:23-26</a:t>
            </a:r>
            <a:endParaRPr lang="en-US" sz="2000" i="1"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180618"/>
            <a:ext cx="4554501" cy="4220777"/>
          </a:xfrm>
        </p:spPr>
        <p:txBody>
          <a:bodyPr>
            <a:normAutofit/>
          </a:bodyPr>
          <a:lstStyle/>
          <a:p>
            <a:pPr marL="0" indent="0">
              <a:buNone/>
            </a:pPr>
            <a:r>
              <a:rPr lang="en-US" sz="2600" b="1" baseline="30000" dirty="0"/>
              <a:t>16 </a:t>
            </a:r>
            <a:r>
              <a:rPr lang="en-US" sz="2600" dirty="0"/>
              <a:t>The cup of blessing which we bless, is it not the communion of the blood of Christ? The bread which we break, is it not the communion of the body of Christ? </a:t>
            </a:r>
            <a:r>
              <a:rPr lang="en-US" sz="2600" b="1" baseline="30000" dirty="0"/>
              <a:t>17 </a:t>
            </a:r>
            <a:r>
              <a:rPr lang="en-US" sz="2600" dirty="0"/>
              <a:t>For we being many are one bread, and </a:t>
            </a:r>
            <a:r>
              <a:rPr lang="en-US" sz="2600" u="sng" dirty="0"/>
              <a:t>one body</a:t>
            </a:r>
            <a:r>
              <a:rPr lang="en-US" sz="2600" dirty="0"/>
              <a:t>: for we are all partakers of that one bread.</a:t>
            </a:r>
            <a:br>
              <a:rPr lang="en-US" sz="2600" dirty="0"/>
            </a:br>
            <a:r>
              <a:rPr lang="en-US" sz="2600" dirty="0"/>
              <a:t>1 Corinthians 10:16-17</a:t>
            </a:r>
          </a:p>
        </p:txBody>
      </p:sp>
    </p:spTree>
    <p:extLst>
      <p:ext uri="{BB962C8B-B14F-4D97-AF65-F5344CB8AC3E}">
        <p14:creationId xmlns:p14="http://schemas.microsoft.com/office/powerpoint/2010/main" val="4125823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536626"/>
            <a:ext cx="9144000" cy="2764028"/>
          </a:xfrm>
        </p:spPr>
        <p:txBody>
          <a:bodyPr anchor="ctr">
            <a:noAutofit/>
          </a:bodyPr>
          <a:lstStyle/>
          <a:p>
            <a:r>
              <a:rPr lang="en-US" sz="2900" b="1" baseline="30000" dirty="0"/>
              <a:t>2 </a:t>
            </a:r>
            <a:r>
              <a:rPr lang="en-US" sz="2900" dirty="0"/>
              <a:t>And supper being ended, the devil having now put into the heart of Judas Iscariot, Simon's son, to betray him; </a:t>
            </a:r>
            <a:r>
              <a:rPr lang="en-US" sz="2900" b="1" baseline="30000" dirty="0"/>
              <a:t>3 </a:t>
            </a:r>
            <a:r>
              <a:rPr lang="en-US" sz="2900" dirty="0"/>
              <a:t>Jesus knowing that the Father had given all things into his hands, and that he was come from God, and went to God; </a:t>
            </a:r>
            <a:r>
              <a:rPr lang="en-US" sz="2900" b="1" baseline="30000" dirty="0"/>
              <a:t>4 </a:t>
            </a:r>
            <a:r>
              <a:rPr lang="en-US" sz="2900" dirty="0"/>
              <a:t>He </a:t>
            </a:r>
            <a:r>
              <a:rPr lang="en-US" sz="2900" dirty="0" err="1"/>
              <a:t>riseth</a:t>
            </a:r>
            <a:r>
              <a:rPr lang="en-US" sz="2900" dirty="0"/>
              <a:t> from supper, and laid aside his garments; and took a towel, and girded himself. </a:t>
            </a:r>
            <a:r>
              <a:rPr lang="en-US" sz="2900" b="1" baseline="30000" dirty="0"/>
              <a:t>5 </a:t>
            </a:r>
            <a:r>
              <a:rPr lang="en-US" sz="2900" dirty="0"/>
              <a:t>After that he </a:t>
            </a:r>
            <a:r>
              <a:rPr lang="en-US" sz="2900" dirty="0" err="1"/>
              <a:t>poureth</a:t>
            </a:r>
            <a:r>
              <a:rPr lang="en-US" sz="2900" dirty="0"/>
              <a:t> water into a bason, and began to wash the disciples' feet, and to wipe them with the towel wherewith he was girded. </a:t>
            </a:r>
            <a:r>
              <a:rPr lang="en-US" sz="2900" b="1" baseline="30000" dirty="0"/>
              <a:t>6 </a:t>
            </a:r>
            <a:r>
              <a:rPr lang="en-US" sz="2900" dirty="0"/>
              <a:t>Then cometh he to Simon Peter: and Peter saith unto him, Lord, dost thou wash my feet? </a:t>
            </a:r>
            <a:r>
              <a:rPr lang="en-US" sz="2900" b="1" baseline="30000" dirty="0"/>
              <a:t>7 </a:t>
            </a:r>
            <a:r>
              <a:rPr lang="en-US" sz="2900" dirty="0"/>
              <a:t>Jesus answered and said unto him, What I do thou </a:t>
            </a:r>
            <a:r>
              <a:rPr lang="en-US" sz="2900" dirty="0" err="1"/>
              <a:t>knowest</a:t>
            </a:r>
            <a:r>
              <a:rPr lang="en-US" sz="2900" dirty="0"/>
              <a:t> not now; but thou shalt know hereafter.</a:t>
            </a:r>
            <a:br>
              <a:rPr lang="en-US" sz="2900" dirty="0"/>
            </a:br>
            <a:r>
              <a:rPr lang="en-US" sz="2900" dirty="0"/>
              <a:t>John 13:2-7</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27917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536625"/>
            <a:ext cx="9144000" cy="2764028"/>
          </a:xfrm>
        </p:spPr>
        <p:txBody>
          <a:bodyPr anchor="ctr">
            <a:noAutofit/>
          </a:bodyPr>
          <a:lstStyle/>
          <a:p>
            <a:r>
              <a:rPr lang="en-US" sz="3000" b="1" baseline="30000" dirty="0"/>
              <a:t>3 </a:t>
            </a:r>
            <a:r>
              <a:rPr lang="en-US" sz="3000" dirty="0"/>
              <a:t>Let nothing be done through strife or vainglory; but in lowliness of mind let each esteem other better than themselves. </a:t>
            </a:r>
            <a:r>
              <a:rPr lang="en-US" sz="3000" b="1" baseline="30000" dirty="0"/>
              <a:t>4 </a:t>
            </a:r>
            <a:r>
              <a:rPr lang="en-US" sz="3000" dirty="0"/>
              <a:t>Look not every man on his own things, but every man also on the things of others. </a:t>
            </a:r>
            <a:r>
              <a:rPr lang="en-US" sz="3000" b="1" baseline="30000" dirty="0"/>
              <a:t>5 </a:t>
            </a:r>
            <a:r>
              <a:rPr lang="en-US" sz="3000" dirty="0"/>
              <a:t>Let this mind be in you, which was also in Christ Jesus: </a:t>
            </a:r>
            <a:r>
              <a:rPr lang="en-US" sz="3000" b="1" baseline="30000" dirty="0"/>
              <a:t>6 </a:t>
            </a:r>
            <a:r>
              <a:rPr lang="en-US" sz="3000" dirty="0"/>
              <a:t>Who, being in the form of God, thought it not robbery to be equal with God: </a:t>
            </a:r>
            <a:r>
              <a:rPr lang="en-US" sz="3000" b="1" baseline="30000" dirty="0"/>
              <a:t>7 </a:t>
            </a:r>
            <a:r>
              <a:rPr lang="en-US" sz="3000" dirty="0"/>
              <a:t>But made himself of no reputation, and took upon him the form of a servant, and was made in the likeness of men: </a:t>
            </a:r>
            <a:r>
              <a:rPr lang="en-US" sz="3000" b="1" baseline="30000" dirty="0"/>
              <a:t>8 </a:t>
            </a:r>
            <a:r>
              <a:rPr lang="en-US" sz="3000" dirty="0"/>
              <a:t>And being found in fashion as a man, he humbled himself, and became obedient unto death, even the death of the cross.</a:t>
            </a:r>
            <a:br>
              <a:rPr lang="en-US" sz="3000" dirty="0"/>
            </a:br>
            <a:r>
              <a:rPr lang="en-US" sz="3000" dirty="0"/>
              <a:t>Philippians 2:3-8</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01510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307939"/>
            <a:ext cx="4483324" cy="4093456"/>
          </a:xfrm>
        </p:spPr>
        <p:txBody>
          <a:bodyPr>
            <a:noAutofit/>
          </a:bodyPr>
          <a:lstStyle/>
          <a:p>
            <a:pPr marL="0" indent="0">
              <a:buNone/>
            </a:pPr>
            <a:r>
              <a:rPr lang="en-US" i="1" u="sng" dirty="0"/>
              <a:t>We will not</a:t>
            </a:r>
            <a:r>
              <a:rPr lang="en-US" i="1" dirty="0"/>
              <a:t> forsake the assembling of ourselves together for church conferences; public worship; and the observance of the ordinances of the Gospel, nor fail to </a:t>
            </a:r>
            <a:r>
              <a:rPr lang="en-US" i="1" u="sng" dirty="0"/>
              <a:t>pay according to our ability </a:t>
            </a:r>
            <a:r>
              <a:rPr lang="en-US" i="1" dirty="0"/>
              <a:t>for the support of the church, of its poor, and all its benevolent work.</a:t>
            </a:r>
            <a:r>
              <a:rPr lang="en-US" dirty="0"/>
              <a:t> </a:t>
            </a:r>
            <a:endParaRPr lang="en-US" i="1"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03767"/>
            <a:ext cx="4554501" cy="4197628"/>
          </a:xfrm>
        </p:spPr>
        <p:txBody>
          <a:bodyPr>
            <a:noAutofit/>
          </a:bodyPr>
          <a:lstStyle/>
          <a:p>
            <a:pPr marL="0" indent="0">
              <a:buNone/>
            </a:pPr>
            <a:r>
              <a:rPr lang="en-US" sz="2300" dirty="0"/>
              <a:t>Every man according as he </a:t>
            </a:r>
            <a:r>
              <a:rPr lang="en-US" sz="2300" dirty="0" err="1"/>
              <a:t>purposeth</a:t>
            </a:r>
            <a:r>
              <a:rPr lang="en-US" sz="2300" dirty="0"/>
              <a:t> in his heart, so let him give; not grudgingly, or of necessity: for </a:t>
            </a:r>
            <a:r>
              <a:rPr lang="en-US" sz="2300" u="sng" dirty="0"/>
              <a:t>God loveth a cheerful giver</a:t>
            </a:r>
            <a:r>
              <a:rPr lang="en-US" sz="2300" dirty="0"/>
              <a:t>.</a:t>
            </a:r>
          </a:p>
          <a:p>
            <a:pPr marL="0" indent="0">
              <a:buNone/>
            </a:pPr>
            <a:r>
              <a:rPr lang="en-US" sz="2300" dirty="0"/>
              <a:t>2 Corinthians 9:7</a:t>
            </a:r>
          </a:p>
          <a:p>
            <a:pPr marL="0" indent="0">
              <a:buNone/>
            </a:pPr>
            <a:endParaRPr lang="en-US" sz="2300" dirty="0"/>
          </a:p>
          <a:p>
            <a:pPr marL="0" indent="0">
              <a:buNone/>
            </a:pPr>
            <a:r>
              <a:rPr lang="en-US" sz="2300" dirty="0"/>
              <a:t>Upon the first day of the week let every one of you lay by him in store, as God hath prospered him, that there be no gatherings when I come.</a:t>
            </a:r>
          </a:p>
          <a:p>
            <a:pPr marL="0" indent="0">
              <a:buNone/>
            </a:pPr>
            <a:r>
              <a:rPr lang="en-US" sz="2300" dirty="0"/>
              <a:t>1 Corinthians 16:2</a:t>
            </a:r>
          </a:p>
        </p:txBody>
      </p:sp>
    </p:spTree>
    <p:extLst>
      <p:ext uri="{BB962C8B-B14F-4D97-AF65-F5344CB8AC3E}">
        <p14:creationId xmlns:p14="http://schemas.microsoft.com/office/powerpoint/2010/main" val="1671138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8B4457-04F7-3349-9D69-316F7E40FEDF}"/>
              </a:ext>
            </a:extLst>
          </p:cNvPr>
          <p:cNvSpPr>
            <a:spLocks noGrp="1"/>
          </p:cNvSpPr>
          <p:nvPr>
            <p:ph type="ctrTitle"/>
          </p:nvPr>
        </p:nvSpPr>
        <p:spPr>
          <a:xfrm>
            <a:off x="1524003" y="1930165"/>
            <a:ext cx="9144000" cy="2764028"/>
          </a:xfrm>
        </p:spPr>
        <p:txBody>
          <a:bodyPr anchor="ctr">
            <a:noAutofit/>
          </a:bodyPr>
          <a:lstStyle/>
          <a:p>
            <a:r>
              <a:rPr lang="en-US" sz="5000" dirty="0"/>
              <a:t>Therefore, as ye abound in every thing, in faith, and utterance, and knowledge, and in all diligence, and in your love to us, see that ye abound in this grace also.</a:t>
            </a:r>
            <a:br>
              <a:rPr lang="en-US" sz="5000" dirty="0"/>
            </a:br>
            <a:r>
              <a:rPr lang="en-US" sz="5000" dirty="0"/>
              <a:t>2 Corinthians 8:7</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717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15342"/>
            <a:ext cx="4483324" cy="4186053"/>
          </a:xfrm>
        </p:spPr>
        <p:txBody>
          <a:bodyPr>
            <a:noAutofit/>
          </a:bodyPr>
          <a:lstStyle/>
          <a:p>
            <a:pPr marL="0" indent="0">
              <a:buNone/>
            </a:pPr>
            <a:r>
              <a:rPr lang="en-US" sz="2700" i="1" dirty="0"/>
              <a:t>We will not forsake the assembling of ourselves together for church conferences; public worship; and the observance of the ordinances of the Gospel, nor fail to pay according to our ability </a:t>
            </a:r>
            <a:r>
              <a:rPr lang="en-US" sz="2700" i="1" u="sng" dirty="0"/>
              <a:t>for the support of the church, of its poor, and all its benevolent work</a:t>
            </a:r>
            <a:r>
              <a:rPr lang="en-US" sz="2700" i="1" dirty="0"/>
              <a:t>.</a:t>
            </a:r>
            <a:r>
              <a:rPr lang="en-US" sz="2700" dirty="0"/>
              <a:t> </a:t>
            </a:r>
            <a:endParaRPr lang="en-US" sz="2700" i="1"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31089"/>
            <a:ext cx="4554501" cy="4070306"/>
          </a:xfrm>
        </p:spPr>
        <p:txBody>
          <a:bodyPr>
            <a:noAutofit/>
          </a:bodyPr>
          <a:lstStyle/>
          <a:p>
            <a:pPr marL="0" indent="0">
              <a:buNone/>
            </a:pPr>
            <a:r>
              <a:rPr lang="en-US" sz="2600" dirty="0"/>
              <a:t>And by their prayer for you, which long after you for the exceeding grace of God in you.</a:t>
            </a:r>
          </a:p>
          <a:p>
            <a:pPr marL="0" indent="0">
              <a:buNone/>
            </a:pPr>
            <a:r>
              <a:rPr lang="en-US" sz="2600" dirty="0"/>
              <a:t>2 Corinthians 9:14</a:t>
            </a:r>
          </a:p>
          <a:p>
            <a:pPr marL="0" indent="0">
              <a:buNone/>
            </a:pPr>
            <a:endParaRPr lang="en-US" sz="2600" dirty="0"/>
          </a:p>
          <a:p>
            <a:pPr marL="0" indent="0">
              <a:buNone/>
            </a:pPr>
            <a:r>
              <a:rPr lang="en-US" sz="2600" dirty="0"/>
              <a:t>Let him that is taught in the word communicate unto him that </a:t>
            </a:r>
            <a:r>
              <a:rPr lang="en-US" sz="2600" dirty="0" err="1"/>
              <a:t>teacheth</a:t>
            </a:r>
            <a:r>
              <a:rPr lang="en-US" sz="2600" dirty="0"/>
              <a:t> in all good things.</a:t>
            </a:r>
          </a:p>
          <a:p>
            <a:pPr marL="0" indent="0">
              <a:buNone/>
            </a:pPr>
            <a:r>
              <a:rPr lang="en-US" sz="2600" dirty="0"/>
              <a:t>Galatians 6:6</a:t>
            </a:r>
          </a:p>
        </p:txBody>
      </p:sp>
    </p:spTree>
    <p:extLst>
      <p:ext uri="{BB962C8B-B14F-4D97-AF65-F5344CB8AC3E}">
        <p14:creationId xmlns:p14="http://schemas.microsoft.com/office/powerpoint/2010/main" val="650690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38491"/>
            <a:ext cx="4483324" cy="4162904"/>
          </a:xfrm>
        </p:spPr>
        <p:txBody>
          <a:bodyPr>
            <a:noAutofit/>
          </a:bodyPr>
          <a:lstStyle/>
          <a:p>
            <a:pPr marL="0" indent="0">
              <a:buNone/>
            </a:pPr>
            <a:r>
              <a:rPr lang="en-US" sz="3000" i="1" dirty="0"/>
              <a:t>We will not forsake the assembling of ourselves together for church conferences; public worship; and the observance of the ordinances of the Gospel, nor fail to pay according to our ability </a:t>
            </a:r>
            <a:r>
              <a:rPr lang="en-US" sz="3000" i="1" u="sng" dirty="0"/>
              <a:t>for the support of the church, of its poor, and all its benevolent work</a:t>
            </a:r>
            <a:r>
              <a:rPr lang="en-US" sz="3000" i="1" dirty="0"/>
              <a:t>.</a:t>
            </a:r>
            <a:r>
              <a:rPr lang="en-US" sz="3000" dirty="0"/>
              <a:t> </a:t>
            </a:r>
            <a:endParaRPr lang="en-US" sz="3000" i="1"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42663"/>
            <a:ext cx="4554501" cy="4058732"/>
          </a:xfrm>
        </p:spPr>
        <p:txBody>
          <a:bodyPr>
            <a:normAutofit/>
          </a:bodyPr>
          <a:lstStyle/>
          <a:p>
            <a:r>
              <a:rPr lang="en-US" sz="3000" dirty="0"/>
              <a:t>Galatians 2:10</a:t>
            </a:r>
          </a:p>
          <a:p>
            <a:r>
              <a:rPr lang="en-US" sz="3000" dirty="0"/>
              <a:t>2 Corinthians 8 and 9 (especially 8:13-14, 9:12-14)</a:t>
            </a:r>
          </a:p>
        </p:txBody>
      </p:sp>
    </p:spTree>
    <p:extLst>
      <p:ext uri="{BB962C8B-B14F-4D97-AF65-F5344CB8AC3E}">
        <p14:creationId xmlns:p14="http://schemas.microsoft.com/office/powerpoint/2010/main" val="3014698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92192"/>
            <a:ext cx="4483324" cy="4209203"/>
          </a:xfrm>
        </p:spPr>
        <p:txBody>
          <a:bodyPr>
            <a:normAutofit/>
          </a:bodyPr>
          <a:lstStyle/>
          <a:p>
            <a:pPr marL="0" indent="0">
              <a:buNone/>
            </a:pPr>
            <a:r>
              <a:rPr lang="en-US" sz="3000" dirty="0"/>
              <a:t>But whoso hath this world's good, and </a:t>
            </a:r>
            <a:r>
              <a:rPr lang="en-US" sz="3000" dirty="0" err="1"/>
              <a:t>seeth</a:t>
            </a:r>
            <a:r>
              <a:rPr lang="en-US" sz="3000" dirty="0"/>
              <a:t> his brother have need, and </a:t>
            </a:r>
            <a:r>
              <a:rPr lang="en-US" sz="3000" dirty="0" err="1"/>
              <a:t>shutteth</a:t>
            </a:r>
            <a:r>
              <a:rPr lang="en-US" sz="3000" dirty="0"/>
              <a:t> up his bowels of compassion from him, how dwelleth the love of God in him?</a:t>
            </a:r>
          </a:p>
          <a:p>
            <a:pPr marL="0" indent="0">
              <a:buNone/>
            </a:pPr>
            <a:r>
              <a:rPr lang="en-US" sz="3000" dirty="0"/>
              <a:t>1 John 3:17</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192192"/>
            <a:ext cx="4554501" cy="4209203"/>
          </a:xfrm>
        </p:spPr>
        <p:txBody>
          <a:bodyPr>
            <a:normAutofit/>
          </a:bodyPr>
          <a:lstStyle/>
          <a:p>
            <a:pPr marL="0" indent="0">
              <a:buNone/>
            </a:pPr>
            <a:r>
              <a:rPr lang="en-US" sz="3000" dirty="0"/>
              <a:t>And one of you say unto them, Depart in peace, be ye warmed and filled; notwithstanding ye give them not those things which are needful to the body; what doth it profit?</a:t>
            </a:r>
          </a:p>
          <a:p>
            <a:pPr marL="0" indent="0">
              <a:buNone/>
            </a:pPr>
            <a:r>
              <a:rPr lang="en-US" sz="3000" dirty="0"/>
              <a:t>James 2:16</a:t>
            </a:r>
          </a:p>
        </p:txBody>
      </p:sp>
    </p:spTree>
    <p:extLst>
      <p:ext uri="{BB962C8B-B14F-4D97-AF65-F5344CB8AC3E}">
        <p14:creationId xmlns:p14="http://schemas.microsoft.com/office/powerpoint/2010/main" val="13867119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102BE8A0-9001-2A4F-8AAF-5FAE000FAC67}"/>
              </a:ext>
            </a:extLst>
          </p:cNvPr>
          <p:cNvPicPr>
            <a:picLocks noChangeAspect="1"/>
          </p:cNvPicPr>
          <p:nvPr/>
        </p:nvPicPr>
        <p:blipFill rotWithShape="1">
          <a:blip r:embed="rId2"/>
          <a:srcRect t="7841" r="1"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7" name="Arc 16">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5827048" y="407987"/>
            <a:ext cx="5721484" cy="1325563"/>
          </a:xfrm>
        </p:spPr>
        <p:txBody>
          <a:bodyPr>
            <a:normAutofit/>
          </a:bodyPr>
          <a:lstStyle/>
          <a:p>
            <a:r>
              <a:rPr lang="en-US" dirty="0"/>
              <a:t>PARAGRAPH FIVE</a:t>
            </a: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827048" y="1868487"/>
            <a:ext cx="5721484" cy="4351338"/>
          </a:xfrm>
        </p:spPr>
        <p:txBody>
          <a:bodyPr>
            <a:normAutofit lnSpcReduction="10000"/>
          </a:bodyPr>
          <a:lstStyle/>
          <a:p>
            <a:pPr marL="0" indent="0">
              <a:buNone/>
            </a:pPr>
            <a:r>
              <a:rPr lang="en-US" i="1" dirty="0"/>
              <a:t>We agree to accept Christian admonition and reproof with meekness, and to watch over one another in love, endeavoring to "keep the unity of the Spirit" in the bonds of peace, to be careful of one another's happiness and reputation, and seek to strengthen the weak, encourage the afflicted, admonish the erring, and as far as we are able to promote the success of the church and of the Gospel. </a:t>
            </a:r>
            <a:endParaRPr lang="en-US" dirty="0"/>
          </a:p>
        </p:txBody>
      </p:sp>
    </p:spTree>
    <p:extLst>
      <p:ext uri="{BB962C8B-B14F-4D97-AF65-F5344CB8AC3E}">
        <p14:creationId xmlns:p14="http://schemas.microsoft.com/office/powerpoint/2010/main" val="40539918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80618"/>
            <a:ext cx="4483324" cy="4220777"/>
          </a:xfrm>
        </p:spPr>
        <p:txBody>
          <a:bodyPr>
            <a:normAutofit/>
          </a:bodyPr>
          <a:lstStyle/>
          <a:p>
            <a:pPr marL="0" indent="0">
              <a:buNone/>
            </a:pPr>
            <a:r>
              <a:rPr lang="en-US" sz="2300" dirty="0"/>
              <a:t>Now we exhort you, brethren, </a:t>
            </a:r>
            <a:r>
              <a:rPr lang="en-US" sz="2300" u="sng" dirty="0"/>
              <a:t>warn</a:t>
            </a:r>
            <a:r>
              <a:rPr lang="en-US" sz="2300" dirty="0"/>
              <a:t> them that are </a:t>
            </a:r>
            <a:r>
              <a:rPr lang="en-US" sz="2300" u="sng" dirty="0"/>
              <a:t>unruly</a:t>
            </a:r>
            <a:r>
              <a:rPr lang="en-US" sz="2300" dirty="0"/>
              <a:t>, comfort the feebleminded, support the weak, be patient toward all men.</a:t>
            </a:r>
          </a:p>
          <a:p>
            <a:pPr marL="0" indent="0">
              <a:buNone/>
            </a:pPr>
            <a:r>
              <a:rPr lang="en-US" sz="2300" dirty="0"/>
              <a:t>1 Thessalonians 5:14</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134318"/>
            <a:ext cx="4554501" cy="4220777"/>
          </a:xfrm>
        </p:spPr>
        <p:txBody>
          <a:bodyPr>
            <a:noAutofit/>
          </a:bodyPr>
          <a:lstStyle/>
          <a:p>
            <a:pPr marL="0" indent="0">
              <a:buNone/>
            </a:pPr>
            <a:r>
              <a:rPr lang="en-US" sz="2300" dirty="0"/>
              <a:t>And we beseech you, brethren, to know them which </a:t>
            </a:r>
            <a:r>
              <a:rPr lang="en-US" sz="2300" dirty="0" err="1"/>
              <a:t>labour</a:t>
            </a:r>
            <a:r>
              <a:rPr lang="en-US" sz="2300" dirty="0"/>
              <a:t> among you, and are over you in the Lord, and admonish you;</a:t>
            </a:r>
          </a:p>
          <a:p>
            <a:pPr marL="0" indent="0">
              <a:buNone/>
            </a:pPr>
            <a:r>
              <a:rPr lang="en-US" sz="2300" dirty="0"/>
              <a:t>1 Thessalonians 5:12</a:t>
            </a:r>
          </a:p>
          <a:p>
            <a:pPr marL="0" indent="0">
              <a:buNone/>
            </a:pPr>
            <a:endParaRPr lang="en-US" sz="2300" dirty="0"/>
          </a:p>
          <a:p>
            <a:pPr marL="0" indent="0">
              <a:buNone/>
            </a:pPr>
            <a:r>
              <a:rPr lang="en-US" sz="2300" dirty="0"/>
              <a:t>Obey them that have the rule over you, and submit yourselves: for they </a:t>
            </a:r>
            <a:r>
              <a:rPr lang="en-US" sz="2300" u="sng" dirty="0"/>
              <a:t>watch for your souls</a:t>
            </a:r>
            <a:r>
              <a:rPr lang="en-US" sz="2300" dirty="0"/>
              <a:t>, as they that must give account, that they may do it with joy, and not with grief: for that is unprofitable for you.</a:t>
            </a:r>
          </a:p>
          <a:p>
            <a:pPr marL="0" indent="0">
              <a:buNone/>
            </a:pPr>
            <a:r>
              <a:rPr lang="en-US" sz="2300" dirty="0"/>
              <a:t>Hebrews 13:7</a:t>
            </a:r>
          </a:p>
          <a:p>
            <a:pPr marL="0" indent="0">
              <a:buNone/>
            </a:pPr>
            <a:endParaRPr lang="en-US" sz="2300" dirty="0"/>
          </a:p>
        </p:txBody>
      </p:sp>
    </p:spTree>
    <p:extLst>
      <p:ext uri="{BB962C8B-B14F-4D97-AF65-F5344CB8AC3E}">
        <p14:creationId xmlns:p14="http://schemas.microsoft.com/office/powerpoint/2010/main" val="5367523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22744"/>
            <a:ext cx="4483324" cy="4278651"/>
          </a:xfrm>
        </p:spPr>
        <p:txBody>
          <a:bodyPr>
            <a:noAutofit/>
          </a:bodyPr>
          <a:lstStyle/>
          <a:p>
            <a:pPr marL="0" indent="0">
              <a:buNone/>
            </a:pPr>
            <a:r>
              <a:rPr lang="en-US" sz="2500" i="1" dirty="0"/>
              <a:t>We agree to accept Christian admonition and reproof with meekness, and to </a:t>
            </a:r>
            <a:r>
              <a:rPr lang="en-US" sz="2500" i="1" u="sng" dirty="0"/>
              <a:t>watch over one another in love</a:t>
            </a:r>
            <a:r>
              <a:rPr lang="en-US" sz="2500" i="1" dirty="0"/>
              <a:t>, endeavoring to "keep the unity of the Spirit" in the bonds of peace, to be careful of one another's happiness and reputation, and seek to strengthen the weak, encourage the afflicted, admonish the erring, and as far as we are able to promote the success of the church and of the Gospel. </a:t>
            </a:r>
            <a:endParaRPr lang="en-US" sz="2500"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03767"/>
            <a:ext cx="4554501" cy="4197628"/>
          </a:xfrm>
        </p:spPr>
        <p:txBody>
          <a:bodyPr>
            <a:normAutofit/>
          </a:bodyPr>
          <a:lstStyle/>
          <a:p>
            <a:pPr marL="0" indent="0">
              <a:buNone/>
            </a:pPr>
            <a:r>
              <a:rPr lang="en-US" sz="2600" dirty="0"/>
              <a:t>Let no man seek his own, but every man another's wealth.</a:t>
            </a:r>
          </a:p>
          <a:p>
            <a:pPr marL="0" indent="0">
              <a:buNone/>
            </a:pPr>
            <a:r>
              <a:rPr lang="en-US" sz="2600" dirty="0"/>
              <a:t>1 Corinthians 10:24</a:t>
            </a:r>
          </a:p>
        </p:txBody>
      </p:sp>
    </p:spTree>
    <p:extLst>
      <p:ext uri="{BB962C8B-B14F-4D97-AF65-F5344CB8AC3E}">
        <p14:creationId xmlns:p14="http://schemas.microsoft.com/office/powerpoint/2010/main" val="20340079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80618"/>
            <a:ext cx="4483324" cy="4220777"/>
          </a:xfrm>
        </p:spPr>
        <p:txBody>
          <a:bodyPr>
            <a:noAutofit/>
          </a:bodyPr>
          <a:lstStyle/>
          <a:p>
            <a:pPr marL="0" indent="0">
              <a:buNone/>
            </a:pPr>
            <a:r>
              <a:rPr lang="en-US" sz="2500" i="1" dirty="0"/>
              <a:t>We agree to accept Christian admonition and reproof with meekness, and to watch over one another in love, </a:t>
            </a:r>
            <a:r>
              <a:rPr lang="en-US" sz="2500" i="1" u="sng" dirty="0"/>
              <a:t>endeavoring to "keep the unity of the Spirit" in the bonds of peace</a:t>
            </a:r>
            <a:r>
              <a:rPr lang="en-US" sz="2500" i="1" dirty="0"/>
              <a:t>, to be careful of one another's happiness and reputation, and seek to strengthen the weak, encourage the afflicted, admonish the erring, and as far as we are able to promote the success of the church and of the Gospel. </a:t>
            </a:r>
            <a:endParaRPr lang="en-US" sz="2500"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61641"/>
            <a:ext cx="4554501" cy="4139754"/>
          </a:xfrm>
        </p:spPr>
        <p:txBody>
          <a:bodyPr>
            <a:noAutofit/>
          </a:bodyPr>
          <a:lstStyle/>
          <a:p>
            <a:pPr marL="0" indent="0">
              <a:buNone/>
            </a:pPr>
            <a:r>
              <a:rPr lang="en-US" sz="2500" dirty="0" err="1"/>
              <a:t>Endeavouring</a:t>
            </a:r>
            <a:r>
              <a:rPr lang="en-US" sz="2500" dirty="0"/>
              <a:t> to keep the unity of the Spirit in the bond of peace.</a:t>
            </a:r>
          </a:p>
          <a:p>
            <a:pPr marL="0" indent="0">
              <a:buNone/>
            </a:pPr>
            <a:r>
              <a:rPr lang="en-US" sz="2500" dirty="0"/>
              <a:t>Ephesians 4:3</a:t>
            </a:r>
          </a:p>
          <a:p>
            <a:pPr marL="0" indent="0">
              <a:buNone/>
            </a:pPr>
            <a:endParaRPr lang="en-US" sz="2500" dirty="0"/>
          </a:p>
          <a:p>
            <a:pPr marL="0" indent="0">
              <a:buNone/>
            </a:pPr>
            <a:r>
              <a:rPr lang="en-US" sz="2500" dirty="0"/>
              <a:t>For by one Spirit are we all baptized into one body, whether we be Jews or Gentiles, whether we be bond or free; and have been all made to drink into one Spirit.</a:t>
            </a:r>
          </a:p>
          <a:p>
            <a:pPr marL="0" indent="0">
              <a:buNone/>
            </a:pPr>
            <a:r>
              <a:rPr lang="en-US" sz="2500" dirty="0"/>
              <a:t>1 Corinthians 12:13</a:t>
            </a:r>
          </a:p>
        </p:txBody>
      </p:sp>
    </p:spTree>
    <p:extLst>
      <p:ext uri="{BB962C8B-B14F-4D97-AF65-F5344CB8AC3E}">
        <p14:creationId xmlns:p14="http://schemas.microsoft.com/office/powerpoint/2010/main" val="1973967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80618"/>
            <a:ext cx="4483324" cy="4220777"/>
          </a:xfrm>
        </p:spPr>
        <p:txBody>
          <a:bodyPr>
            <a:noAutofit/>
          </a:bodyPr>
          <a:lstStyle/>
          <a:p>
            <a:pPr marL="0" indent="0">
              <a:buNone/>
            </a:pPr>
            <a:r>
              <a:rPr lang="en-US" sz="2600" u="sng" dirty="0"/>
              <a:t>With all lowliness</a:t>
            </a:r>
            <a:r>
              <a:rPr lang="en-US" sz="2600" dirty="0"/>
              <a:t> and meekness, with longsuffering, forbearing one another in love;</a:t>
            </a:r>
          </a:p>
          <a:p>
            <a:pPr marL="0" indent="0">
              <a:buNone/>
            </a:pPr>
            <a:r>
              <a:rPr lang="en-US" sz="2600" dirty="0"/>
              <a:t>Ephesians 4:2</a:t>
            </a:r>
          </a:p>
          <a:p>
            <a:pPr marL="0" indent="0">
              <a:buNone/>
            </a:pPr>
            <a:endParaRPr lang="en-US" sz="2600" dirty="0"/>
          </a:p>
          <a:p>
            <a:pPr marL="0" indent="0">
              <a:buNone/>
            </a:pPr>
            <a:r>
              <a:rPr lang="en-US" sz="2600" dirty="0"/>
              <a:t>Wherefore putting away lying, speak every man truth with his </a:t>
            </a:r>
            <a:r>
              <a:rPr lang="en-US" sz="2600" dirty="0" err="1"/>
              <a:t>neighbour</a:t>
            </a:r>
            <a:r>
              <a:rPr lang="en-US" sz="2600" dirty="0"/>
              <a:t>: for we are members one of another.</a:t>
            </a:r>
          </a:p>
          <a:p>
            <a:pPr marL="0" indent="0">
              <a:buNone/>
            </a:pPr>
            <a:r>
              <a:rPr lang="en-US" sz="2600" dirty="0"/>
              <a:t>Ephesians 4:25</a:t>
            </a:r>
          </a:p>
          <a:p>
            <a:pPr marL="0" indent="0">
              <a:buNone/>
            </a:pPr>
            <a:endParaRPr lang="en-US" sz="2600" dirty="0"/>
          </a:p>
          <a:p>
            <a:pPr marL="0" indent="0">
              <a:buNone/>
            </a:pPr>
            <a:endParaRPr lang="en-US" sz="2600"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180618"/>
            <a:ext cx="4554501" cy="4220777"/>
          </a:xfrm>
        </p:spPr>
        <p:txBody>
          <a:bodyPr>
            <a:normAutofit/>
          </a:bodyPr>
          <a:lstStyle/>
          <a:p>
            <a:pPr marL="0" indent="0">
              <a:buNone/>
            </a:pPr>
            <a:r>
              <a:rPr lang="en-US" sz="2600" dirty="0"/>
              <a:t>And be ye kind one to another, tenderhearted, forgiving one another, even as God for Christ's sake hath forgiven you.</a:t>
            </a:r>
          </a:p>
          <a:p>
            <a:pPr marL="0" indent="0">
              <a:buNone/>
            </a:pPr>
            <a:r>
              <a:rPr lang="en-US" sz="2600" dirty="0"/>
              <a:t>Ephesians 4:32</a:t>
            </a:r>
          </a:p>
          <a:p>
            <a:pPr marL="0" indent="0">
              <a:buNone/>
            </a:pPr>
            <a:endParaRPr lang="en-US" sz="2600" dirty="0"/>
          </a:p>
          <a:p>
            <a:pPr marL="0" indent="0">
              <a:buNone/>
            </a:pPr>
            <a:r>
              <a:rPr lang="en-US" sz="2600" dirty="0"/>
              <a:t>Submitting yourselves one to another in the fear of God.</a:t>
            </a:r>
          </a:p>
          <a:p>
            <a:pPr marL="0" indent="0">
              <a:buNone/>
            </a:pPr>
            <a:r>
              <a:rPr lang="en-US" sz="2600" dirty="0"/>
              <a:t>Ephesians 5:21</a:t>
            </a:r>
          </a:p>
        </p:txBody>
      </p:sp>
    </p:spTree>
    <p:extLst>
      <p:ext uri="{BB962C8B-B14F-4D97-AF65-F5344CB8AC3E}">
        <p14:creationId xmlns:p14="http://schemas.microsoft.com/office/powerpoint/2010/main" val="11677860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45894"/>
            <a:ext cx="4483324" cy="4255501"/>
          </a:xfrm>
        </p:spPr>
        <p:txBody>
          <a:bodyPr>
            <a:noAutofit/>
          </a:bodyPr>
          <a:lstStyle/>
          <a:p>
            <a:pPr marL="0" indent="0">
              <a:buNone/>
            </a:pPr>
            <a:r>
              <a:rPr lang="en-US" sz="2400" i="1" dirty="0"/>
              <a:t>We agree to accept Christian admonition and reproof with meekness, and to watch over one another in love, endeavoring to "keep the unity of the Spirit" in the bonds of peace, to </a:t>
            </a:r>
            <a:r>
              <a:rPr lang="en-US" sz="2400" i="1" u="sng" dirty="0"/>
              <a:t>be careful of one another's happiness and reputation</a:t>
            </a:r>
            <a:r>
              <a:rPr lang="en-US" sz="2400" i="1" dirty="0"/>
              <a:t>, and seek to strengthen the weak, encourage the afflicted, admonish the erring, and as far as we are able to promote the success of the church and of the Gospel. </a:t>
            </a:r>
            <a:endParaRPr lang="en-US" sz="2400"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145894"/>
            <a:ext cx="4554501" cy="4255501"/>
          </a:xfrm>
        </p:spPr>
        <p:txBody>
          <a:bodyPr>
            <a:normAutofit/>
          </a:bodyPr>
          <a:lstStyle/>
          <a:p>
            <a:pPr marL="0" indent="0">
              <a:buNone/>
            </a:pPr>
            <a:r>
              <a:rPr lang="en-US" sz="2600" dirty="0"/>
              <a:t>Look not every man on his own things, but every man also on the things of others.</a:t>
            </a:r>
          </a:p>
          <a:p>
            <a:pPr marL="0" indent="0">
              <a:buNone/>
            </a:pPr>
            <a:r>
              <a:rPr lang="en-US" sz="2600" dirty="0"/>
              <a:t>Philippians 2:4</a:t>
            </a:r>
          </a:p>
        </p:txBody>
      </p:sp>
    </p:spTree>
    <p:extLst>
      <p:ext uri="{BB962C8B-B14F-4D97-AF65-F5344CB8AC3E}">
        <p14:creationId xmlns:p14="http://schemas.microsoft.com/office/powerpoint/2010/main" val="744781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57468"/>
            <a:ext cx="4483324" cy="4243927"/>
          </a:xfrm>
        </p:spPr>
        <p:txBody>
          <a:bodyPr>
            <a:noAutofit/>
          </a:bodyPr>
          <a:lstStyle/>
          <a:p>
            <a:pPr marL="0" indent="0">
              <a:buNone/>
            </a:pPr>
            <a:r>
              <a:rPr lang="en-US" sz="2400" i="1" u="sng" dirty="0"/>
              <a:t>We</a:t>
            </a:r>
            <a:r>
              <a:rPr lang="en-US" sz="2400" i="1" dirty="0"/>
              <a:t> agree to accept Christian admonition and reproof with meekness, and to watch over one another in love, endeavoring to "keep the unity of the Spirit" in the bonds of peace, to be careful of one another's happiness and reputation, and </a:t>
            </a:r>
            <a:r>
              <a:rPr lang="en-US" sz="2400" i="1" u="sng" dirty="0"/>
              <a:t>seek to strengthen the weak, encourage the afflicted, admonish the erring</a:t>
            </a:r>
            <a:r>
              <a:rPr lang="en-US" sz="2400" i="1" dirty="0"/>
              <a:t>, and as far as we are able to promote the success of the church and of the Gospel. </a:t>
            </a:r>
            <a:endParaRPr lang="en-US" sz="2400"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157468"/>
            <a:ext cx="4554501" cy="4243927"/>
          </a:xfrm>
        </p:spPr>
        <p:txBody>
          <a:bodyPr>
            <a:normAutofit/>
          </a:bodyPr>
          <a:lstStyle/>
          <a:p>
            <a:pPr marL="0" indent="0">
              <a:buNone/>
            </a:pPr>
            <a:r>
              <a:rPr lang="en-US" sz="2600" dirty="0"/>
              <a:t>Now we exhort you, brethren, warn them that are unruly, comfort the feebleminded, support the weak, be patient toward all men.</a:t>
            </a:r>
          </a:p>
          <a:p>
            <a:pPr marL="0" indent="0">
              <a:buNone/>
            </a:pPr>
            <a:r>
              <a:rPr lang="en-US" sz="2600" dirty="0"/>
              <a:t>1 Thessalonians 5:14</a:t>
            </a:r>
          </a:p>
        </p:txBody>
      </p:sp>
    </p:spTree>
    <p:extLst>
      <p:ext uri="{BB962C8B-B14F-4D97-AF65-F5344CB8AC3E}">
        <p14:creationId xmlns:p14="http://schemas.microsoft.com/office/powerpoint/2010/main" val="4892780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26916"/>
            <a:ext cx="4483324" cy="4174479"/>
          </a:xfrm>
        </p:spPr>
        <p:txBody>
          <a:bodyPr>
            <a:noAutofit/>
          </a:bodyPr>
          <a:lstStyle/>
          <a:p>
            <a:pPr marL="0" indent="0">
              <a:buNone/>
            </a:pPr>
            <a:r>
              <a:rPr lang="en-US" sz="2400" i="1" u="sng" dirty="0"/>
              <a:t>We</a:t>
            </a:r>
            <a:r>
              <a:rPr lang="en-US" sz="2400" i="1" dirty="0"/>
              <a:t> agree to accept Christian admonition and reproof with meekness, and to watch over one another in love, endeavoring to "keep the unity of the Spirit" in the bonds of peace, to be careful of one another's happiness and reputation, and seek to strengthen the weak, encourage the afflicted, admonish </a:t>
            </a:r>
            <a:r>
              <a:rPr lang="en-US" sz="2400" i="1" u="sng" dirty="0"/>
              <a:t>the erring</a:t>
            </a:r>
            <a:r>
              <a:rPr lang="en-US" sz="2400" i="1" dirty="0"/>
              <a:t>, and as far as we are able to promote the success of the church and of the Gospel. </a:t>
            </a:r>
            <a:endParaRPr lang="en-US" sz="2400"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42663"/>
            <a:ext cx="4554501" cy="4058732"/>
          </a:xfrm>
        </p:spPr>
        <p:txBody>
          <a:bodyPr>
            <a:normAutofit/>
          </a:bodyPr>
          <a:lstStyle/>
          <a:p>
            <a:pPr marL="0" indent="0">
              <a:buNone/>
            </a:pPr>
            <a:r>
              <a:rPr lang="en-US" sz="2600" dirty="0"/>
              <a:t>Brethren, if a man be overtaken in a fault, ye which are spiritual, restore such an one in the spirit of meekness; considering thyself, lest thou also be tempted.</a:t>
            </a:r>
          </a:p>
          <a:p>
            <a:pPr marL="0" indent="0">
              <a:buNone/>
            </a:pPr>
            <a:r>
              <a:rPr lang="en-US" sz="2600" dirty="0"/>
              <a:t>Galatians 6:1</a:t>
            </a:r>
          </a:p>
        </p:txBody>
      </p:sp>
    </p:spTree>
    <p:extLst>
      <p:ext uri="{BB962C8B-B14F-4D97-AF65-F5344CB8AC3E}">
        <p14:creationId xmlns:p14="http://schemas.microsoft.com/office/powerpoint/2010/main" val="13187112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45891"/>
            <a:ext cx="4483324" cy="4174479"/>
          </a:xfrm>
        </p:spPr>
        <p:txBody>
          <a:bodyPr>
            <a:noAutofit/>
          </a:bodyPr>
          <a:lstStyle/>
          <a:p>
            <a:pPr marL="0" indent="0">
              <a:buNone/>
            </a:pPr>
            <a:r>
              <a:rPr lang="en-US" sz="2300" b="1" baseline="30000" dirty="0"/>
              <a:t>12 </a:t>
            </a:r>
            <a:r>
              <a:rPr lang="en-US" sz="2300" dirty="0"/>
              <a:t>Wherefore lift up the hands which hang down, and the feeble knees; </a:t>
            </a:r>
            <a:r>
              <a:rPr lang="en-US" sz="2300" b="1" baseline="30000" dirty="0"/>
              <a:t>13 </a:t>
            </a:r>
            <a:r>
              <a:rPr lang="en-US" sz="2300" dirty="0"/>
              <a:t>And make straight paths for your feet, lest that which is lame be turned out of the way; but let it rather be healed. </a:t>
            </a:r>
            <a:r>
              <a:rPr lang="en-US" sz="2300" b="1" baseline="30000" dirty="0"/>
              <a:t>14 </a:t>
            </a:r>
            <a:r>
              <a:rPr lang="en-US" sz="2300" dirty="0"/>
              <a:t>Follow peace with all men, and holiness, without which no man shall see the Lord: </a:t>
            </a:r>
            <a:r>
              <a:rPr lang="en-US" sz="2300" b="1" baseline="30000" dirty="0"/>
              <a:t>15 </a:t>
            </a:r>
            <a:r>
              <a:rPr lang="en-US" sz="2300" dirty="0"/>
              <a:t>Looking diligently lest any man fail of the grace of God; lest any root of bitterness springing up trouble you, and thereby many be defiled;</a:t>
            </a:r>
          </a:p>
          <a:p>
            <a:pPr marL="0" indent="0">
              <a:buNone/>
            </a:pPr>
            <a:r>
              <a:rPr lang="en-US" sz="2300" dirty="0"/>
              <a:t>Hebrews 12:12-15</a:t>
            </a:r>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26916"/>
            <a:ext cx="4554501" cy="4174479"/>
          </a:xfrm>
        </p:spPr>
        <p:txBody>
          <a:bodyPr>
            <a:normAutofit/>
          </a:bodyPr>
          <a:lstStyle/>
          <a:p>
            <a:pPr marL="0" indent="0">
              <a:buNone/>
            </a:pPr>
            <a:r>
              <a:rPr lang="en-US" sz="2400" b="1" baseline="30000" dirty="0"/>
              <a:t>14 </a:t>
            </a:r>
            <a:r>
              <a:rPr lang="en-US" sz="2400" dirty="0"/>
              <a:t>And if any man obey not our word by this epistle, note that man, and have no company with him, that he may be ashamed.</a:t>
            </a:r>
          </a:p>
          <a:p>
            <a:pPr marL="0" indent="0">
              <a:buNone/>
            </a:pPr>
            <a:r>
              <a:rPr lang="en-US" sz="2400" b="1" baseline="30000" dirty="0"/>
              <a:t>15 </a:t>
            </a:r>
            <a:r>
              <a:rPr lang="en-US" sz="2400" dirty="0"/>
              <a:t>Yet count him not as an enemy, but admonish him as a brother.</a:t>
            </a:r>
          </a:p>
          <a:p>
            <a:pPr marL="0" indent="0">
              <a:buNone/>
            </a:pPr>
            <a:r>
              <a:rPr lang="en-US" sz="2400" dirty="0"/>
              <a:t>2 Thessalonians 3:14-15</a:t>
            </a:r>
          </a:p>
        </p:txBody>
      </p:sp>
    </p:spTree>
    <p:extLst>
      <p:ext uri="{BB962C8B-B14F-4D97-AF65-F5344CB8AC3E}">
        <p14:creationId xmlns:p14="http://schemas.microsoft.com/office/powerpoint/2010/main" val="4611071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34319"/>
            <a:ext cx="4483324" cy="4267076"/>
          </a:xfrm>
        </p:spPr>
        <p:txBody>
          <a:bodyPr>
            <a:noAutofit/>
          </a:bodyPr>
          <a:lstStyle/>
          <a:p>
            <a:pPr marL="0" indent="0">
              <a:buNone/>
            </a:pPr>
            <a:r>
              <a:rPr lang="en-US" sz="2400" i="1" dirty="0"/>
              <a:t>We agree to accept Christian admonition and reproof with meekness, and to watch over one another in love, endeavoring to "keep the unity of the Spirit" in the bonds of peace, to be careful of one another's happiness and reputation, and seek to strengthen the weak, encourage the afflicted, admonish the erring, and as far </a:t>
            </a:r>
            <a:r>
              <a:rPr lang="en-US" sz="2400" i="1" u="sng" dirty="0"/>
              <a:t>as we are able to promote the success of the church and of the Gospel</a:t>
            </a:r>
            <a:r>
              <a:rPr lang="en-US" sz="2400" i="1" dirty="0"/>
              <a:t>. </a:t>
            </a:r>
            <a:endParaRPr lang="en-US" sz="2400"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134319"/>
            <a:ext cx="4554501" cy="4267076"/>
          </a:xfrm>
        </p:spPr>
        <p:txBody>
          <a:bodyPr>
            <a:noAutofit/>
          </a:bodyPr>
          <a:lstStyle/>
          <a:p>
            <a:pPr marL="0" indent="0">
              <a:buNone/>
            </a:pPr>
            <a:r>
              <a:rPr lang="en-US" b="1" baseline="30000" dirty="0"/>
              <a:t>28 </a:t>
            </a:r>
            <a:r>
              <a:rPr lang="en-US" dirty="0"/>
              <a:t>Whom we preach, warning every man, and teaching every man in all wisdom; that we may present every man perfect in Christ Jesus:</a:t>
            </a:r>
          </a:p>
          <a:p>
            <a:pPr marL="0" indent="0">
              <a:buNone/>
            </a:pPr>
            <a:r>
              <a:rPr lang="en-US" b="1" baseline="30000" dirty="0"/>
              <a:t>29 </a:t>
            </a:r>
            <a:r>
              <a:rPr lang="en-US" dirty="0"/>
              <a:t>Whereunto I also </a:t>
            </a:r>
            <a:r>
              <a:rPr lang="en-US" dirty="0" err="1"/>
              <a:t>labour</a:t>
            </a:r>
            <a:r>
              <a:rPr lang="en-US" dirty="0"/>
              <a:t>, striving according to his working, which worketh in me mightily.</a:t>
            </a:r>
          </a:p>
          <a:p>
            <a:pPr marL="0" indent="0">
              <a:buNone/>
            </a:pPr>
            <a:r>
              <a:rPr lang="en-US" dirty="0"/>
              <a:t>Colossians 1:28-29</a:t>
            </a:r>
          </a:p>
        </p:txBody>
      </p:sp>
    </p:spTree>
    <p:extLst>
      <p:ext uri="{BB962C8B-B14F-4D97-AF65-F5344CB8AC3E}">
        <p14:creationId xmlns:p14="http://schemas.microsoft.com/office/powerpoint/2010/main" val="40084736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102BE8A0-9001-2A4F-8AAF-5FAE000FAC67}"/>
              </a:ext>
            </a:extLst>
          </p:cNvPr>
          <p:cNvPicPr>
            <a:picLocks noChangeAspect="1"/>
          </p:cNvPicPr>
          <p:nvPr/>
        </p:nvPicPr>
        <p:blipFill rotWithShape="1">
          <a:blip r:embed="rId2"/>
          <a:srcRect t="7841" r="1"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7" name="Arc 16">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5827048" y="407987"/>
            <a:ext cx="5721484" cy="1325563"/>
          </a:xfrm>
        </p:spPr>
        <p:txBody>
          <a:bodyPr>
            <a:normAutofit/>
          </a:bodyPr>
          <a:lstStyle/>
          <a:p>
            <a:r>
              <a:rPr lang="en-US" dirty="0"/>
              <a:t>PARAGRAPH SIX</a:t>
            </a: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827048" y="1868487"/>
            <a:ext cx="5721484" cy="4351338"/>
          </a:xfrm>
        </p:spPr>
        <p:txBody>
          <a:bodyPr>
            <a:normAutofit/>
          </a:bodyPr>
          <a:lstStyle/>
          <a:p>
            <a:pPr marL="0" indent="0">
              <a:buNone/>
            </a:pPr>
            <a:r>
              <a:rPr lang="en-US" sz="3000" i="1" dirty="0"/>
              <a:t>We will everywhere hold Christian principle sacred and Christian obligations and enterprises supreme; counting it our chief business in life to extend the influence of Christ in society; constantly praying and toiling that the Kingdom of God may come, and His will be done on earth as it is in Heaven.</a:t>
            </a:r>
            <a:endParaRPr lang="en-US" sz="3000" dirty="0"/>
          </a:p>
        </p:txBody>
      </p:sp>
    </p:spTree>
    <p:extLst>
      <p:ext uri="{BB962C8B-B14F-4D97-AF65-F5344CB8AC3E}">
        <p14:creationId xmlns:p14="http://schemas.microsoft.com/office/powerpoint/2010/main" val="22326193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38491"/>
            <a:ext cx="4483324" cy="4162904"/>
          </a:xfrm>
        </p:spPr>
        <p:txBody>
          <a:bodyPr>
            <a:noAutofit/>
          </a:bodyPr>
          <a:lstStyle/>
          <a:p>
            <a:pPr marL="0" indent="0">
              <a:buNone/>
            </a:pPr>
            <a:r>
              <a:rPr lang="en-US" i="1" dirty="0"/>
              <a:t>We will everywhere </a:t>
            </a:r>
            <a:r>
              <a:rPr lang="en-US" i="1" u="sng" dirty="0"/>
              <a:t>hold Christian principle sacred</a:t>
            </a:r>
            <a:r>
              <a:rPr lang="en-US" i="1" dirty="0"/>
              <a:t> and Christian obligations and enterprises supreme; counting it our chief business in life to extend the influence of Christ in society; constantly praying and toiling that the Kingdom of God may come, and His will be done on earth as it is in Heaven.</a:t>
            </a:r>
            <a:endParaRPr lang="en-US"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38491"/>
            <a:ext cx="4554501" cy="4162904"/>
          </a:xfrm>
        </p:spPr>
        <p:txBody>
          <a:bodyPr>
            <a:normAutofit/>
          </a:bodyPr>
          <a:lstStyle/>
          <a:p>
            <a:pPr marL="0" indent="0">
              <a:buNone/>
            </a:pPr>
            <a:r>
              <a:rPr lang="en-US" sz="3000" dirty="0"/>
              <a:t>But seek ye first the kingdom of God, and his righteousness; and all these things shall be added unto you.</a:t>
            </a:r>
          </a:p>
          <a:p>
            <a:pPr marL="0" indent="0">
              <a:buNone/>
            </a:pPr>
            <a:r>
              <a:rPr lang="en-US" sz="3000" dirty="0"/>
              <a:t>Matthew 6:33</a:t>
            </a:r>
          </a:p>
        </p:txBody>
      </p:sp>
    </p:spTree>
    <p:extLst>
      <p:ext uri="{BB962C8B-B14F-4D97-AF65-F5344CB8AC3E}">
        <p14:creationId xmlns:p14="http://schemas.microsoft.com/office/powerpoint/2010/main" val="42587809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PARAGRAPH SIX</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3935281"/>
          </a:xfrm>
        </p:spPr>
        <p:txBody>
          <a:bodyPr>
            <a:noAutofit/>
          </a:bodyPr>
          <a:lstStyle/>
          <a:p>
            <a:pPr marL="0" indent="0">
              <a:buNone/>
            </a:pPr>
            <a:r>
              <a:rPr lang="en-US" sz="3000" i="1" dirty="0"/>
              <a:t>We will everywhere hold Christian principle sacred and Christian obligations and enterprises supreme; </a:t>
            </a:r>
            <a:r>
              <a:rPr lang="en-US" sz="3000" i="1" u="sng" dirty="0"/>
              <a:t>counting it our chief business in life to extend the influence of Christ in socie</a:t>
            </a:r>
            <a:r>
              <a:rPr lang="en-US" sz="3000" i="1" dirty="0"/>
              <a:t>ty; constantly praying and toiling that the Kingdom of God may come, and His will be done on earth as it is in Heaven.</a:t>
            </a:r>
            <a:endParaRPr lang="en-US" sz="3000" dirty="0"/>
          </a:p>
        </p:txBody>
      </p:sp>
    </p:spTree>
    <p:extLst>
      <p:ext uri="{BB962C8B-B14F-4D97-AF65-F5344CB8AC3E}">
        <p14:creationId xmlns:p14="http://schemas.microsoft.com/office/powerpoint/2010/main" val="38848287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250066"/>
            <a:ext cx="4483324" cy="4151329"/>
          </a:xfrm>
        </p:spPr>
        <p:txBody>
          <a:bodyPr>
            <a:noAutofit/>
          </a:bodyPr>
          <a:lstStyle/>
          <a:p>
            <a:pPr marL="0" indent="0">
              <a:buNone/>
            </a:pPr>
            <a:r>
              <a:rPr lang="en-US" i="1" dirty="0"/>
              <a:t>We will everywhere hold Christian principle sacred and Christian obligations and enterprises supreme; counting it our chief business in life to extend the influence of Christ in society; </a:t>
            </a:r>
            <a:r>
              <a:rPr lang="en-US" i="1" u="sng" dirty="0"/>
              <a:t>constantly praying and toiling that the Kingdom of God may come, and His will be done on earth as it is in Heaven</a:t>
            </a:r>
            <a:r>
              <a:rPr lang="en-US" i="1" dirty="0"/>
              <a:t>.</a:t>
            </a:r>
            <a:endParaRPr lang="en-US"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250066"/>
            <a:ext cx="4554501" cy="4151329"/>
          </a:xfrm>
        </p:spPr>
        <p:txBody>
          <a:bodyPr>
            <a:noAutofit/>
          </a:bodyPr>
          <a:lstStyle/>
          <a:p>
            <a:pPr marL="0" indent="0">
              <a:buNone/>
            </a:pPr>
            <a:r>
              <a:rPr lang="en-US" dirty="0"/>
              <a:t>Thy kingdom come, Thy will be done in earth, as it is in heaven.</a:t>
            </a:r>
          </a:p>
          <a:p>
            <a:pPr marL="0" indent="0">
              <a:buNone/>
            </a:pPr>
            <a:r>
              <a:rPr lang="en-US" dirty="0"/>
              <a:t>Matthew 6:10</a:t>
            </a:r>
          </a:p>
          <a:p>
            <a:pPr marL="0" indent="0">
              <a:buNone/>
            </a:pPr>
            <a:endParaRPr lang="en-US" dirty="0"/>
          </a:p>
          <a:p>
            <a:pPr marL="0" indent="0">
              <a:buNone/>
            </a:pPr>
            <a:r>
              <a:rPr lang="en-US" dirty="0"/>
              <a:t>But seek ye first the kingdom of God, and his righteousness; and all these things shall be added unto you.</a:t>
            </a:r>
          </a:p>
          <a:p>
            <a:pPr marL="0" indent="0">
              <a:buNone/>
            </a:pPr>
            <a:r>
              <a:rPr lang="en-US" dirty="0"/>
              <a:t>Matthew 6:33</a:t>
            </a:r>
          </a:p>
        </p:txBody>
      </p:sp>
    </p:spTree>
    <p:extLst>
      <p:ext uri="{BB962C8B-B14F-4D97-AF65-F5344CB8AC3E}">
        <p14:creationId xmlns:p14="http://schemas.microsoft.com/office/powerpoint/2010/main" val="1175400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102BE8A0-9001-2A4F-8AAF-5FAE000FAC67}"/>
              </a:ext>
            </a:extLst>
          </p:cNvPr>
          <p:cNvPicPr>
            <a:picLocks noChangeAspect="1"/>
          </p:cNvPicPr>
          <p:nvPr/>
        </p:nvPicPr>
        <p:blipFill rotWithShape="1">
          <a:blip r:embed="rId2"/>
          <a:srcRect t="7841" r="1"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7" name="Arc 16">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5827048" y="407987"/>
            <a:ext cx="5721484" cy="1325563"/>
          </a:xfrm>
        </p:spPr>
        <p:txBody>
          <a:bodyPr>
            <a:normAutofit/>
          </a:bodyPr>
          <a:lstStyle/>
          <a:p>
            <a:r>
              <a:rPr lang="en-US" dirty="0"/>
              <a:t>PARAGRAPH SEVEN</a:t>
            </a: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827048" y="1868487"/>
            <a:ext cx="5721484" cy="4351338"/>
          </a:xfrm>
        </p:spPr>
        <p:txBody>
          <a:bodyPr>
            <a:normAutofit/>
          </a:bodyPr>
          <a:lstStyle/>
          <a:p>
            <a:pPr marL="0" indent="0">
              <a:buNone/>
            </a:pPr>
            <a:r>
              <a:rPr lang="en-US" sz="3000" i="1" dirty="0"/>
              <a:t>To this end we agree to labor for the promotion of educational and denominational enterprises, the support of Missions, the success of Sunday schools, and evangelistic efforts for the salvation of the World. And may the God of peace sanctify us wholly, and preserve us blameless unto the coming of our Lord Jesus Christ.</a:t>
            </a:r>
            <a:endParaRPr lang="en-US" sz="3000" dirty="0"/>
          </a:p>
        </p:txBody>
      </p:sp>
    </p:spTree>
    <p:extLst>
      <p:ext uri="{BB962C8B-B14F-4D97-AF65-F5344CB8AC3E}">
        <p14:creationId xmlns:p14="http://schemas.microsoft.com/office/powerpoint/2010/main" val="12590423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a:solidFill>
                  <a:srgbClr val="FFFFFF"/>
                </a:solidFill>
              </a:rPr>
              <a:t>PARAGRAPH SEVEN</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3935281"/>
          </a:xfrm>
        </p:spPr>
        <p:txBody>
          <a:bodyPr>
            <a:noAutofit/>
          </a:bodyPr>
          <a:lstStyle/>
          <a:p>
            <a:pPr marL="0" indent="0">
              <a:buNone/>
            </a:pPr>
            <a:r>
              <a:rPr lang="en-US" sz="3000" i="1" dirty="0"/>
              <a:t>To this end </a:t>
            </a:r>
            <a:r>
              <a:rPr lang="en-US" sz="3000" i="1" u="sng" dirty="0"/>
              <a:t>we agree to labor for the promotion of educational and denominational enterprises</a:t>
            </a:r>
            <a:r>
              <a:rPr lang="en-US" sz="3000" i="1" dirty="0"/>
              <a:t>, the support of Missions, the success of Sunday schools, and evangelistic efforts for the salvation of the World. And may the God of peace sanctify us wholly, and preserve us blameless unto the coming of our Lord Jesus Christ.</a:t>
            </a:r>
            <a:endParaRPr lang="en-US" sz="3000" dirty="0"/>
          </a:p>
        </p:txBody>
      </p:sp>
    </p:spTree>
    <p:extLst>
      <p:ext uri="{BB962C8B-B14F-4D97-AF65-F5344CB8AC3E}">
        <p14:creationId xmlns:p14="http://schemas.microsoft.com/office/powerpoint/2010/main" val="35916443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a:solidFill>
                  <a:srgbClr val="FFFFFF"/>
                </a:solidFill>
              </a:rPr>
              <a:t>PARAGRAPH SEVEN</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3935281"/>
          </a:xfrm>
        </p:spPr>
        <p:txBody>
          <a:bodyPr>
            <a:noAutofit/>
          </a:bodyPr>
          <a:lstStyle/>
          <a:p>
            <a:pPr marL="0" indent="0">
              <a:buNone/>
            </a:pPr>
            <a:r>
              <a:rPr lang="en-US" sz="3000" i="1" dirty="0"/>
              <a:t>To this end we agree to labor for the promotion of educational and denominational enterprises, </a:t>
            </a:r>
            <a:r>
              <a:rPr lang="en-US" sz="3000" i="1" u="sng" dirty="0"/>
              <a:t>the support of Missions</a:t>
            </a:r>
            <a:r>
              <a:rPr lang="en-US" sz="3000" i="1" dirty="0"/>
              <a:t>, the success of Sunday schools, and evangelistic efforts for the salvation of the World. And may the God of peace sanctify us wholly, and preserve us blameless unto the coming of our Lord Jesus Christ.</a:t>
            </a:r>
            <a:endParaRPr lang="en-US" sz="3000" dirty="0"/>
          </a:p>
        </p:txBody>
      </p:sp>
    </p:spTree>
    <p:extLst>
      <p:ext uri="{BB962C8B-B14F-4D97-AF65-F5344CB8AC3E}">
        <p14:creationId xmlns:p14="http://schemas.microsoft.com/office/powerpoint/2010/main" val="30541307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a:solidFill>
                  <a:srgbClr val="FFFFFF"/>
                </a:solidFill>
              </a:rPr>
              <a:t>PARAGRAPH SEVEN</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3935281"/>
          </a:xfrm>
        </p:spPr>
        <p:txBody>
          <a:bodyPr>
            <a:noAutofit/>
          </a:bodyPr>
          <a:lstStyle/>
          <a:p>
            <a:pPr marL="0" indent="0">
              <a:buNone/>
            </a:pPr>
            <a:r>
              <a:rPr lang="en-US" sz="3000" i="1" dirty="0"/>
              <a:t>To this end we agree to labor for the promotion of educational and denominational enterprises, the support of Missions, </a:t>
            </a:r>
            <a:r>
              <a:rPr lang="en-US" sz="3000" i="1" u="sng" dirty="0"/>
              <a:t>the success of Sunday schools</a:t>
            </a:r>
            <a:r>
              <a:rPr lang="en-US" sz="3000" i="1" dirty="0"/>
              <a:t>, and evangelistic efforts for the salvation of the World. And may the God of peace sanctify us wholly, and preserve us blameless unto the coming of our Lord Jesus Christ.</a:t>
            </a:r>
            <a:endParaRPr lang="en-US" sz="3000" dirty="0"/>
          </a:p>
        </p:txBody>
      </p:sp>
    </p:spTree>
    <p:extLst>
      <p:ext uri="{BB962C8B-B14F-4D97-AF65-F5344CB8AC3E}">
        <p14:creationId xmlns:p14="http://schemas.microsoft.com/office/powerpoint/2010/main" val="7164612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BAB869-A3AA-3948-BE48-511F50CC6E69}"/>
              </a:ext>
            </a:extLst>
          </p:cNvPr>
          <p:cNvSpPr>
            <a:spLocks noGrp="1"/>
          </p:cNvSpPr>
          <p:nvPr>
            <p:ph type="title"/>
          </p:nvPr>
        </p:nvSpPr>
        <p:spPr>
          <a:xfrm>
            <a:off x="1171074" y="1396686"/>
            <a:ext cx="3240506" cy="4064628"/>
          </a:xfrm>
        </p:spPr>
        <p:txBody>
          <a:bodyPr>
            <a:normAutofit/>
          </a:bodyPr>
          <a:lstStyle/>
          <a:p>
            <a:r>
              <a:rPr lang="en-US">
                <a:solidFill>
                  <a:srgbClr val="FFFFFF"/>
                </a:solidFill>
              </a:rPr>
              <a:t>PARAGRAPH SEVEN</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28D69E-BAB7-C247-9A38-FB8AC84571F7}"/>
              </a:ext>
            </a:extLst>
          </p:cNvPr>
          <p:cNvSpPr>
            <a:spLocks noGrp="1"/>
          </p:cNvSpPr>
          <p:nvPr>
            <p:ph idx="1"/>
          </p:nvPr>
        </p:nvSpPr>
        <p:spPr>
          <a:xfrm>
            <a:off x="5370153" y="1526033"/>
            <a:ext cx="5536397" cy="4515952"/>
          </a:xfrm>
        </p:spPr>
        <p:txBody>
          <a:bodyPr>
            <a:normAutofit/>
          </a:bodyPr>
          <a:lstStyle/>
          <a:p>
            <a:pPr marL="0" indent="0">
              <a:buNone/>
            </a:pPr>
            <a:r>
              <a:rPr lang="en-US" sz="3000" i="1" dirty="0"/>
              <a:t>To this end we agree to labor for the promotion of educational and denominational enterprises, the support of Missions, the success of Sunday schools, and </a:t>
            </a:r>
            <a:r>
              <a:rPr lang="en-US" sz="3000" i="1" u="sng" dirty="0"/>
              <a:t>evangelistic efforts for the salvation of the World</a:t>
            </a:r>
            <a:r>
              <a:rPr lang="en-US" sz="3000" i="1" dirty="0"/>
              <a:t>. And may the God of peace sanctify us wholly, and preserve us blameless unto the coming of our Lord Jesus Christ.</a:t>
            </a:r>
            <a:endParaRPr lang="en-US" sz="3000" dirty="0"/>
          </a:p>
        </p:txBody>
      </p:sp>
    </p:spTree>
    <p:extLst>
      <p:ext uri="{BB962C8B-B14F-4D97-AF65-F5344CB8AC3E}">
        <p14:creationId xmlns:p14="http://schemas.microsoft.com/office/powerpoint/2010/main" val="14871868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FA9A08-454C-BE4C-A17A-87B9585FA108}"/>
              </a:ext>
            </a:extLst>
          </p:cNvPr>
          <p:cNvSpPr>
            <a:spLocks noGrp="1"/>
          </p:cNvSpPr>
          <p:nvPr>
            <p:ph sz="half" idx="1"/>
          </p:nvPr>
        </p:nvSpPr>
        <p:spPr>
          <a:xfrm>
            <a:off x="1452656" y="1140107"/>
            <a:ext cx="4483324" cy="4029795"/>
          </a:xfrm>
        </p:spPr>
        <p:txBody>
          <a:bodyPr>
            <a:noAutofit/>
          </a:bodyPr>
          <a:lstStyle/>
          <a:p>
            <a:pPr marL="0" indent="0">
              <a:buNone/>
            </a:pPr>
            <a:r>
              <a:rPr lang="en-US" sz="2700" i="1" dirty="0"/>
              <a:t>To this end we agree to labor for the promotion of educational and denominational enterprises, the support of Missions, the success of Sunday schools, and evangelistic efforts for the salvation of the World. And </a:t>
            </a:r>
            <a:r>
              <a:rPr lang="en-US" sz="2700" i="1" u="sng" dirty="0"/>
              <a:t>may the God of peace sanctify us wholly, and preserve us blameless unto the coming of our Lord Jesus Christ</a:t>
            </a:r>
            <a:r>
              <a:rPr lang="en-US" sz="2700" i="1" dirty="0"/>
              <a:t>.</a:t>
            </a:r>
            <a:endParaRPr lang="en-US" sz="2700" dirty="0"/>
          </a:p>
        </p:txBody>
      </p:sp>
      <p:sp>
        <p:nvSpPr>
          <p:cNvPr id="4" name="Content Placeholder 3">
            <a:extLst>
              <a:ext uri="{FF2B5EF4-FFF2-40B4-BE49-F238E27FC236}">
                <a16:creationId xmlns:a16="http://schemas.microsoft.com/office/drawing/2014/main" id="{4C2DFBE4-13B8-D147-ADA6-FF89B03E265F}"/>
              </a:ext>
            </a:extLst>
          </p:cNvPr>
          <p:cNvSpPr>
            <a:spLocks noGrp="1"/>
          </p:cNvSpPr>
          <p:nvPr>
            <p:ph sz="half" idx="2"/>
          </p:nvPr>
        </p:nvSpPr>
        <p:spPr>
          <a:xfrm>
            <a:off x="6256020" y="1371600"/>
            <a:ext cx="4554501" cy="4029795"/>
          </a:xfrm>
        </p:spPr>
        <p:txBody>
          <a:bodyPr>
            <a:normAutofit/>
          </a:bodyPr>
          <a:lstStyle/>
          <a:p>
            <a:pPr marL="0" indent="0">
              <a:buNone/>
            </a:pPr>
            <a:r>
              <a:rPr lang="en-US" sz="2700" dirty="0"/>
              <a:t>And the very God of peace sanctify you wholly; and I pray God your whole spirit and soul and body be preserved blameless unto the coming of our Lord Jesus Christ.</a:t>
            </a:r>
          </a:p>
          <a:p>
            <a:pPr marL="0" indent="0">
              <a:buNone/>
            </a:pPr>
            <a:r>
              <a:rPr lang="en-US" sz="2700" dirty="0"/>
              <a:t>1 Thessalonians 5:23</a:t>
            </a:r>
          </a:p>
        </p:txBody>
      </p:sp>
    </p:spTree>
    <p:extLst>
      <p:ext uri="{BB962C8B-B14F-4D97-AF65-F5344CB8AC3E}">
        <p14:creationId xmlns:p14="http://schemas.microsoft.com/office/powerpoint/2010/main" val="4418950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E266B-567C-314B-99CD-EF5B6B65647A}"/>
              </a:ext>
            </a:extLst>
          </p:cNvPr>
          <p:cNvSpPr>
            <a:spLocks noGrp="1"/>
          </p:cNvSpPr>
          <p:nvPr>
            <p:ph type="ctrTitle"/>
          </p:nvPr>
        </p:nvSpPr>
        <p:spPr>
          <a:xfrm>
            <a:off x="7464614" y="1783959"/>
            <a:ext cx="4087306" cy="2889114"/>
          </a:xfrm>
        </p:spPr>
        <p:txBody>
          <a:bodyPr anchor="b">
            <a:normAutofit/>
          </a:bodyPr>
          <a:lstStyle/>
          <a:p>
            <a:pPr algn="l"/>
            <a:r>
              <a:rPr lang="en-US" sz="5400"/>
              <a:t>Your Church and You</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a:extLst>
              <a:ext uri="{FF2B5EF4-FFF2-40B4-BE49-F238E27FC236}">
                <a16:creationId xmlns:a16="http://schemas.microsoft.com/office/drawing/2014/main" id="{EEF5D11D-91FD-F84C-A372-6090F3BEE81A}"/>
              </a:ext>
            </a:extLst>
          </p:cNvPr>
          <p:cNvPicPr>
            <a:picLocks noChangeAspect="1"/>
          </p:cNvPicPr>
          <p:nvPr/>
        </p:nvPicPr>
        <p:blipFill rotWithShape="1">
          <a:blip r:embed="rId2"/>
          <a:srcRect t="29948" b="6385"/>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50813257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TotalTime>
  <Words>5571</Words>
  <Application>Microsoft Macintosh PowerPoint</Application>
  <PresentationFormat>Widescreen</PresentationFormat>
  <Paragraphs>218</Paragraphs>
  <Slides>72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72</vt:i4>
      </vt:variant>
    </vt:vector>
  </HeadingPairs>
  <TitlesOfParts>
    <vt:vector size="76" baseType="lpstr">
      <vt:lpstr>Arial</vt:lpstr>
      <vt:lpstr>Calibri</vt:lpstr>
      <vt:lpstr>Calibri Light</vt:lpstr>
      <vt:lpstr>Office Theme</vt:lpstr>
      <vt:lpstr>Your Church and You</vt:lpstr>
      <vt:lpstr>PARAGRAPH ONE</vt:lpstr>
      <vt:lpstr>For God so loved the world, that he gave his only begotten Son, that whosoever believeth in him should not perish, but have everlasting life. John 3:16</vt:lpstr>
      <vt:lpstr>PARAGRAPH ONE</vt:lpstr>
      <vt:lpstr>Jesus saith unto him, I am the way, the truth, and the life: no man cometh unto the Father, but by me. John 14:6</vt:lpstr>
      <vt:lpstr>14 Be ye not unequally yoked together with unbelievers: for what fellowship hath righteousness with unrighteousness? and what communion hath light with darkness? 15 And what concord hath Christ with Belial? or what part hath he that believeth with an infidel? 16 And what agreement hath the temple of God with idols? for ye are the temple of the living God; as God hath said, I will dwell in them, and walk in them; and I will be their God, and they shall be my people. 2 Corinthians 6:14-16</vt:lpstr>
      <vt:lpstr>Oneness</vt:lpstr>
      <vt:lpstr>PowerPoint Presentation</vt:lpstr>
      <vt:lpstr>The Bible pictures our Christian tie as brotherly love</vt:lpstr>
      <vt:lpstr>Brotherly love is promoting another believer’s welfare, even at our own expense</vt:lpstr>
      <vt:lpstr>Be kindly affectioned one to another with brotherly love; in honour preferring one another; Romans 12:10</vt:lpstr>
      <vt:lpstr>PARAGRAPH ONE</vt:lpstr>
      <vt:lpstr>PARAGRAPH TWO</vt:lpstr>
      <vt:lpstr>PowerPoint Presentation</vt:lpstr>
      <vt:lpstr>PowerPoint Presentation</vt:lpstr>
      <vt:lpstr>PowerPoint Presentation</vt:lpstr>
      <vt:lpstr>27 If any of them that believe not bid you to a feast, and ye be disposed to go; whatsoever is set before you, eat, asking no question for conscience sake. 28 But if any man say unto you, this is offered in sacrifice unto idols, eat not for his sake that shewed it, and for conscience sake: for the earth is the Lord's, and the fulness thereof: 1 Corinthians 10:27-28</vt:lpstr>
      <vt:lpstr>PowerPoint Presentation</vt:lpstr>
      <vt:lpstr>PARAGRAPH TWO</vt:lpstr>
      <vt:lpstr>Likewise, ye younger, submit yourselves unto the elder. Yea, all of you be subject one to another, and be clothed with humility: for God resisteth the proud, and giveth grace to the humble.  1 Peter 5:5</vt:lpstr>
      <vt:lpstr>PowerPoint Presentation</vt:lpstr>
      <vt:lpstr>PowerPoint Presentation</vt:lpstr>
      <vt:lpstr>PowerPoint Presentation</vt:lpstr>
      <vt:lpstr>PARAGRAPH THREE</vt:lpstr>
      <vt:lpstr>PowerPoint Presentation</vt:lpstr>
      <vt:lpstr>As newborn babes, desire the sincere milk of the word, that ye may grow thereby:  1 Peter 2:2</vt:lpstr>
      <vt:lpstr>PowerPoint Presentation</vt:lpstr>
      <vt:lpstr>PARAGRAPH THREE</vt:lpstr>
      <vt:lpstr>PowerPoint Presentation</vt:lpstr>
      <vt:lpstr>PowerPoint Presentation</vt:lpstr>
      <vt:lpstr>19 Speaking to yourselves in psalms and hymns and spiritual songs, singing and making melody in your heart to the Lord; 20 Giving thanks always for all things unto God and the Father in the name of our Lord Jesus Christ; Ephesians 5:19-20</vt:lpstr>
      <vt:lpstr>PowerPoint Presentation</vt:lpstr>
      <vt:lpstr>PowerPoint Presentation</vt:lpstr>
      <vt:lpstr>5 And beside this, giving all diligence, add to your faith virtue; and to virtue knowledge; 6 And to knowledge temperance; and to temperance patience; and to patience godliness; 7 And to godliness brotherly kindness; and to brotherly kindness charity. 8 For if these things be in you, and abound, they make you that ye shall neither be barren nor unfruitful in the knowledge of our Lord Jesus Christ. 9 But he that lacketh these things is blind, and cannot see afar off, and hath forgotten that he was purged from his old sins. 10 Wherefore the rather, brethren, give diligence to make your calling and election sure: for if ye do these things, ye shall never fall: 2 Peter 1:5-10 </vt:lpstr>
      <vt:lpstr>PowerPoint Presentation</vt:lpstr>
      <vt:lpstr>PowerPoint Presentation</vt:lpstr>
      <vt:lpstr>24 Know ye not that they which run in a race run all, but one receiveth the prize? So run, that ye may obtain. 25 And every man that striveth for the mastery is temperate in all things. Now they do it to obtain a corruptible crown; but we an incorruptible. 26 I therefore so run, not as uncertainly; so fight I, not as one that beateth the air: 27 But I keep under my body, and bring it into subjection: lest that by any means, when I have preached to others, I myself should be a castaway. 1 Corinthians 9:24-27</vt:lpstr>
      <vt:lpstr>PARAGRAPH THREE</vt:lpstr>
      <vt:lpstr>PARAGRAPH THREE</vt:lpstr>
      <vt:lpstr>PARAGRAPH FOUR</vt:lpstr>
      <vt:lpstr>PowerPoint Presentation</vt:lpstr>
      <vt:lpstr>PARAGRAPH FOUR</vt:lpstr>
      <vt:lpstr>3 Know ye not, that so many of us as were baptized into Jesus Christ were baptized into his death? 4 Therefore we are buried with him by baptism into death: that like as Christ was raised up from the dead by the glory of the Father, even so we also should walk in newness of life. Romans 6:3-4</vt:lpstr>
      <vt:lpstr>PowerPoint Presentation</vt:lpstr>
      <vt:lpstr>2 And supper being ended, the devil having now put into the heart of Judas Iscariot, Simon's son, to betray him; 3 Jesus knowing that the Father had given all things into his hands, and that he was come from God, and went to God; 4 He riseth from supper, and laid aside his garments; and took a towel, and girded himself. 5 After that he poureth water into a bason, and began to wash the disciples' feet, and to wipe them with the towel wherewith he was girded. 6 Then cometh he to Simon Peter: and Peter saith unto him, Lord, dost thou wash my feet? 7 Jesus answered and said unto him, What I do thou knowest not now; but thou shalt know hereafter. John 13:2-7</vt:lpstr>
      <vt:lpstr>3 Let nothing be done through strife or vainglory; but in lowliness of mind let each esteem other better than themselves. 4 Look not every man on his own things, but every man also on the things of others. 5 Let this mind be in you, which was also in Christ Jesus: 6 Who, being in the form of God, thought it not robbery to be equal with God: 7 But made himself of no reputation, and took upon him the form of a servant, and was made in the likeness of men: 8 And being found in fashion as a man, he humbled himself, and became obedient unto death, even the death of the cross. Philippians 2:3-8</vt:lpstr>
      <vt:lpstr>PowerPoint Presentation</vt:lpstr>
      <vt:lpstr>Therefore, as ye abound in every thing, in faith, and utterance, and knowledge, and in all diligence, and in your love to us, see that ye abound in this grace also. 2 Corinthians 8:7</vt:lpstr>
      <vt:lpstr>PowerPoint Presentation</vt:lpstr>
      <vt:lpstr>PowerPoint Presentation</vt:lpstr>
      <vt:lpstr>PowerPoint Presentation</vt:lpstr>
      <vt:lpstr>PARAGRAPH FIVE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PARAGRAPH SIX</vt:lpstr>
      <vt:lpstr>PowerPoint Presentation</vt:lpstr>
      <vt:lpstr>PARAGRAPH SIX</vt:lpstr>
      <vt:lpstr>PowerPoint Presentation</vt:lpstr>
      <vt:lpstr>PARAGRAPH SEVEN</vt:lpstr>
      <vt:lpstr>PARAGRAPH SEVEN</vt:lpstr>
      <vt:lpstr>PARAGRAPH SEVEN</vt:lpstr>
      <vt:lpstr>PARAGRAPH SEVEN</vt:lpstr>
      <vt:lpstr>PARAGRAPH SEVEN</vt:lpstr>
      <vt:lpstr>PowerPoint Presentation</vt:lpstr>
      <vt:lpstr>Your Church and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Church and You</dc:title>
  <dc:creator>Moody, Edward</dc:creator>
  <cp:lastModifiedBy>Ryan Lewis</cp:lastModifiedBy>
  <cp:revision>17</cp:revision>
  <dcterms:created xsi:type="dcterms:W3CDTF">2020-08-30T21:43:41Z</dcterms:created>
  <dcterms:modified xsi:type="dcterms:W3CDTF">2025-04-30T20:07:55Z</dcterms:modified>
</cp:coreProperties>
</file>