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1001" r:id="rId2"/>
    <p:sldId id="327" r:id="rId3"/>
    <p:sldId id="601" r:id="rId4"/>
    <p:sldId id="602" r:id="rId5"/>
    <p:sldId id="292" r:id="rId6"/>
    <p:sldId id="293" r:id="rId7"/>
    <p:sldId id="294" r:id="rId8"/>
    <p:sldId id="291" r:id="rId9"/>
    <p:sldId id="295" r:id="rId10"/>
    <p:sldId id="419" r:id="rId11"/>
    <p:sldId id="296" r:id="rId12"/>
    <p:sldId id="297" r:id="rId13"/>
    <p:sldId id="1002" r:id="rId14"/>
    <p:sldId id="1003" r:id="rId15"/>
    <p:sldId id="1004" r:id="rId16"/>
    <p:sldId id="604" r:id="rId17"/>
    <p:sldId id="605" r:id="rId18"/>
    <p:sldId id="606" r:id="rId19"/>
    <p:sldId id="591" r:id="rId20"/>
    <p:sldId id="499" r:id="rId21"/>
    <p:sldId id="298" r:id="rId22"/>
    <p:sldId id="299" r:id="rId23"/>
    <p:sldId id="300" r:id="rId24"/>
    <p:sldId id="1005" r:id="rId25"/>
    <p:sldId id="1006" r:id="rId26"/>
    <p:sldId id="1007" r:id="rId27"/>
    <p:sldId id="1008" r:id="rId28"/>
    <p:sldId id="301" r:id="rId29"/>
    <p:sldId id="603" r:id="rId30"/>
    <p:sldId id="572" r:id="rId31"/>
    <p:sldId id="507" r:id="rId32"/>
    <p:sldId id="509" r:id="rId33"/>
    <p:sldId id="510" r:id="rId34"/>
    <p:sldId id="515" r:id="rId35"/>
    <p:sldId id="516" r:id="rId36"/>
    <p:sldId id="517" r:id="rId37"/>
    <p:sldId id="518" r:id="rId38"/>
    <p:sldId id="519" r:id="rId39"/>
    <p:sldId id="520" r:id="rId40"/>
    <p:sldId id="607" r:id="rId41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1"/>
    <p:restoredTop sz="94637"/>
  </p:normalViewPr>
  <p:slideViewPr>
    <p:cSldViewPr snapToGrid="0">
      <p:cViewPr varScale="1">
        <p:scale>
          <a:sx n="76" d="100"/>
          <a:sy n="76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more&gt;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Is there hope?&gt;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May continue therapeutic management, assisting the client in controlling their behavior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Arrange for hospitalization or notify the Police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relative of the person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the potential victim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ready--expect the unexpected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wear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do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cool and calm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First reports are rarely correct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This is your job!</a:t>
            </a:r>
          </a:p>
        </p:txBody>
      </p:sp>
    </p:spTree>
    <p:extLst>
      <p:ext uri="{BB962C8B-B14F-4D97-AF65-F5344CB8AC3E}">
        <p14:creationId xmlns:p14="http://schemas.microsoft.com/office/powerpoint/2010/main" val="2246637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Is there hope?&gt;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May continue therapeutic management, assisting the client in controlling their behavior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Arrange for hospitalization or notify the Police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relative of the person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the potential victim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ready--expect the unexpected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wear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do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cool and calm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First reports are rarely correct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This is your job!</a:t>
            </a:r>
          </a:p>
        </p:txBody>
      </p:sp>
    </p:spTree>
    <p:extLst>
      <p:ext uri="{BB962C8B-B14F-4D97-AF65-F5344CB8AC3E}">
        <p14:creationId xmlns:p14="http://schemas.microsoft.com/office/powerpoint/2010/main" val="1754490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C7D1A7DC-4982-5E18-6629-DD8633DFFB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671513"/>
            <a:ext cx="5943600" cy="334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0" name="Rectangle 3">
            <a:extLst>
              <a:ext uri="{FF2B5EF4-FFF2-40B4-BE49-F238E27FC236}">
                <a16:creationId xmlns:a16="http://schemas.microsoft.com/office/drawing/2014/main" id="{2F090138-A6FB-7015-F806-F5DD14E82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38625"/>
            <a:ext cx="5029200" cy="4016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8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ECBB6AE0-4DB5-249E-DE48-D14C7AEE3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671513"/>
            <a:ext cx="5943600" cy="334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5F9ECD1D-00DD-7D2D-06B9-D1C3ABECE1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38625"/>
            <a:ext cx="5029200" cy="4016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419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8A46A158-161B-D2A1-91A8-EDCFCB5B28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671513"/>
            <a:ext cx="5943600" cy="334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4009669F-2B24-BCF6-0BE4-770425EF1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38625"/>
            <a:ext cx="5029200" cy="4016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7915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8A46A158-161B-D2A1-91A8-EDCFCB5B28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671513"/>
            <a:ext cx="5943600" cy="334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4009669F-2B24-BCF6-0BE4-770425EF1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38625"/>
            <a:ext cx="5029200" cy="4016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Elon Saks&gt;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do&gt;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8&gt;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8&gt;</a:t>
            </a:r>
          </a:p>
        </p:txBody>
      </p:sp>
    </p:spTree>
    <p:extLst>
      <p:ext uri="{BB962C8B-B14F-4D97-AF65-F5344CB8AC3E}">
        <p14:creationId xmlns:p14="http://schemas.microsoft.com/office/powerpoint/2010/main" val="56556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more&gt;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8&gt;</a:t>
            </a:r>
          </a:p>
        </p:txBody>
      </p:sp>
    </p:spTree>
    <p:extLst>
      <p:ext uri="{BB962C8B-B14F-4D97-AF65-F5344CB8AC3E}">
        <p14:creationId xmlns:p14="http://schemas.microsoft.com/office/powerpoint/2010/main" val="306705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8&gt;</a:t>
            </a:r>
          </a:p>
        </p:txBody>
      </p:sp>
    </p:spTree>
    <p:extLst>
      <p:ext uri="{BB962C8B-B14F-4D97-AF65-F5344CB8AC3E}">
        <p14:creationId xmlns:p14="http://schemas.microsoft.com/office/powerpoint/2010/main" val="538588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8&gt;</a:t>
            </a:r>
          </a:p>
        </p:txBody>
      </p:sp>
    </p:spTree>
    <p:extLst>
      <p:ext uri="{BB962C8B-B14F-4D97-AF65-F5344CB8AC3E}">
        <p14:creationId xmlns:p14="http://schemas.microsoft.com/office/powerpoint/2010/main" val="2443881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spiritual vs. physical&gt;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When does it occur?&gt;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you don’t know&gt;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Social/Occupational dysfunction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Duration (Continuous signs for at least 6 months)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Schizoaffective and mood disorder exclusion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Paranoid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Disorganized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Catatonic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Undifferentiated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Residual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6" name="Shape 5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we worry?&gt;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D54B620-E6AE-C8A5-9527-A6361D4ED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7213" y="676275"/>
            <a:ext cx="5988050" cy="3368675"/>
          </a:xfrm>
          <a:ln w="12700"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F433F96-1A9E-2603-26F2-1B324ECF5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270375"/>
            <a:ext cx="5207000" cy="4046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89" tIns="46945" rIns="93889" bIns="46945"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predicting dangerousness&gt;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Is there hope?&gt;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May continue therapeutic management, assisting the client in controlling their behavior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Arrange for hospitalization or notify the Police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relative of the person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the potential victim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ready--expect the unexpected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wear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do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cool and calm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First reports are rarely correct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This is your job!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Is there hope?&gt;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May continue therapeutic management, assisting the client in controlling their behavior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Arrange for hospitalization or notify the Police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relative of the person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Notify the potential victim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ready--expect the unexpected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wear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What you do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Be cool and calm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First reports are rarely correct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This is your job!</a:t>
            </a:r>
          </a:p>
        </p:txBody>
      </p:sp>
    </p:spTree>
    <p:extLst>
      <p:ext uri="{BB962C8B-B14F-4D97-AF65-F5344CB8AC3E}">
        <p14:creationId xmlns:p14="http://schemas.microsoft.com/office/powerpoint/2010/main" val="241205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762023" y="4749801"/>
            <a:ext cx="15824609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762024" y="1320800"/>
            <a:ext cx="15816216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24" y="5016500"/>
            <a:ext cx="15816216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304815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60963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914446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219261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4D4D4D"/>
            </a:gs>
            <a:gs pos="50000">
              <a:srgbClr val="2A2A2A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1300519" y="1596250"/>
            <a:ext cx="14739226" cy="339569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1734060">
              <a:lnSpc>
                <a:spcPct val="90000"/>
              </a:lnSpc>
              <a:defRPr sz="11201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7532" y="5122898"/>
            <a:ext cx="13005199" cy="2354862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60963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21926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82889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438522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4D4D4D"/>
            </a:gs>
            <a:gs pos="50000">
              <a:srgbClr val="2A2A2A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192143" y="519290"/>
            <a:ext cx="14955978" cy="188524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lnSpc>
                <a:spcPct val="90000"/>
              </a:lnSpc>
              <a:defRPr sz="8267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1192143" y="2596444"/>
            <a:ext cx="14955978" cy="6188570"/>
          </a:xfrm>
          <a:prstGeom prst="rect">
            <a:avLst/>
          </a:prstGeom>
        </p:spPr>
        <p:txBody>
          <a:bodyPr lIns="65023" tIns="65023" rIns="65023" bIns="65023"/>
          <a:lstStyle>
            <a:lvl1pPr marL="413677" indent="-413677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2255" indent="-482624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98409" indent="-579148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72390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2021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1300519" y="3029938"/>
            <a:ext cx="14739226" cy="209070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734060">
              <a:defRPr sz="82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1039" y="5527041"/>
            <a:ext cx="12138185" cy="2492587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609630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219261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828891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438522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19732" y="9070014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867012" y="390597"/>
            <a:ext cx="15606239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734060">
              <a:defRPr sz="82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idx="1"/>
          </p:nvPr>
        </p:nvSpPr>
        <p:spPr>
          <a:xfrm>
            <a:off x="867012" y="2275840"/>
            <a:ext cx="15606239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628681" indent="-628681" defTabSz="1734060">
              <a:spcBef>
                <a:spcPts val="1333"/>
              </a:spcBef>
              <a:buSzPct val="100000"/>
              <a:buFont typeface="Arial"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08374" indent="-598743" defTabSz="1734060">
              <a:spcBef>
                <a:spcPts val="1333"/>
              </a:spcBef>
              <a:buSzPct val="100000"/>
              <a:buFont typeface="Arial"/>
              <a:buChar char="–"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78089" indent="-558828" defTabSz="1734060">
              <a:spcBef>
                <a:spcPts val="1333"/>
              </a:spcBef>
              <a:buSzPct val="100000"/>
              <a:buFont typeface="Arial"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99485" indent="-670594" defTabSz="1734060">
              <a:spcBef>
                <a:spcPts val="1333"/>
              </a:spcBef>
              <a:buSzPct val="100000"/>
              <a:buFont typeface="Arial"/>
              <a:buChar char="–"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09115" indent="-670594" defTabSz="1734060">
              <a:spcBef>
                <a:spcPts val="1333"/>
              </a:spcBef>
              <a:buSzPct val="100000"/>
              <a:buFont typeface="Arial"/>
              <a:buChar char="»"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19732" y="9070014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1300519" y="3029938"/>
            <a:ext cx="14739226" cy="209070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734060">
              <a:defRPr sz="1120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1039" y="5527041"/>
            <a:ext cx="12138185" cy="2492587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609630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219261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828891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438522" algn="ctr" defTabSz="1734060">
              <a:spcBef>
                <a:spcPts val="1333"/>
              </a:spcBef>
              <a:buSzTx/>
              <a:buFontTx/>
              <a:buNone/>
              <a:defRPr sz="5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19732" y="9070014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14453" y="8417650"/>
            <a:ext cx="410238" cy="41863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867030">
              <a:defRPr>
                <a:solidFill>
                  <a:srgbClr val="F2F2F2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1300519" y="3178951"/>
            <a:ext cx="14739226" cy="339569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11201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10058708" y="7975600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23" name="Image"/>
          <p:cNvSpPr>
            <a:spLocks noGrp="1"/>
          </p:cNvSpPr>
          <p:nvPr>
            <p:ph type="pic" idx="21"/>
          </p:nvPr>
        </p:nvSpPr>
        <p:spPr>
          <a:xfrm>
            <a:off x="0" y="-25400"/>
            <a:ext cx="17340263" cy="77253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879657" y="7785100"/>
            <a:ext cx="7721836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65120" y="8470900"/>
            <a:ext cx="6604202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304815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60963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914446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219261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1299659" y="4186702"/>
            <a:ext cx="14725803" cy="13801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867030">
              <a:defRPr sz="7467">
                <a:solidFill>
                  <a:srgbClr val="DADADA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274" y="8810370"/>
            <a:ext cx="451917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FFFFFF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762024" y="3289300"/>
            <a:ext cx="15816216" cy="31750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-1" y="3933639"/>
            <a:ext cx="17340264" cy="1886324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734060">
              <a:lnSpc>
                <a:spcPct val="90000"/>
              </a:lnSpc>
              <a:defRPr sz="8267" cap="all">
                <a:solidFill>
                  <a:srgbClr val="FFFFFF"/>
                </a:solidFill>
                <a:effectLst>
                  <a:outerShdw blurRad="50800" dist="63500" dir="2700000" rotWithShape="0">
                    <a:srgbClr val="000000">
                      <a:alpha val="48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1299659" y="2981068"/>
            <a:ext cx="14725803" cy="5255306"/>
          </a:xfrm>
          <a:prstGeom prst="rect">
            <a:avLst/>
          </a:prstGeom>
        </p:spPr>
        <p:txBody>
          <a:bodyPr lIns="65023" tIns="65023" rIns="65023" bIns="65023"/>
          <a:lstStyle>
            <a:lvl1pPr marL="426740" indent="-426740" defTabSz="1734060">
              <a:lnSpc>
                <a:spcPct val="120000"/>
              </a:lnSpc>
              <a:spcBef>
                <a:spcPts val="1867"/>
              </a:spcBef>
              <a:buSzPct val="100000"/>
              <a:buFont typeface="Arial"/>
              <a:defRPr sz="3734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1pPr>
            <a:lvl2pPr marL="1083788" indent="-474157" defTabSz="1734060">
              <a:lnSpc>
                <a:spcPct val="120000"/>
              </a:lnSpc>
              <a:spcBef>
                <a:spcPts val="1867"/>
              </a:spcBef>
              <a:buSzPct val="100000"/>
              <a:buFont typeface="Arial"/>
              <a:defRPr sz="3734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2pPr>
            <a:lvl3pPr marL="1752688" indent="-533427" defTabSz="1734060">
              <a:lnSpc>
                <a:spcPct val="120000"/>
              </a:lnSpc>
              <a:spcBef>
                <a:spcPts val="1867"/>
              </a:spcBef>
              <a:buSzPct val="100000"/>
              <a:buFont typeface="Arial"/>
              <a:defRPr sz="3734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3pPr>
            <a:lvl4pPr defTabSz="1734060">
              <a:lnSpc>
                <a:spcPct val="120000"/>
              </a:lnSpc>
              <a:spcBef>
                <a:spcPts val="1867"/>
              </a:spcBef>
              <a:buSzPct val="100000"/>
              <a:buFont typeface="Arial"/>
              <a:defRPr sz="3734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4pPr>
            <a:lvl5pPr marL="3149757" indent="-711236" defTabSz="1734060">
              <a:lnSpc>
                <a:spcPct val="120000"/>
              </a:lnSpc>
              <a:spcBef>
                <a:spcPts val="1867"/>
              </a:spcBef>
              <a:buSzPct val="100000"/>
              <a:buFont typeface="Arial"/>
              <a:defRPr sz="3734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592782" y="8417652"/>
            <a:ext cx="432681" cy="41863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86703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>
            <a:spLocks noGrp="1"/>
          </p:cNvSpPr>
          <p:nvPr>
            <p:ph type="title"/>
          </p:nvPr>
        </p:nvSpPr>
        <p:spPr>
          <a:xfrm>
            <a:off x="1300519" y="1596250"/>
            <a:ext cx="14739226" cy="339569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1734060">
              <a:lnSpc>
                <a:spcPct val="90000"/>
              </a:lnSpc>
              <a:defRPr sz="1120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7532" y="5122898"/>
            <a:ext cx="13005199" cy="2354862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60963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21926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82889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438522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>
            <a:spLocks noGrp="1"/>
          </p:cNvSpPr>
          <p:nvPr>
            <p:ph type="title"/>
          </p:nvPr>
        </p:nvSpPr>
        <p:spPr>
          <a:xfrm>
            <a:off x="1192143" y="519290"/>
            <a:ext cx="14955978" cy="188524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lnSpc>
                <a:spcPct val="90000"/>
              </a:lnSpc>
              <a:defRPr sz="8267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idx="1"/>
          </p:nvPr>
        </p:nvSpPr>
        <p:spPr>
          <a:xfrm>
            <a:off x="1192143" y="2596444"/>
            <a:ext cx="14955978" cy="6188570"/>
          </a:xfrm>
          <a:prstGeom prst="rect">
            <a:avLst/>
          </a:prstGeom>
        </p:spPr>
        <p:txBody>
          <a:bodyPr lIns="65023" tIns="65023" rIns="65023" bIns="65023"/>
          <a:lstStyle>
            <a:lvl1pPr marL="413677" indent="-413677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2255" indent="-482624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98409" indent="-579148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72390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2021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649A3F"/>
            </a:gs>
            <a:gs pos="23000">
              <a:srgbClr val="649A3F"/>
            </a:gs>
            <a:gs pos="69000">
              <a:srgbClr val="548235"/>
            </a:gs>
            <a:gs pos="97000">
              <a:srgbClr val="4E79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xfrm>
            <a:off x="1300519" y="1596250"/>
            <a:ext cx="14739226" cy="339569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1734060">
              <a:lnSpc>
                <a:spcPct val="90000"/>
              </a:lnSpc>
              <a:defRPr sz="1120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7532" y="5122898"/>
            <a:ext cx="13005199" cy="2354862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60963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21926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82889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438522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649A3F"/>
            </a:gs>
            <a:gs pos="23000">
              <a:srgbClr val="649A3F"/>
            </a:gs>
            <a:gs pos="69000">
              <a:srgbClr val="548235"/>
            </a:gs>
            <a:gs pos="97000">
              <a:srgbClr val="4E79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 Text"/>
          <p:cNvSpPr txBox="1">
            <a:spLocks noGrp="1"/>
          </p:cNvSpPr>
          <p:nvPr>
            <p:ph type="title"/>
          </p:nvPr>
        </p:nvSpPr>
        <p:spPr>
          <a:xfrm>
            <a:off x="1192143" y="519290"/>
            <a:ext cx="14955978" cy="188524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lnSpc>
                <a:spcPct val="90000"/>
              </a:lnSpc>
              <a:defRPr sz="8267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2143" y="2596444"/>
            <a:ext cx="14955978" cy="6188570"/>
          </a:xfrm>
          <a:prstGeom prst="rect">
            <a:avLst/>
          </a:prstGeom>
        </p:spPr>
        <p:txBody>
          <a:bodyPr lIns="65023" tIns="65023" rIns="65023" bIns="65023"/>
          <a:lstStyle>
            <a:lvl1pPr marL="413677" indent="-413677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2255" indent="-482624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98409" indent="-579148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72390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2021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000000"/>
            </a:gs>
            <a:gs pos="97000">
              <a:srgbClr val="26262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1300519" y="1596250"/>
            <a:ext cx="14739226" cy="3395699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1734060">
              <a:lnSpc>
                <a:spcPct val="90000"/>
              </a:lnSpc>
              <a:defRPr sz="1120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7532" y="5122898"/>
            <a:ext cx="13005199" cy="2354862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609630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21926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828891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438522" algn="ctr" defTabSz="1734060">
              <a:lnSpc>
                <a:spcPct val="90000"/>
              </a:lnSpc>
              <a:spcBef>
                <a:spcPts val="1867"/>
              </a:spcBef>
              <a:buSzTx/>
              <a:buFontTx/>
              <a:buNone/>
              <a:defRPr sz="45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000000"/>
            </a:gs>
            <a:gs pos="97000">
              <a:srgbClr val="26262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itle Text"/>
          <p:cNvSpPr txBox="1">
            <a:spLocks noGrp="1"/>
          </p:cNvSpPr>
          <p:nvPr>
            <p:ph type="title"/>
          </p:nvPr>
        </p:nvSpPr>
        <p:spPr>
          <a:xfrm>
            <a:off x="1192143" y="519290"/>
            <a:ext cx="14955978" cy="188524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lnSpc>
                <a:spcPct val="90000"/>
              </a:lnSpc>
              <a:defRPr sz="8267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9" name="Body Level One…"/>
          <p:cNvSpPr txBox="1">
            <a:spLocks noGrp="1"/>
          </p:cNvSpPr>
          <p:nvPr>
            <p:ph type="body" idx="1"/>
          </p:nvPr>
        </p:nvSpPr>
        <p:spPr>
          <a:xfrm>
            <a:off x="1192143" y="2596444"/>
            <a:ext cx="14955978" cy="6188570"/>
          </a:xfrm>
          <a:prstGeom prst="rect">
            <a:avLst/>
          </a:prstGeom>
        </p:spPr>
        <p:txBody>
          <a:bodyPr lIns="65023" tIns="65023" rIns="65023" bIns="65023"/>
          <a:lstStyle>
            <a:lvl1pPr marL="413677" indent="-413677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2255" indent="-482624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98409" indent="-579148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72390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2021" indent="-643499" defTabSz="1734060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94603" y="9070016"/>
            <a:ext cx="453519" cy="459547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734060">
              <a:defRPr sz="21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6600"/>
            </a:gs>
            <a:gs pos="50000">
              <a:srgbClr val="002F00"/>
            </a:gs>
            <a:gs pos="100000">
              <a:srgbClr val="0066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65229" y="8882098"/>
            <a:ext cx="508022" cy="500648"/>
          </a:xfrm>
          <a:prstGeom prst="rect">
            <a:avLst/>
          </a:prstGeom>
        </p:spPr>
        <p:txBody>
          <a:bodyPr lIns="65023" tIns="65023" rIns="65023" bIns="65023"/>
          <a:lstStyle>
            <a:lvl1pPr defTabSz="86703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0520" y="2438400"/>
            <a:ext cx="7225110" cy="5906347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4633" y="2438400"/>
            <a:ext cx="7225110" cy="5906347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BEFD04D-7707-53CE-2637-14F75C39F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07B36404-B376-3D23-81D6-E6E3ADE0D2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3AE3ECF9-A79B-B8F6-90EB-D27956BF9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B67F9-4403-5C4D-91BB-5BAB5CC65F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56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762023" y="4864100"/>
            <a:ext cx="7112852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42" name="Image"/>
          <p:cNvSpPr>
            <a:spLocks noGrp="1"/>
          </p:cNvSpPr>
          <p:nvPr>
            <p:ph type="pic" idx="21"/>
          </p:nvPr>
        </p:nvSpPr>
        <p:spPr>
          <a:xfrm>
            <a:off x="6367128" y="0"/>
            <a:ext cx="20523827" cy="9766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762023" y="1435100"/>
            <a:ext cx="7112217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23" y="5130800"/>
            <a:ext cx="7112217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304815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60963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914446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219261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1185370" y="889000"/>
            <a:ext cx="14952590" cy="7962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12073833" y="508001"/>
            <a:ext cx="171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89" name="Line"/>
          <p:cNvSpPr/>
          <p:nvPr/>
        </p:nvSpPr>
        <p:spPr>
          <a:xfrm>
            <a:off x="12073831" y="4464051"/>
            <a:ext cx="4598144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90" name="Image"/>
          <p:cNvSpPr>
            <a:spLocks noGrp="1"/>
          </p:cNvSpPr>
          <p:nvPr>
            <p:ph type="pic" sz="half" idx="21"/>
          </p:nvPr>
        </p:nvSpPr>
        <p:spPr>
          <a:xfrm>
            <a:off x="12224389" y="4584789"/>
            <a:ext cx="8675818" cy="4343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22"/>
          </p:nvPr>
        </p:nvSpPr>
        <p:spPr>
          <a:xfrm>
            <a:off x="12243174" y="-101600"/>
            <a:ext cx="4487470" cy="5003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23"/>
          </p:nvPr>
        </p:nvSpPr>
        <p:spPr>
          <a:xfrm>
            <a:off x="-1066833" y="469901"/>
            <a:ext cx="14732450" cy="8053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94288" y="8661400"/>
            <a:ext cx="11159408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304815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609630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914446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219261">
              <a:spcBef>
                <a:spcPts val="0"/>
              </a:spcBef>
              <a:buSzTx/>
              <a:buFontTx/>
              <a:buNone/>
              <a:defRPr sz="3467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21"/>
          </p:nvPr>
        </p:nvSpPr>
        <p:spPr>
          <a:xfrm>
            <a:off x="-237074" y="0"/>
            <a:ext cx="17831345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762023" y="1968501"/>
            <a:ext cx="15824625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2024" y="330200"/>
            <a:ext cx="15816216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24" y="2222500"/>
            <a:ext cx="15816216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413457" y="9194800"/>
            <a:ext cx="360675" cy="389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86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9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3" r:id="rId37"/>
    <p:sldLayoutId id="2147483694" r:id="rId38"/>
  </p:sldLayoutIdLst>
  <p:transition spd="med"/>
  <p:txStyles>
    <p:titleStyle>
      <a:lvl1pPr marL="0" marR="0" indent="0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04815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09630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14446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19261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524076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828891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133707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438522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09630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19261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828891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438522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048152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657783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267413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4877044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486674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 typeface="Helvetica Neue"/>
        <a:buChar char="•"/>
        <a:tabLst/>
        <a:defRPr sz="48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04815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09630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14446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19261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524076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828891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133707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438522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1850140-D73C-8E31-37E0-2A8DDC752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" y="0"/>
            <a:ext cx="1733973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918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3DE8611-8BD9-CBCF-0262-D34A84F99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24" y="330200"/>
            <a:ext cx="15816216" cy="1397000"/>
          </a:xfrm>
        </p:spPr>
        <p:txBody>
          <a:bodyPr anchor="b">
            <a:normAutofit/>
          </a:bodyPr>
          <a:lstStyle/>
          <a:p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Types of Schizophrenia</a:t>
            </a:r>
          </a:p>
        </p:txBody>
      </p:sp>
      <p:pic>
        <p:nvPicPr>
          <p:cNvPr id="78852" name="Picture 78851" descr="Scan of a human brain in a neurology clinic">
            <a:extLst>
              <a:ext uri="{FF2B5EF4-FFF2-40B4-BE49-F238E27FC236}">
                <a16:creationId xmlns:a16="http://schemas.microsoft.com/office/drawing/2014/main" id="{5201F92B-ABD3-7416-D621-3DE81507D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4" r="1" b="1"/>
          <a:stretch/>
        </p:blipFill>
        <p:spPr>
          <a:xfrm>
            <a:off x="1300520" y="2438400"/>
            <a:ext cx="7225110" cy="5906347"/>
          </a:xfrm>
          <a:prstGeom prst="rect">
            <a:avLst/>
          </a:prstGeom>
          <a:noFill/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9540AED2-5523-C9CC-014D-0EA59F5D2B0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814633" y="2438400"/>
            <a:ext cx="7225110" cy="59063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Paranoid 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Disorganized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Catatonic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Undifferentiated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Residual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ould we worry about Schizophrenia?"/>
          <p:cNvSpPr txBox="1">
            <a:spLocks noGrp="1"/>
          </p:cNvSpPr>
          <p:nvPr>
            <p:ph type="title"/>
          </p:nvPr>
        </p:nvSpPr>
        <p:spPr>
          <a:xfrm>
            <a:off x="762024" y="330200"/>
            <a:ext cx="15816216" cy="1397000"/>
          </a:xfrm>
        </p:spPr>
        <p:txBody>
          <a:bodyPr lIns="86700" tIns="86700" rIns="86700" bIns="86700" anchor="b">
            <a:normAutofit/>
          </a:bodyPr>
          <a:lstStyle>
            <a:lvl1pPr algn="ctr" defTabSz="1001369">
              <a:defRPr sz="4774" b="1">
                <a:solidFill>
                  <a:srgbClr val="FF0000"/>
                </a:solidFill>
                <a:effectLst>
                  <a:outerShdw blurRad="9779" dist="19558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en-US" sz="5600">
                <a:solidFill>
                  <a:srgbClr val="000000"/>
                </a:solidFill>
              </a:rPr>
              <a:t>Should we worry about Schizophrenia?</a:t>
            </a:r>
          </a:p>
        </p:txBody>
      </p:sp>
      <p:pic>
        <p:nvPicPr>
          <p:cNvPr id="4" name="Content Placeholder 6" descr="2628477699_defa4e39c0.jpg">
            <a:extLst>
              <a:ext uri="{FF2B5EF4-FFF2-40B4-BE49-F238E27FC236}">
                <a16:creationId xmlns:a16="http://schemas.microsoft.com/office/drawing/2014/main" id="{D61FCF6A-509A-FC3D-9B1C-C0B2DD6E4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" b="1"/>
          <a:stretch/>
        </p:blipFill>
        <p:spPr>
          <a:xfrm>
            <a:off x="1300520" y="2438400"/>
            <a:ext cx="7225110" cy="5906347"/>
          </a:xfrm>
          <a:prstGeom prst="rect">
            <a:avLst/>
          </a:prstGeom>
          <a:noFill/>
        </p:spPr>
      </p:pic>
      <p:pic>
        <p:nvPicPr>
          <p:cNvPr id="2" name="Content Placeholder 4" descr="hinckley_wideweb__430x304.jpg">
            <a:extLst>
              <a:ext uri="{FF2B5EF4-FFF2-40B4-BE49-F238E27FC236}">
                <a16:creationId xmlns:a16="http://schemas.microsoft.com/office/drawing/2014/main" id="{63788D11-1422-5E16-95A9-703E7566A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830" b="1"/>
          <a:stretch/>
        </p:blipFill>
        <p:spPr>
          <a:xfrm>
            <a:off x="8814633" y="2438400"/>
            <a:ext cx="7225110" cy="5906347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redicting Dangerousness"/>
          <p:cNvSpPr txBox="1">
            <a:spLocks noGrp="1"/>
          </p:cNvSpPr>
          <p:nvPr>
            <p:ph type="title" idx="4294967295"/>
          </p:nvPr>
        </p:nvSpPr>
        <p:spPr>
          <a:xfrm>
            <a:off x="867012" y="568960"/>
            <a:ext cx="15606239" cy="1326706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287475">
              <a:defRPr sz="6138" b="1">
                <a:solidFill>
                  <a:srgbClr val="FF0000"/>
                </a:solidFill>
                <a:effectLst>
                  <a:outerShdw blurRad="12573" dist="25146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Predicting Dangerousness</a:t>
            </a:r>
          </a:p>
        </p:txBody>
      </p:sp>
      <p:sp>
        <p:nvSpPr>
          <p:cNvPr id="555" name="Explore criminal records…"/>
          <p:cNvSpPr txBox="1">
            <a:spLocks noGrp="1"/>
          </p:cNvSpPr>
          <p:nvPr>
            <p:ph type="body" idx="4294967295"/>
          </p:nvPr>
        </p:nvSpPr>
        <p:spPr>
          <a:xfrm>
            <a:off x="867012" y="2499360"/>
            <a:ext cx="15606239" cy="4104640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Explore </a:t>
            </a:r>
            <a:r>
              <a:rPr i="1" u="sng" dirty="0"/>
              <a:t>criminal</a:t>
            </a:r>
            <a:r>
              <a:rPr dirty="0"/>
              <a:t> records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1" build="p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redicting Dangerousness"/>
          <p:cNvSpPr txBox="1">
            <a:spLocks noGrp="1"/>
          </p:cNvSpPr>
          <p:nvPr>
            <p:ph type="title" idx="4294967295"/>
          </p:nvPr>
        </p:nvSpPr>
        <p:spPr>
          <a:xfrm>
            <a:off x="867012" y="568960"/>
            <a:ext cx="15606239" cy="1326706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287475">
              <a:defRPr sz="6138" b="1">
                <a:solidFill>
                  <a:srgbClr val="FF0000"/>
                </a:solidFill>
                <a:effectLst>
                  <a:outerShdw blurRad="12573" dist="25146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Predicting Dangerousness</a:t>
            </a:r>
          </a:p>
        </p:txBody>
      </p:sp>
      <p:sp>
        <p:nvSpPr>
          <p:cNvPr id="555" name="Explore criminal records…"/>
          <p:cNvSpPr txBox="1">
            <a:spLocks noGrp="1"/>
          </p:cNvSpPr>
          <p:nvPr>
            <p:ph type="body" idx="4294967295"/>
          </p:nvPr>
        </p:nvSpPr>
        <p:spPr>
          <a:xfrm>
            <a:off x="867012" y="2499360"/>
            <a:ext cx="15606239" cy="4104640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Explore criminal records</a:t>
            </a:r>
            <a:r>
              <a:rPr lang="en-US" dirty="0"/>
              <a:t>.</a:t>
            </a:r>
            <a:endParaRPr dirty="0"/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Ownership of </a:t>
            </a:r>
            <a:r>
              <a:rPr i="1" u="sng" dirty="0"/>
              <a:t>weapons</a:t>
            </a:r>
          </a:p>
        </p:txBody>
      </p:sp>
    </p:spTree>
    <p:extLst>
      <p:ext uri="{BB962C8B-B14F-4D97-AF65-F5344CB8AC3E}">
        <p14:creationId xmlns:p14="http://schemas.microsoft.com/office/powerpoint/2010/main" val="142472320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redicting Dangerousness"/>
          <p:cNvSpPr txBox="1">
            <a:spLocks noGrp="1"/>
          </p:cNvSpPr>
          <p:nvPr>
            <p:ph type="title" idx="4294967295"/>
          </p:nvPr>
        </p:nvSpPr>
        <p:spPr>
          <a:xfrm>
            <a:off x="867012" y="568960"/>
            <a:ext cx="15606239" cy="1326706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287475">
              <a:defRPr sz="6138" b="1">
                <a:solidFill>
                  <a:srgbClr val="FF0000"/>
                </a:solidFill>
                <a:effectLst>
                  <a:outerShdw blurRad="12573" dist="25146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Predicting Dangerousness</a:t>
            </a:r>
          </a:p>
        </p:txBody>
      </p:sp>
      <p:sp>
        <p:nvSpPr>
          <p:cNvPr id="555" name="Explore criminal records…"/>
          <p:cNvSpPr txBox="1">
            <a:spLocks noGrp="1"/>
          </p:cNvSpPr>
          <p:nvPr>
            <p:ph type="body" idx="4294967295"/>
          </p:nvPr>
        </p:nvSpPr>
        <p:spPr>
          <a:xfrm>
            <a:off x="867012" y="2499360"/>
            <a:ext cx="15606239" cy="4104640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Explore </a:t>
            </a:r>
            <a:r>
              <a:rPr i="1" u="sng" dirty="0"/>
              <a:t>criminal</a:t>
            </a:r>
            <a:r>
              <a:rPr dirty="0"/>
              <a:t> records</a:t>
            </a:r>
            <a:r>
              <a:rPr lang="en-US" dirty="0"/>
              <a:t>.</a:t>
            </a:r>
            <a:endParaRPr dirty="0"/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Ownership of weapons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Individual’s current </a:t>
            </a:r>
            <a:r>
              <a:rPr i="1" u="sng" dirty="0"/>
              <a:t>living condition</a:t>
            </a:r>
            <a:r>
              <a:rPr lang="en-US" i="1" u="sng" dirty="0"/>
              <a:t>.</a:t>
            </a:r>
            <a:endParaRPr i="1" u="sng" dirty="0"/>
          </a:p>
        </p:txBody>
      </p:sp>
    </p:spTree>
    <p:extLst>
      <p:ext uri="{BB962C8B-B14F-4D97-AF65-F5344CB8AC3E}">
        <p14:creationId xmlns:p14="http://schemas.microsoft.com/office/powerpoint/2010/main" val="4109125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redicting Dangerousness"/>
          <p:cNvSpPr txBox="1">
            <a:spLocks noGrp="1"/>
          </p:cNvSpPr>
          <p:nvPr>
            <p:ph type="title" idx="4294967295"/>
          </p:nvPr>
        </p:nvSpPr>
        <p:spPr>
          <a:xfrm>
            <a:off x="867012" y="568960"/>
            <a:ext cx="15606239" cy="1326706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287475">
              <a:defRPr sz="6138" b="1">
                <a:solidFill>
                  <a:srgbClr val="FF0000"/>
                </a:solidFill>
                <a:effectLst>
                  <a:outerShdw blurRad="12573" dist="25146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Predicting Dangerousness</a:t>
            </a:r>
          </a:p>
        </p:txBody>
      </p:sp>
      <p:sp>
        <p:nvSpPr>
          <p:cNvPr id="555" name="Explore criminal records…"/>
          <p:cNvSpPr txBox="1">
            <a:spLocks noGrp="1"/>
          </p:cNvSpPr>
          <p:nvPr>
            <p:ph type="body" idx="4294967295"/>
          </p:nvPr>
        </p:nvSpPr>
        <p:spPr>
          <a:xfrm>
            <a:off x="867012" y="2499360"/>
            <a:ext cx="15606239" cy="4104640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Explore </a:t>
            </a:r>
            <a:r>
              <a:rPr i="1" u="sng" dirty="0"/>
              <a:t>criminal</a:t>
            </a:r>
            <a:r>
              <a:rPr dirty="0"/>
              <a:t> records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Ownership of </a:t>
            </a:r>
            <a:r>
              <a:rPr i="1" u="sng" dirty="0"/>
              <a:t>weapons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Individual’s current </a:t>
            </a:r>
            <a:r>
              <a:rPr i="1" u="sng" dirty="0"/>
              <a:t>living condition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 u="sng" dirty="0"/>
              <a:t>Past history</a:t>
            </a:r>
            <a:r>
              <a:rPr i="1" dirty="0"/>
              <a:t> </a:t>
            </a:r>
            <a:r>
              <a:rPr dirty="0"/>
              <a:t>of violence is the most important clue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0812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B8A32197-6661-1458-96BF-31A9723D7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Other Criteria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72525E8-FD72-0D90-1775-EC9953245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Social/Occupational dysfunction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Duration (Continuous signs for at least 6 months)</a:t>
            </a:r>
          </a:p>
        </p:txBody>
      </p:sp>
    </p:spTree>
    <p:extLst>
      <p:ext uri="{BB962C8B-B14F-4D97-AF65-F5344CB8AC3E}">
        <p14:creationId xmlns:p14="http://schemas.microsoft.com/office/powerpoint/2010/main" val="514997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AFCFFF45-4435-13A2-9561-74767C55DC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Schizophreniform Disorder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Schizoaffective Disorder</a:t>
            </a:r>
          </a:p>
        </p:txBody>
      </p:sp>
    </p:spTree>
    <p:extLst>
      <p:ext uri="{BB962C8B-B14F-4D97-AF65-F5344CB8AC3E}">
        <p14:creationId xmlns:p14="http://schemas.microsoft.com/office/powerpoint/2010/main" val="16576740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C1E29F3E-5546-8123-65EB-6E771FC25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Psychotic Disorder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Shared Psychotic Disorder</a:t>
            </a:r>
          </a:p>
        </p:txBody>
      </p:sp>
    </p:spTree>
    <p:extLst>
      <p:ext uri="{BB962C8B-B14F-4D97-AF65-F5344CB8AC3E}">
        <p14:creationId xmlns:p14="http://schemas.microsoft.com/office/powerpoint/2010/main" val="1396373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431D13C6-8E5A-0A61-30F7-EAC4E5403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Other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1E29F3E-5546-8123-65EB-6E771FC25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Brief Psychotic Disorder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Shared Psychotic Disorder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band aid with white text&#10;&#10;Description automatically generated">
            <a:extLst>
              <a:ext uri="{FF2B5EF4-FFF2-40B4-BE49-F238E27FC236}">
                <a16:creationId xmlns:a16="http://schemas.microsoft.com/office/drawing/2014/main" id="{DAF13E27-6AC9-83B0-01EC-638B12903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93" y="1823"/>
            <a:ext cx="17339705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9E3E329-DB32-A653-B54A-62D2C2343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Dissociative Disorders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48D7C28-E3D9-0554-356B-D6DB71BD6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Dissociative Amnesia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Dissociative Fugue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Dissociative Identity Disorder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Depersonalization Disorder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Is there any hope?"/>
          <p:cNvSpPr txBox="1">
            <a:spLocks noGrp="1"/>
          </p:cNvSpPr>
          <p:nvPr>
            <p:ph type="title" idx="4294967295"/>
          </p:nvPr>
        </p:nvSpPr>
        <p:spPr>
          <a:xfrm>
            <a:off x="867012" y="751840"/>
            <a:ext cx="15606239" cy="1767722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6200" b="1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Is there any hope?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Elyn R. Saks"/>
          <p:cNvSpPr txBox="1">
            <a:spLocks noGrp="1"/>
          </p:cNvSpPr>
          <p:nvPr>
            <p:ph type="title" idx="4294967295"/>
          </p:nvPr>
        </p:nvSpPr>
        <p:spPr>
          <a:xfrm>
            <a:off x="7073860" y="2704734"/>
            <a:ext cx="8959136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7000" b="1">
                <a:effectLst>
                  <a:outerShdw blurRad="12700" dist="381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 err="1"/>
              <a:t>Elyn</a:t>
            </a:r>
            <a:r>
              <a:rPr dirty="0"/>
              <a:t> R. Saks</a:t>
            </a:r>
          </a:p>
        </p:txBody>
      </p:sp>
      <p:pic>
        <p:nvPicPr>
          <p:cNvPr id="56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57" y="203040"/>
            <a:ext cx="6502600" cy="9338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How can we help them?"/>
          <p:cNvSpPr txBox="1">
            <a:spLocks noGrp="1"/>
          </p:cNvSpPr>
          <p:nvPr>
            <p:ph type="title" idx="4294967295"/>
          </p:nvPr>
        </p:nvSpPr>
        <p:spPr>
          <a:xfrm>
            <a:off x="433505" y="53252"/>
            <a:ext cx="16473252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7000" b="1">
                <a:solidFill>
                  <a:srgbClr val="FF121E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How can we help them?</a:t>
            </a:r>
          </a:p>
        </p:txBody>
      </p:sp>
      <p:sp>
        <p:nvSpPr>
          <p:cNvPr id="572" name="Talk to them…"/>
          <p:cNvSpPr txBox="1">
            <a:spLocks noGrp="1"/>
          </p:cNvSpPr>
          <p:nvPr>
            <p:ph type="body" idx="4294967295"/>
          </p:nvPr>
        </p:nvSpPr>
        <p:spPr>
          <a:xfrm>
            <a:off x="867012" y="2220786"/>
            <a:ext cx="15606239" cy="6130734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Talk to </a:t>
            </a:r>
            <a:r>
              <a:rPr i="1" u="sng" dirty="0"/>
              <a:t>them</a:t>
            </a:r>
            <a:r>
              <a:rPr lang="en-US" i="1" u="sng" dirty="0"/>
              <a:t>.</a:t>
            </a:r>
            <a:endParaRPr i="1" u="sng"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How can we help them?"/>
          <p:cNvSpPr txBox="1">
            <a:spLocks noGrp="1"/>
          </p:cNvSpPr>
          <p:nvPr>
            <p:ph type="title" idx="4294967295"/>
          </p:nvPr>
        </p:nvSpPr>
        <p:spPr>
          <a:xfrm>
            <a:off x="433505" y="53252"/>
            <a:ext cx="16473252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7000" b="1">
                <a:solidFill>
                  <a:srgbClr val="FF121E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How can we help them?</a:t>
            </a:r>
          </a:p>
        </p:txBody>
      </p:sp>
      <p:sp>
        <p:nvSpPr>
          <p:cNvPr id="572" name="Talk to them…"/>
          <p:cNvSpPr txBox="1">
            <a:spLocks noGrp="1"/>
          </p:cNvSpPr>
          <p:nvPr>
            <p:ph type="body" idx="4294967295"/>
          </p:nvPr>
        </p:nvSpPr>
        <p:spPr>
          <a:xfrm>
            <a:off x="867012" y="2220786"/>
            <a:ext cx="15606239" cy="6130734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Talk to them</a:t>
            </a:r>
            <a:r>
              <a:rPr lang="en-US" dirty="0"/>
              <a:t>.</a:t>
            </a:r>
            <a:endParaRPr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 i="1" u="sng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Intervene</a:t>
            </a:r>
            <a:r>
              <a:rPr i="0" u="none" dirty="0"/>
              <a:t> if necessary</a:t>
            </a:r>
            <a:r>
              <a:rPr lang="en-US" i="0" u="none" dirty="0"/>
              <a:t>.</a:t>
            </a:r>
            <a:endParaRPr i="0" u="none" dirty="0"/>
          </a:p>
        </p:txBody>
      </p:sp>
    </p:spTree>
    <p:extLst>
      <p:ext uri="{BB962C8B-B14F-4D97-AF65-F5344CB8AC3E}">
        <p14:creationId xmlns:p14="http://schemas.microsoft.com/office/powerpoint/2010/main" val="14372237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How can we help them?"/>
          <p:cNvSpPr txBox="1">
            <a:spLocks noGrp="1"/>
          </p:cNvSpPr>
          <p:nvPr>
            <p:ph type="title" idx="4294967295"/>
          </p:nvPr>
        </p:nvSpPr>
        <p:spPr>
          <a:xfrm>
            <a:off x="433505" y="53252"/>
            <a:ext cx="16473252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7000" b="1">
                <a:solidFill>
                  <a:srgbClr val="FF121E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How can we help them?</a:t>
            </a:r>
          </a:p>
        </p:txBody>
      </p:sp>
      <p:sp>
        <p:nvSpPr>
          <p:cNvPr id="572" name="Talk to them…"/>
          <p:cNvSpPr txBox="1">
            <a:spLocks noGrp="1"/>
          </p:cNvSpPr>
          <p:nvPr>
            <p:ph type="body" idx="4294967295"/>
          </p:nvPr>
        </p:nvSpPr>
        <p:spPr>
          <a:xfrm>
            <a:off x="867012" y="2220786"/>
            <a:ext cx="15606239" cy="6130734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Talk to </a:t>
            </a:r>
            <a:r>
              <a:rPr i="1" u="sng" dirty="0"/>
              <a:t>them</a:t>
            </a:r>
            <a:r>
              <a:rPr lang="en-US" i="1" u="sng" dirty="0"/>
              <a:t>.</a:t>
            </a:r>
            <a:endParaRPr i="1" u="sng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 i="1" u="sng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Intervene</a:t>
            </a:r>
            <a:r>
              <a:rPr i="0" u="none" dirty="0"/>
              <a:t> if necessary</a:t>
            </a:r>
            <a:r>
              <a:rPr lang="en-US" i="0" u="none" dirty="0"/>
              <a:t>.</a:t>
            </a:r>
            <a:endParaRPr i="0" u="none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Encourage them to take their </a:t>
            </a:r>
            <a:r>
              <a:rPr i="1" u="sng" dirty="0"/>
              <a:t>medication</a:t>
            </a:r>
            <a:r>
              <a:rPr lang="en-US" i="1" u="sng" dirty="0"/>
              <a:t>.</a:t>
            </a:r>
            <a:endParaRPr i="1" u="sng" dirty="0"/>
          </a:p>
        </p:txBody>
      </p:sp>
    </p:spTree>
    <p:extLst>
      <p:ext uri="{BB962C8B-B14F-4D97-AF65-F5344CB8AC3E}">
        <p14:creationId xmlns:p14="http://schemas.microsoft.com/office/powerpoint/2010/main" val="210788896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How can we help them?"/>
          <p:cNvSpPr txBox="1">
            <a:spLocks noGrp="1"/>
          </p:cNvSpPr>
          <p:nvPr>
            <p:ph type="title" idx="4294967295"/>
          </p:nvPr>
        </p:nvSpPr>
        <p:spPr>
          <a:xfrm>
            <a:off x="433505" y="53252"/>
            <a:ext cx="16473252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7000" b="1">
                <a:solidFill>
                  <a:srgbClr val="FF121E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How can we help them?</a:t>
            </a:r>
          </a:p>
        </p:txBody>
      </p:sp>
      <p:sp>
        <p:nvSpPr>
          <p:cNvPr id="572" name="Talk to them…"/>
          <p:cNvSpPr txBox="1">
            <a:spLocks noGrp="1"/>
          </p:cNvSpPr>
          <p:nvPr>
            <p:ph type="body" idx="4294967295"/>
          </p:nvPr>
        </p:nvSpPr>
        <p:spPr>
          <a:xfrm>
            <a:off x="867012" y="2220786"/>
            <a:ext cx="15606239" cy="6130734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Talk to </a:t>
            </a:r>
            <a:r>
              <a:rPr i="1" u="sng" dirty="0"/>
              <a:t>them</a:t>
            </a:r>
            <a:r>
              <a:rPr lang="en-US" i="1" u="sng" dirty="0"/>
              <a:t>.</a:t>
            </a:r>
            <a:endParaRPr i="1" u="sng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 i="1" u="sng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Intervene</a:t>
            </a:r>
            <a:r>
              <a:rPr i="0" u="none" dirty="0"/>
              <a:t> if necessary</a:t>
            </a:r>
            <a:r>
              <a:rPr lang="en-US" i="0" u="none" dirty="0"/>
              <a:t>.</a:t>
            </a:r>
            <a:endParaRPr i="0" u="none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Encourage them to take their </a:t>
            </a:r>
            <a:r>
              <a:rPr i="1" u="sng" dirty="0"/>
              <a:t>medication</a:t>
            </a:r>
            <a:r>
              <a:rPr lang="en-US" i="1" u="sng" dirty="0"/>
              <a:t>.</a:t>
            </a:r>
            <a:endParaRPr i="1" u="sng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Stay </a:t>
            </a:r>
            <a:r>
              <a:rPr i="1" u="sng" dirty="0"/>
              <a:t>involved</a:t>
            </a:r>
            <a:r>
              <a:rPr lang="en-US" i="1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32670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How can we help them?"/>
          <p:cNvSpPr txBox="1">
            <a:spLocks noGrp="1"/>
          </p:cNvSpPr>
          <p:nvPr>
            <p:ph type="title" idx="4294967295"/>
          </p:nvPr>
        </p:nvSpPr>
        <p:spPr>
          <a:xfrm>
            <a:off x="433505" y="53252"/>
            <a:ext cx="16473252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7000" b="1">
                <a:solidFill>
                  <a:srgbClr val="FF121E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How can we help them?</a:t>
            </a:r>
          </a:p>
        </p:txBody>
      </p:sp>
      <p:sp>
        <p:nvSpPr>
          <p:cNvPr id="572" name="Talk to them…"/>
          <p:cNvSpPr txBox="1">
            <a:spLocks noGrp="1"/>
          </p:cNvSpPr>
          <p:nvPr>
            <p:ph type="body" idx="4294967295"/>
          </p:nvPr>
        </p:nvSpPr>
        <p:spPr>
          <a:xfrm>
            <a:off x="867012" y="2220786"/>
            <a:ext cx="15606239" cy="6130734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Talk to </a:t>
            </a:r>
            <a:r>
              <a:rPr i="1" u="sng" dirty="0"/>
              <a:t>them</a:t>
            </a:r>
            <a:r>
              <a:rPr lang="en-US" i="1" u="sng" dirty="0"/>
              <a:t>.</a:t>
            </a:r>
            <a:endParaRPr i="1" u="sng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 i="1" u="sng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Intervene</a:t>
            </a:r>
            <a:r>
              <a:rPr i="0" u="none" dirty="0"/>
              <a:t> if necessary</a:t>
            </a:r>
            <a:r>
              <a:rPr lang="en-US" i="0" u="none" dirty="0"/>
              <a:t>.</a:t>
            </a:r>
            <a:endParaRPr i="0" u="none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Encourage them to take their </a:t>
            </a:r>
            <a:r>
              <a:rPr i="1" u="sng" dirty="0"/>
              <a:t>medication</a:t>
            </a:r>
            <a:r>
              <a:rPr lang="en-US" i="1" u="sng" dirty="0"/>
              <a:t>.</a:t>
            </a:r>
            <a:endParaRPr i="1" u="sng" dirty="0"/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Stay </a:t>
            </a:r>
            <a:r>
              <a:rPr i="1" u="sng" dirty="0"/>
              <a:t>involved</a:t>
            </a:r>
            <a:r>
              <a:rPr lang="en-US" i="1" u="sng" dirty="0"/>
              <a:t>.</a:t>
            </a:r>
          </a:p>
          <a:p>
            <a:pPr marL="595303" indent="-595303" defTabSz="1612675">
              <a:spcBef>
                <a:spcPts val="1600"/>
              </a:spcBef>
              <a:buSzPct val="100000"/>
              <a:buFontTx/>
              <a:defRPr sz="5208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Help them become more </a:t>
            </a:r>
            <a:r>
              <a:rPr lang="en-US" i="1" u="sng" dirty="0"/>
              <a:t>active.</a:t>
            </a:r>
          </a:p>
        </p:txBody>
      </p:sp>
    </p:spTree>
    <p:extLst>
      <p:ext uri="{BB962C8B-B14F-4D97-AF65-F5344CB8AC3E}">
        <p14:creationId xmlns:p14="http://schemas.microsoft.com/office/powerpoint/2010/main" val="15432816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What about demons and devils? Luke 8:27-33"/>
          <p:cNvSpPr txBox="1">
            <a:spLocks noGrp="1"/>
          </p:cNvSpPr>
          <p:nvPr>
            <p:ph type="title" idx="4294967295"/>
          </p:nvPr>
        </p:nvSpPr>
        <p:spPr>
          <a:xfrm>
            <a:off x="433505" y="218837"/>
            <a:ext cx="16473252" cy="2167534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/>
          <a:p>
            <a:pPr algn="ctr" defTabSz="1248522">
              <a:defRPr sz="5040" b="1">
                <a:solidFill>
                  <a:srgbClr val="FF121E"/>
                </a:solidFill>
                <a:effectLst>
                  <a:outerShdw blurRad="9144" dist="27432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sz="5400" dirty="0"/>
              <a:t>What about demons and devils?</a:t>
            </a:r>
            <a:br>
              <a:rPr sz="5400" dirty="0"/>
            </a:br>
            <a:r>
              <a:rPr sz="5400" dirty="0">
                <a:effectLst>
                  <a:outerShdw blurRad="9144" dist="18288" dir="2700000" rotWithShape="0">
                    <a:srgbClr val="DDDDDD"/>
                  </a:outerShdw>
                </a:effectLst>
              </a:rPr>
              <a:t>Luke 8:27-33</a:t>
            </a:r>
          </a:p>
        </p:txBody>
      </p:sp>
      <p:sp>
        <p:nvSpPr>
          <p:cNvPr id="578" name="What symptoms did the demon possessed man exhibit?"/>
          <p:cNvSpPr txBox="1">
            <a:spLocks noGrp="1"/>
          </p:cNvSpPr>
          <p:nvPr>
            <p:ph type="body" idx="4294967295"/>
          </p:nvPr>
        </p:nvSpPr>
        <p:spPr>
          <a:xfrm>
            <a:off x="867012" y="2652069"/>
            <a:ext cx="15606239" cy="2224731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>
            <a:lvl1pPr marL="480059" indent="-480059" defTabSz="1300480">
              <a:spcBef>
                <a:spcPts val="1300"/>
              </a:spcBef>
              <a:buSzPct val="100000"/>
              <a:buFontTx/>
              <a:defRPr sz="5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5400" dirty="0"/>
              <a:t>What symptoms did the demon possessed man exhibit?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B575A-E9B3-D69B-5287-C8526008A4BA}"/>
              </a:ext>
            </a:extLst>
          </p:cNvPr>
          <p:cNvSpPr txBox="1"/>
          <p:nvPr/>
        </p:nvSpPr>
        <p:spPr>
          <a:xfrm>
            <a:off x="1" y="245795"/>
            <a:ext cx="17340262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500" b="1" dirty="0"/>
              <a:t>Spiritual Illness vs. Physical Illness</a:t>
            </a:r>
          </a:p>
        </p:txBody>
      </p:sp>
      <p:sp>
        <p:nvSpPr>
          <p:cNvPr id="5" name="Supernatural knowledge…">
            <a:extLst>
              <a:ext uri="{FF2B5EF4-FFF2-40B4-BE49-F238E27FC236}">
                <a16:creationId xmlns:a16="http://schemas.microsoft.com/office/drawing/2014/main" id="{A0BFCE87-D44D-2CB4-94BE-9291D9F61152}"/>
              </a:ext>
            </a:extLst>
          </p:cNvPr>
          <p:cNvSpPr txBox="1"/>
          <p:nvPr/>
        </p:nvSpPr>
        <p:spPr>
          <a:xfrm>
            <a:off x="931361" y="1385044"/>
            <a:ext cx="6764732" cy="7413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5" tIns="67735" rIns="67735" bIns="67735">
            <a:normAutofit fontScale="92500" lnSpcReduction="20000"/>
          </a:bodyPr>
          <a:lstStyle/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Supernatural knowledge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Supernatural strength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Going around naked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Unable to speak, hear, or see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Seizures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Use of a different voice or the presence of a distinct personality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Bizarre behavior</a:t>
            </a:r>
          </a:p>
          <a:p>
            <a:pPr marL="427080" indent="-427080" algn="l" defTabSz="755603">
              <a:spcBef>
                <a:spcPts val="3867"/>
              </a:spcBef>
              <a:buSzPct val="75000"/>
              <a:buFont typeface="Helvetica Neue"/>
              <a:buChar char="•"/>
              <a:defRPr sz="2522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63" dirty="0">
                <a:latin typeface="Calibri" panose="020F0502020204030204" pitchFamily="34" charset="0"/>
                <a:cs typeface="Calibri" panose="020F0502020204030204" pitchFamily="34" charset="0"/>
              </a:rPr>
              <a:t>Violent behavior</a:t>
            </a:r>
          </a:p>
        </p:txBody>
      </p:sp>
      <p:sp>
        <p:nvSpPr>
          <p:cNvPr id="6" name="Schizophrenia (may claim during psychosis…">
            <a:extLst>
              <a:ext uri="{FF2B5EF4-FFF2-40B4-BE49-F238E27FC236}">
                <a16:creationId xmlns:a16="http://schemas.microsoft.com/office/drawing/2014/main" id="{2374EEE8-63B8-36DB-F858-639D5BD9D87F}"/>
              </a:ext>
            </a:extLst>
          </p:cNvPr>
          <p:cNvSpPr txBox="1">
            <a:spLocks/>
          </p:cNvSpPr>
          <p:nvPr/>
        </p:nvSpPr>
        <p:spPr>
          <a:xfrm>
            <a:off x="8144683" y="1242805"/>
            <a:ext cx="9195580" cy="6885195"/>
          </a:xfrm>
          <a:prstGeom prst="rect">
            <a:avLst/>
          </a:prstGeom>
        </p:spPr>
        <p:txBody>
          <a:bodyPr>
            <a:noAutofit/>
          </a:bodyPr>
          <a:lstStyle>
            <a:lvl1pPr marL="609630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1219261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828891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2438522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3048152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3657783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4267413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4877044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5486674" marR="0" indent="-609630" algn="l" defTabSz="778972" rtl="0" latinLnBrk="0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4800" b="0" i="0" u="none" strike="noStrike" cap="none" spc="0" baseline="0"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Schizophrenia (may claim during psychosis)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Bipolar disorder, at times schizophrenia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times schizophrenia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 disorder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 disorder with seizures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Dissociative identity disorder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Schizophrenia</a:t>
            </a:r>
          </a:p>
          <a:p>
            <a:pPr marL="0" indent="0" hangingPunct="1">
              <a:spcBef>
                <a:spcPts val="0"/>
              </a:spcBef>
              <a:buNone/>
              <a:defRPr b="1">
                <a:solidFill>
                  <a:srgbClr val="000000"/>
                </a:solidFill>
              </a:defRPr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spcBef>
                <a:spcPts val="0"/>
              </a:spcBef>
              <a:defRPr b="1">
                <a:solidFill>
                  <a:srgbClr val="000000"/>
                </a:solidFill>
              </a:defRPr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times schizophrenia, antisocial personality disorder</a:t>
            </a:r>
          </a:p>
        </p:txBody>
      </p:sp>
    </p:spTree>
    <p:extLst>
      <p:ext uri="{BB962C8B-B14F-4D97-AF65-F5344CB8AC3E}">
        <p14:creationId xmlns:p14="http://schemas.microsoft.com/office/powerpoint/2010/main" val="9716582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0728-8F69-BA5C-F63F-A8FBF068C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First Aid for Psychosis and Other Problems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B0445-CD3D-0E65-13C1-9A3CCF3CE0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Edward E. Moody, Jr., </a:t>
            </a:r>
            <a:r>
              <a:rPr lang="en-US" alt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Ph.D</a:t>
            </a:r>
            <a:b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emoody@nafwb.org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61529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suicide note 2.jpeg">
            <a:extLst>
              <a:ext uri="{FF2B5EF4-FFF2-40B4-BE49-F238E27FC236}">
                <a16:creationId xmlns:a16="http://schemas.microsoft.com/office/drawing/2014/main" id="{EE5577C9-CAB7-C523-DA84-5DDF935B0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"/>
          <a:stretch/>
        </p:blipFill>
        <p:spPr bwMode="auto">
          <a:xfrm>
            <a:off x="5130726" y="0"/>
            <a:ext cx="7711514" cy="97387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4" descr="Scan 1.jpeg">
            <a:extLst>
              <a:ext uri="{FF2B5EF4-FFF2-40B4-BE49-F238E27FC236}">
                <a16:creationId xmlns:a16="http://schemas.microsoft.com/office/drawing/2014/main" id="{03CC53D0-9220-0C7A-389E-E5BF6346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11" y="0"/>
            <a:ext cx="9103360" cy="999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8" descr="Scan 20.jpeg">
            <a:extLst>
              <a:ext uri="{FF2B5EF4-FFF2-40B4-BE49-F238E27FC236}">
                <a16:creationId xmlns:a16="http://schemas.microsoft.com/office/drawing/2014/main" id="{4E7E032F-5EE0-C4F2-6185-66CCA8182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8691" y="-31608"/>
            <a:ext cx="8561493" cy="978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5" descr="Scan 21.jpeg">
            <a:extLst>
              <a:ext uri="{FF2B5EF4-FFF2-40B4-BE49-F238E27FC236}">
                <a16:creationId xmlns:a16="http://schemas.microsoft.com/office/drawing/2014/main" id="{1D52B420-14B0-FB69-4802-48DBCC748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47340" y="0"/>
            <a:ext cx="6565618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DABBBE4-A659-49E3-D2F4-19654A03C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General diagnostic criteria for a personality disorder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EA55C0A-647C-627B-0A2D-3DF079454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Enduring pattern of inner experience and behavior (cognition, affectivity, interpersonal functioning, impulse control)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Inflexible and pervasive across a broad range of situations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Significant distress or impairment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Stable and long duration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314D663-3171-2E78-EAD2-945939AD8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>
                <a:ea typeface="+mj-ea"/>
                <a:cs typeface="+mj-cs"/>
              </a:rPr>
              <a:t>Cluster A</a:t>
            </a:r>
            <a:r>
              <a:rPr lang="en-US" dirty="0">
                <a:ea typeface="+mj-ea"/>
                <a:cs typeface="+mj-cs"/>
              </a:rPr>
              <a:t> Personality Disorders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9D6AE4B-FDD9-29FB-548E-D9C75F1A0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Paranoid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Schizoid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Schizotypal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7" name="Picture 4" descr="charles_manson.jpg">
            <a:extLst>
              <a:ext uri="{FF2B5EF4-FFF2-40B4-BE49-F238E27FC236}">
                <a16:creationId xmlns:a16="http://schemas.microsoft.com/office/drawing/2014/main" id="{DCADD693-261B-073E-26B5-3B69BE44D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50" y="0"/>
            <a:ext cx="9080782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1" name="Picture 3" descr="bp.tiff">
            <a:extLst>
              <a:ext uri="{FF2B5EF4-FFF2-40B4-BE49-F238E27FC236}">
                <a16:creationId xmlns:a16="http://schemas.microsoft.com/office/drawing/2014/main" id="{3EBF9184-1AF4-725D-10F4-73479B908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38" y="-108373"/>
            <a:ext cx="18511521" cy="124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CBB7593-E05A-1EB3-1EEE-4EB276A15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>
                <a:ea typeface="+mj-ea"/>
                <a:cs typeface="+mj-cs"/>
              </a:rPr>
              <a:t>Cluster B</a:t>
            </a:r>
            <a:r>
              <a:rPr lang="en-US" dirty="0">
                <a:ea typeface="+mj-ea"/>
                <a:cs typeface="+mj-cs"/>
              </a:rPr>
              <a:t> Personality Disorders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33986E6-2AAA-B2C5-CD80-32194B0CE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Antisocial 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Borderline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Histrionic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Narcissistic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0516A3D-2B77-F610-D8E8-BAAB4F9C8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>
                <a:ea typeface="+mj-ea"/>
                <a:cs typeface="+mj-cs"/>
              </a:rPr>
              <a:t>Cluster C</a:t>
            </a:r>
            <a:r>
              <a:rPr lang="en-US" dirty="0">
                <a:ea typeface="+mj-ea"/>
                <a:cs typeface="+mj-cs"/>
              </a:rPr>
              <a:t> Personality Disorders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638EA00-1181-9C29-0700-F6BC57DD5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Avoidant 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Dependent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Obsessive-Compulsive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Personality Disorder NOS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undefined">
            <a:extLst>
              <a:ext uri="{FF2B5EF4-FFF2-40B4-BE49-F238E27FC236}">
                <a16:creationId xmlns:a16="http://schemas.microsoft.com/office/drawing/2014/main" id="{EEB9121A-15FA-570A-656D-632E1A9F1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r="-1" b="11985"/>
          <a:stretch/>
        </p:blipFill>
        <p:spPr bwMode="auto">
          <a:xfrm>
            <a:off x="-237074" y="10"/>
            <a:ext cx="17831345" cy="97535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2466393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0728-8F69-BA5C-F63F-A8FBF068C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First Aid for Psychosis and Other Problems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B0445-CD3D-0E65-13C1-9A3CCF3CE0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Edward E. Moody, Jr., </a:t>
            </a:r>
            <a:r>
              <a:rPr lang="en-US" alt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Ph.D</a:t>
            </a:r>
            <a:b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emoody@nafwb.org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174590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No one you know has schizophrenia, right?"/>
          <p:cNvSpPr txBox="1">
            <a:spLocks noGrp="1"/>
          </p:cNvSpPr>
          <p:nvPr>
            <p:ph type="title" idx="4294967295"/>
          </p:nvPr>
        </p:nvSpPr>
        <p:spPr>
          <a:xfrm>
            <a:off x="867012" y="9973"/>
            <a:ext cx="15606239" cy="2167535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001369">
              <a:defRPr sz="4774" b="1">
                <a:solidFill>
                  <a:srgbClr val="FF0000"/>
                </a:solidFill>
                <a:effectLst>
                  <a:outerShdw blurRad="9779" dist="19558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No one you know has schizophrenia, right?</a:t>
            </a:r>
          </a:p>
        </p:txBody>
      </p:sp>
      <p:sp>
        <p:nvSpPr>
          <p:cNvPr id="525" name="Do you know someone with Alzheimer’s Disorder?  The prevalence rate for schizophrenia is two times that of Alzheimer’s Disorder.…"/>
          <p:cNvSpPr txBox="1">
            <a:spLocks noGrp="1"/>
          </p:cNvSpPr>
          <p:nvPr>
            <p:ph type="body" idx="4294967295"/>
          </p:nvPr>
        </p:nvSpPr>
        <p:spPr>
          <a:xfrm>
            <a:off x="867012" y="2375445"/>
            <a:ext cx="15606239" cy="5549355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Do you know someone with Alzheimer’s Disorder?  The prevalence rate for schizophrenia is </a:t>
            </a:r>
            <a:r>
              <a:rPr i="1" u="sng" dirty="0"/>
              <a:t>two</a:t>
            </a:r>
            <a:r>
              <a:rPr dirty="0"/>
              <a:t> times that of Alzheimer’s Disorder.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Do you know someone with Multiple Sclerosis?  The prevalence rate for schizophrenia is </a:t>
            </a:r>
            <a:r>
              <a:rPr i="1" u="sng" dirty="0"/>
              <a:t>five</a:t>
            </a:r>
            <a:r>
              <a:rPr dirty="0"/>
              <a:t> times that for Multiple Sclerosis.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No one you know has schizophrenia, right?"/>
          <p:cNvSpPr txBox="1">
            <a:spLocks noGrp="1"/>
          </p:cNvSpPr>
          <p:nvPr>
            <p:ph type="title" idx="4294967295"/>
          </p:nvPr>
        </p:nvSpPr>
        <p:spPr>
          <a:xfrm>
            <a:off x="867012" y="399439"/>
            <a:ext cx="15606239" cy="2167535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001369">
              <a:defRPr sz="4774" b="1">
                <a:solidFill>
                  <a:srgbClr val="FF0000"/>
                </a:solidFill>
                <a:effectLst>
                  <a:outerShdw blurRad="9779" dist="19558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No one you know has schizophrenia, right?</a:t>
            </a:r>
          </a:p>
        </p:txBody>
      </p:sp>
      <p:sp>
        <p:nvSpPr>
          <p:cNvPr id="531" name="Do you know someone with insulin-dependent diabetes?  The prevalence rate for schizophrenia is six times that for insulin-dependent diabetes."/>
          <p:cNvSpPr txBox="1">
            <a:spLocks noGrp="1"/>
          </p:cNvSpPr>
          <p:nvPr>
            <p:ph type="body" idx="4294967295"/>
          </p:nvPr>
        </p:nvSpPr>
        <p:spPr>
          <a:xfrm>
            <a:off x="867012" y="3166533"/>
            <a:ext cx="15606239" cy="4656667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>
            <a:lvl1pPr marL="471487" indent="-471487" defTabSz="1300480">
              <a:spcBef>
                <a:spcPts val="1000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Do you know someone with insulin-dependent diabetes?  The prevalence rate for schizophrenia is </a:t>
            </a:r>
            <a:r>
              <a:rPr i="1" u="sng" dirty="0"/>
              <a:t>six</a:t>
            </a:r>
            <a:r>
              <a:rPr dirty="0"/>
              <a:t> times that for insulin-dependent diabetes.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1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No one you know has schizophrenia, right?"/>
          <p:cNvSpPr txBox="1">
            <a:spLocks noGrp="1"/>
          </p:cNvSpPr>
          <p:nvPr>
            <p:ph type="title" idx="4294967295"/>
          </p:nvPr>
        </p:nvSpPr>
        <p:spPr>
          <a:xfrm>
            <a:off x="867012" y="653440"/>
            <a:ext cx="15606239" cy="2167535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001369">
              <a:defRPr sz="4774" b="1">
                <a:solidFill>
                  <a:srgbClr val="FF0000"/>
                </a:solidFill>
                <a:effectLst>
                  <a:outerShdw blurRad="9779" dist="19558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No one you know has schizophrenia, right?</a:t>
            </a:r>
          </a:p>
        </p:txBody>
      </p:sp>
      <p:sp>
        <p:nvSpPr>
          <p:cNvPr id="537" name="Do you know someone who has muscular dystrophy?  The prevalence rate for schizophrenia is sixty times that for muscular dystrophy.  Chances are you know someone with schizophrenia."/>
          <p:cNvSpPr txBox="1">
            <a:spLocks noGrp="1"/>
          </p:cNvSpPr>
          <p:nvPr>
            <p:ph type="body" idx="4294967295"/>
          </p:nvPr>
        </p:nvSpPr>
        <p:spPr>
          <a:xfrm>
            <a:off x="867012" y="3403600"/>
            <a:ext cx="15606239" cy="4097868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>
            <a:lvl1pPr marL="471487" indent="-471487" defTabSz="1300480">
              <a:spcBef>
                <a:spcPts val="1000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Do you know someone who has muscular dystrophy?  The prevalence rate for schizophrenia is </a:t>
            </a:r>
            <a:r>
              <a:rPr i="1" u="sng" dirty="0"/>
              <a:t>sixty</a:t>
            </a:r>
            <a:r>
              <a:rPr dirty="0"/>
              <a:t> times that for muscular dystrophy.  Chances are you know someone with schizophrenia.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Characteristic Symptoms of Schizophrenia  (2 or more)"/>
          <p:cNvSpPr txBox="1">
            <a:spLocks noGrp="1"/>
          </p:cNvSpPr>
          <p:nvPr>
            <p:ph type="title" idx="4294967295"/>
          </p:nvPr>
        </p:nvSpPr>
        <p:spPr>
          <a:xfrm>
            <a:off x="867012" y="665877"/>
            <a:ext cx="15606239" cy="2167534"/>
          </a:xfrm>
          <a:prstGeom prst="rect">
            <a:avLst/>
          </a:prstGeom>
        </p:spPr>
        <p:txBody>
          <a:bodyPr lIns="86700" tIns="86700" rIns="86700" bIns="86700" anchor="ctr">
            <a:normAutofit fontScale="90000"/>
          </a:bodyPr>
          <a:lstStyle/>
          <a:p>
            <a:pPr algn="ctr" defTabSz="1057776">
              <a:defRPr sz="3782" b="1">
                <a:solidFill>
                  <a:srgbClr val="FF0000"/>
                </a:solidFill>
                <a:effectLst>
                  <a:outerShdw blurRad="7747" dist="15494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500" dirty="0"/>
              <a:t>Observe and Listen</a:t>
            </a:r>
            <a:br>
              <a:rPr lang="en-US" sz="4500" dirty="0"/>
            </a:br>
            <a:r>
              <a:rPr sz="4500" dirty="0"/>
              <a:t>Characteristic Symptoms of Schizophrenia </a:t>
            </a:r>
            <a:br>
              <a:rPr sz="4500" dirty="0"/>
            </a:br>
            <a:r>
              <a:rPr sz="4500" dirty="0"/>
              <a:t>(2 or more)</a:t>
            </a:r>
          </a:p>
        </p:txBody>
      </p:sp>
      <p:sp>
        <p:nvSpPr>
          <p:cNvPr id="520" name="delusions…"/>
          <p:cNvSpPr txBox="1">
            <a:spLocks noGrp="1"/>
          </p:cNvSpPr>
          <p:nvPr>
            <p:ph type="body" idx="4294967295"/>
          </p:nvPr>
        </p:nvSpPr>
        <p:spPr>
          <a:xfrm>
            <a:off x="867012" y="3419703"/>
            <a:ext cx="15606239" cy="4261257"/>
          </a:xfrm>
          <a:prstGeom prst="rect">
            <a:avLst/>
          </a:prstGeom>
        </p:spPr>
        <p:txBody>
          <a:bodyPr lIns="86700" tIns="86700" rIns="86700" bIns="86700">
            <a:normAutofit/>
          </a:bodyPr>
          <a:lstStyle/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D</a:t>
            </a:r>
            <a:r>
              <a:rPr dirty="0"/>
              <a:t>elusions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H</a:t>
            </a:r>
            <a:r>
              <a:rPr dirty="0"/>
              <a:t>allucinations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D</a:t>
            </a:r>
            <a:r>
              <a:rPr dirty="0"/>
              <a:t>isorganized speech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D</a:t>
            </a:r>
            <a:r>
              <a:rPr dirty="0"/>
              <a:t>isorganized or catatonic behavior</a:t>
            </a:r>
          </a:p>
          <a:p>
            <a:pPr marL="628681" indent="-628681" defTabSz="1734060">
              <a:spcBef>
                <a:spcPts val="1333"/>
              </a:spcBef>
              <a:buSzPct val="100000"/>
              <a:buFontTx/>
              <a:defRPr sz="4400" b="1">
                <a:solidFill>
                  <a:srgbClr val="0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N</a:t>
            </a:r>
            <a:r>
              <a:rPr dirty="0"/>
              <a:t>egative symptoms (affective flattening)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1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When does it occur?"/>
          <p:cNvSpPr txBox="1">
            <a:spLocks noGrp="1"/>
          </p:cNvSpPr>
          <p:nvPr>
            <p:ph type="title" idx="4294967295"/>
          </p:nvPr>
        </p:nvSpPr>
        <p:spPr>
          <a:xfrm>
            <a:off x="867012" y="517975"/>
            <a:ext cx="15606239" cy="2167535"/>
          </a:xfrm>
          <a:prstGeom prst="rect">
            <a:avLst/>
          </a:prstGeom>
        </p:spPr>
        <p:txBody>
          <a:bodyPr lIns="86700" tIns="86700" rIns="86700" bIns="86700" anchor="ctr">
            <a:normAutofit/>
          </a:bodyPr>
          <a:lstStyle>
            <a:lvl1pPr algn="ctr" defTabSz="1300480">
              <a:defRPr sz="6200" b="1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When does it occur?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883</Words>
  <Application>Microsoft Macintosh PowerPoint</Application>
  <PresentationFormat>Custom</PresentationFormat>
  <Paragraphs>186</Paragraphs>
  <Slides>40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Calibri Light</vt:lpstr>
      <vt:lpstr>Calisto MT</vt:lpstr>
      <vt:lpstr>Century Gothic</vt:lpstr>
      <vt:lpstr>Helvetica</vt:lpstr>
      <vt:lpstr>Helvetica Neue</vt:lpstr>
      <vt:lpstr>Helvetica Neue Light</vt:lpstr>
      <vt:lpstr>Rockwell</vt:lpstr>
      <vt:lpstr>Times New Roman</vt:lpstr>
      <vt:lpstr>Verdana</vt:lpstr>
      <vt:lpstr>ModernPortfolio</vt:lpstr>
      <vt:lpstr>PowerPoint Presentation</vt:lpstr>
      <vt:lpstr>PowerPoint Presentation</vt:lpstr>
      <vt:lpstr>First Aid for Psychosis and Other Problems</vt:lpstr>
      <vt:lpstr>PowerPoint Presentation</vt:lpstr>
      <vt:lpstr>No one you know has schizophrenia, right?</vt:lpstr>
      <vt:lpstr>No one you know has schizophrenia, right?</vt:lpstr>
      <vt:lpstr>No one you know has schizophrenia, right?</vt:lpstr>
      <vt:lpstr>Observe and Listen Characteristic Symptoms of Schizophrenia  (2 or more)</vt:lpstr>
      <vt:lpstr>When does it occur?</vt:lpstr>
      <vt:lpstr>Types of Schizophrenia</vt:lpstr>
      <vt:lpstr>Should we worry about Schizophrenia?</vt:lpstr>
      <vt:lpstr>Predicting Dangerousness</vt:lpstr>
      <vt:lpstr>Predicting Dangerousness</vt:lpstr>
      <vt:lpstr>Predicting Dangerousness</vt:lpstr>
      <vt:lpstr>Predicting Dangerousness</vt:lpstr>
      <vt:lpstr>Other Criteria</vt:lpstr>
      <vt:lpstr>Schizophreniform Disorder   Schizoaffective Disorder</vt:lpstr>
      <vt:lpstr>PowerPoint Presentation</vt:lpstr>
      <vt:lpstr>Other</vt:lpstr>
      <vt:lpstr>Dissociative Disorders</vt:lpstr>
      <vt:lpstr>Is there any hope?</vt:lpstr>
      <vt:lpstr>Elyn R. Saks</vt:lpstr>
      <vt:lpstr>How can we help them?</vt:lpstr>
      <vt:lpstr>How can we help them?</vt:lpstr>
      <vt:lpstr>How can we help them?</vt:lpstr>
      <vt:lpstr>How can we help them?</vt:lpstr>
      <vt:lpstr>How can we help them?</vt:lpstr>
      <vt:lpstr>What about demons and devils? Luke 8:27-33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diagnostic criteria for a personality disorder</vt:lpstr>
      <vt:lpstr>Cluster A Personality Disorders</vt:lpstr>
      <vt:lpstr>PowerPoint Presentation</vt:lpstr>
      <vt:lpstr>PowerPoint Presentation</vt:lpstr>
      <vt:lpstr>Cluster B Personality Disorders</vt:lpstr>
      <vt:lpstr>Cluster C Personality Disorders</vt:lpstr>
      <vt:lpstr>First Aid for Psychosis and Other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with Problems Like us</dc:title>
  <cp:lastModifiedBy>Moody, Edward</cp:lastModifiedBy>
  <cp:revision>7</cp:revision>
  <dcterms:modified xsi:type="dcterms:W3CDTF">2024-01-29T01:43:21Z</dcterms:modified>
</cp:coreProperties>
</file>