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1001" r:id="rId2"/>
    <p:sldId id="327" r:id="rId3"/>
    <p:sldId id="256" r:id="rId4"/>
    <p:sldId id="424" r:id="rId5"/>
    <p:sldId id="258" r:id="rId6"/>
    <p:sldId id="260" r:id="rId7"/>
    <p:sldId id="1002" r:id="rId8"/>
    <p:sldId id="259" r:id="rId9"/>
    <p:sldId id="262" r:id="rId10"/>
    <p:sldId id="265" r:id="rId11"/>
    <p:sldId id="419" r:id="rId12"/>
    <p:sldId id="1003" r:id="rId13"/>
    <p:sldId id="1004" r:id="rId14"/>
    <p:sldId id="1005" r:id="rId15"/>
    <p:sldId id="1007" r:id="rId16"/>
    <p:sldId id="378" r:id="rId17"/>
    <p:sldId id="382" r:id="rId18"/>
    <p:sldId id="413" r:id="rId19"/>
    <p:sldId id="417" r:id="rId20"/>
    <p:sldId id="416" r:id="rId21"/>
    <p:sldId id="418" r:id="rId22"/>
    <p:sldId id="420" r:id="rId23"/>
    <p:sldId id="10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90" d="100"/>
          <a:sy n="90" d="100"/>
        </p:scale>
        <p:origin x="232" y="5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026FC-0B5C-48B5-9DD2-D42951A69E93}"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78ACE97C-6673-40D4-B7D5-F2DAF24EE9B9}">
      <dgm:prSet/>
      <dgm:spPr/>
      <dgm:t>
        <a:bodyPr/>
        <a:lstStyle/>
        <a:p>
          <a:r>
            <a:rPr lang="en-US" dirty="0"/>
            <a:t>Behavioral</a:t>
          </a:r>
        </a:p>
      </dgm:t>
    </dgm:pt>
    <dgm:pt modelId="{C4617C03-2A45-4E9E-A97D-25AA9B3C3AC5}" type="parTrans" cxnId="{4ECF4E8D-74B6-444C-B1B7-3644A49E7256}">
      <dgm:prSet/>
      <dgm:spPr/>
      <dgm:t>
        <a:bodyPr/>
        <a:lstStyle/>
        <a:p>
          <a:endParaRPr lang="en-US"/>
        </a:p>
      </dgm:t>
    </dgm:pt>
    <dgm:pt modelId="{B2CC2956-D0EC-4FC2-9C93-1FF75C4DDCD5}" type="sibTrans" cxnId="{4ECF4E8D-74B6-444C-B1B7-3644A49E7256}">
      <dgm:prSet/>
      <dgm:spPr/>
      <dgm:t>
        <a:bodyPr/>
        <a:lstStyle/>
        <a:p>
          <a:endParaRPr lang="en-US"/>
        </a:p>
      </dgm:t>
    </dgm:pt>
    <dgm:pt modelId="{278DF5CE-0609-4A93-962C-E2D5B1DA4192}">
      <dgm:prSet/>
      <dgm:spPr/>
      <dgm:t>
        <a:bodyPr/>
        <a:lstStyle/>
        <a:p>
          <a:r>
            <a:rPr lang="en-US"/>
            <a:t>Medical </a:t>
          </a:r>
        </a:p>
      </dgm:t>
    </dgm:pt>
    <dgm:pt modelId="{E7D0260A-46CE-45EC-8B7D-76AA34F7D692}" type="parTrans" cxnId="{04E338FD-F86F-4BB0-BE23-B0138722D9BE}">
      <dgm:prSet/>
      <dgm:spPr/>
      <dgm:t>
        <a:bodyPr/>
        <a:lstStyle/>
        <a:p>
          <a:endParaRPr lang="en-US"/>
        </a:p>
      </dgm:t>
    </dgm:pt>
    <dgm:pt modelId="{95644584-C705-4634-96E5-68240315E5A1}" type="sibTrans" cxnId="{04E338FD-F86F-4BB0-BE23-B0138722D9BE}">
      <dgm:prSet/>
      <dgm:spPr/>
      <dgm:t>
        <a:bodyPr/>
        <a:lstStyle/>
        <a:p>
          <a:endParaRPr lang="en-US"/>
        </a:p>
      </dgm:t>
    </dgm:pt>
    <dgm:pt modelId="{09BDEB51-66BB-4D2C-A1A5-75E35404FB04}">
      <dgm:prSet/>
      <dgm:spPr/>
      <dgm:t>
        <a:bodyPr/>
        <a:lstStyle/>
        <a:p>
          <a:r>
            <a:rPr lang="en-US"/>
            <a:t>Familial</a:t>
          </a:r>
        </a:p>
      </dgm:t>
    </dgm:pt>
    <dgm:pt modelId="{08E4DA7C-025E-41BF-BF26-6197C03C8998}" type="parTrans" cxnId="{85E393DD-B723-484B-8A80-C7CF9009FE8C}">
      <dgm:prSet/>
      <dgm:spPr/>
      <dgm:t>
        <a:bodyPr/>
        <a:lstStyle/>
        <a:p>
          <a:endParaRPr lang="en-US"/>
        </a:p>
      </dgm:t>
    </dgm:pt>
    <dgm:pt modelId="{2D4ACDB7-69F7-4F05-8077-AEEFA26502A2}" type="sibTrans" cxnId="{85E393DD-B723-484B-8A80-C7CF9009FE8C}">
      <dgm:prSet/>
      <dgm:spPr/>
      <dgm:t>
        <a:bodyPr/>
        <a:lstStyle/>
        <a:p>
          <a:endParaRPr lang="en-US"/>
        </a:p>
      </dgm:t>
    </dgm:pt>
    <dgm:pt modelId="{D1989411-F138-5647-B5A9-352EDD1A9141}" type="pres">
      <dgm:prSet presAssocID="{BC0026FC-0B5C-48B5-9DD2-D42951A69E93}" presName="diagram" presStyleCnt="0">
        <dgm:presLayoutVars>
          <dgm:chPref val="1"/>
          <dgm:dir/>
          <dgm:animOne val="branch"/>
          <dgm:animLvl val="lvl"/>
          <dgm:resizeHandles/>
        </dgm:presLayoutVars>
      </dgm:prSet>
      <dgm:spPr/>
    </dgm:pt>
    <dgm:pt modelId="{854B99AC-3926-9D43-8FCC-7E6EE4A2481F}" type="pres">
      <dgm:prSet presAssocID="{78ACE97C-6673-40D4-B7D5-F2DAF24EE9B9}" presName="root" presStyleCnt="0"/>
      <dgm:spPr/>
    </dgm:pt>
    <dgm:pt modelId="{87167796-83A2-074A-808D-ECF480C9043C}" type="pres">
      <dgm:prSet presAssocID="{78ACE97C-6673-40D4-B7D5-F2DAF24EE9B9}" presName="rootComposite" presStyleCnt="0"/>
      <dgm:spPr/>
    </dgm:pt>
    <dgm:pt modelId="{0DBFBC27-DF41-0E47-BE6B-A3D8783550CC}" type="pres">
      <dgm:prSet presAssocID="{78ACE97C-6673-40D4-B7D5-F2DAF24EE9B9}" presName="rootText" presStyleLbl="node1" presStyleIdx="0" presStyleCnt="3"/>
      <dgm:spPr/>
    </dgm:pt>
    <dgm:pt modelId="{E2095B24-C8AF-1C45-8D32-A2DDB3969C80}" type="pres">
      <dgm:prSet presAssocID="{78ACE97C-6673-40D4-B7D5-F2DAF24EE9B9}" presName="rootConnector" presStyleLbl="node1" presStyleIdx="0" presStyleCnt="3"/>
      <dgm:spPr/>
    </dgm:pt>
    <dgm:pt modelId="{9FE71331-20B3-BE43-9578-FFFF469516F0}" type="pres">
      <dgm:prSet presAssocID="{78ACE97C-6673-40D4-B7D5-F2DAF24EE9B9}" presName="childShape" presStyleCnt="0"/>
      <dgm:spPr/>
    </dgm:pt>
    <dgm:pt modelId="{2D4317CC-72E8-3D46-8250-AA5E6FE36BB1}" type="pres">
      <dgm:prSet presAssocID="{278DF5CE-0609-4A93-962C-E2D5B1DA4192}" presName="root" presStyleCnt="0"/>
      <dgm:spPr/>
    </dgm:pt>
    <dgm:pt modelId="{7FEEB2F4-E220-1E49-81D0-3A614FF5D5E6}" type="pres">
      <dgm:prSet presAssocID="{278DF5CE-0609-4A93-962C-E2D5B1DA4192}" presName="rootComposite" presStyleCnt="0"/>
      <dgm:spPr/>
    </dgm:pt>
    <dgm:pt modelId="{90539E71-ACDB-3340-B683-D18C62449D6F}" type="pres">
      <dgm:prSet presAssocID="{278DF5CE-0609-4A93-962C-E2D5B1DA4192}" presName="rootText" presStyleLbl="node1" presStyleIdx="1" presStyleCnt="3"/>
      <dgm:spPr/>
    </dgm:pt>
    <dgm:pt modelId="{9272F847-E9C7-654E-87E1-A002CF28C6AD}" type="pres">
      <dgm:prSet presAssocID="{278DF5CE-0609-4A93-962C-E2D5B1DA4192}" presName="rootConnector" presStyleLbl="node1" presStyleIdx="1" presStyleCnt="3"/>
      <dgm:spPr/>
    </dgm:pt>
    <dgm:pt modelId="{9C0B93D3-7CCD-6841-96CC-9728FF57DEF8}" type="pres">
      <dgm:prSet presAssocID="{278DF5CE-0609-4A93-962C-E2D5B1DA4192}" presName="childShape" presStyleCnt="0"/>
      <dgm:spPr/>
    </dgm:pt>
    <dgm:pt modelId="{E5AA345F-375E-F44A-A3ED-8683AD5C256C}" type="pres">
      <dgm:prSet presAssocID="{09BDEB51-66BB-4D2C-A1A5-75E35404FB04}" presName="root" presStyleCnt="0"/>
      <dgm:spPr/>
    </dgm:pt>
    <dgm:pt modelId="{88CF317F-B847-B641-80AD-41BA3DE0A0A4}" type="pres">
      <dgm:prSet presAssocID="{09BDEB51-66BB-4D2C-A1A5-75E35404FB04}" presName="rootComposite" presStyleCnt="0"/>
      <dgm:spPr/>
    </dgm:pt>
    <dgm:pt modelId="{FD34450B-DF38-DC4B-B714-C24CF0B81DC2}" type="pres">
      <dgm:prSet presAssocID="{09BDEB51-66BB-4D2C-A1A5-75E35404FB04}" presName="rootText" presStyleLbl="node1" presStyleIdx="2" presStyleCnt="3"/>
      <dgm:spPr/>
    </dgm:pt>
    <dgm:pt modelId="{1A4BCAC7-1B56-9A4A-89D7-B7B27B25D364}" type="pres">
      <dgm:prSet presAssocID="{09BDEB51-66BB-4D2C-A1A5-75E35404FB04}" presName="rootConnector" presStyleLbl="node1" presStyleIdx="2" presStyleCnt="3"/>
      <dgm:spPr/>
    </dgm:pt>
    <dgm:pt modelId="{353A4F7F-B12F-D747-896A-F9ACF1415483}" type="pres">
      <dgm:prSet presAssocID="{09BDEB51-66BB-4D2C-A1A5-75E35404FB04}" presName="childShape" presStyleCnt="0"/>
      <dgm:spPr/>
    </dgm:pt>
  </dgm:ptLst>
  <dgm:cxnLst>
    <dgm:cxn modelId="{5D8E261A-1CF2-3446-B1E2-CA86A3600092}" type="presOf" srcId="{09BDEB51-66BB-4D2C-A1A5-75E35404FB04}" destId="{FD34450B-DF38-DC4B-B714-C24CF0B81DC2}" srcOrd="0" destOrd="0" presId="urn:microsoft.com/office/officeart/2005/8/layout/hierarchy3"/>
    <dgm:cxn modelId="{5302731D-2360-2646-A235-0962FF3ADB60}" type="presOf" srcId="{78ACE97C-6673-40D4-B7D5-F2DAF24EE9B9}" destId="{E2095B24-C8AF-1C45-8D32-A2DDB3969C80}" srcOrd="1" destOrd="0" presId="urn:microsoft.com/office/officeart/2005/8/layout/hierarchy3"/>
    <dgm:cxn modelId="{E351AF6A-97EC-D34C-9C97-B3AF11763F37}" type="presOf" srcId="{09BDEB51-66BB-4D2C-A1A5-75E35404FB04}" destId="{1A4BCAC7-1B56-9A4A-89D7-B7B27B25D364}" srcOrd="1" destOrd="0" presId="urn:microsoft.com/office/officeart/2005/8/layout/hierarchy3"/>
    <dgm:cxn modelId="{2D1FCF81-ABEE-344C-9400-45B8A715159C}" type="presOf" srcId="{278DF5CE-0609-4A93-962C-E2D5B1DA4192}" destId="{9272F847-E9C7-654E-87E1-A002CF28C6AD}" srcOrd="1" destOrd="0" presId="urn:microsoft.com/office/officeart/2005/8/layout/hierarchy3"/>
    <dgm:cxn modelId="{4ECF4E8D-74B6-444C-B1B7-3644A49E7256}" srcId="{BC0026FC-0B5C-48B5-9DD2-D42951A69E93}" destId="{78ACE97C-6673-40D4-B7D5-F2DAF24EE9B9}" srcOrd="0" destOrd="0" parTransId="{C4617C03-2A45-4E9E-A97D-25AA9B3C3AC5}" sibTransId="{B2CC2956-D0EC-4FC2-9C93-1FF75C4DDCD5}"/>
    <dgm:cxn modelId="{DD5EEAA1-F6FA-F34F-B6E8-16CC6610AFD5}" type="presOf" srcId="{BC0026FC-0B5C-48B5-9DD2-D42951A69E93}" destId="{D1989411-F138-5647-B5A9-352EDD1A9141}" srcOrd="0" destOrd="0" presId="urn:microsoft.com/office/officeart/2005/8/layout/hierarchy3"/>
    <dgm:cxn modelId="{0FE657CC-E585-834C-A182-782DFA5FA625}" type="presOf" srcId="{78ACE97C-6673-40D4-B7D5-F2DAF24EE9B9}" destId="{0DBFBC27-DF41-0E47-BE6B-A3D8783550CC}" srcOrd="0" destOrd="0" presId="urn:microsoft.com/office/officeart/2005/8/layout/hierarchy3"/>
    <dgm:cxn modelId="{85E393DD-B723-484B-8A80-C7CF9009FE8C}" srcId="{BC0026FC-0B5C-48B5-9DD2-D42951A69E93}" destId="{09BDEB51-66BB-4D2C-A1A5-75E35404FB04}" srcOrd="2" destOrd="0" parTransId="{08E4DA7C-025E-41BF-BF26-6197C03C8998}" sibTransId="{2D4ACDB7-69F7-4F05-8077-AEEFA26502A2}"/>
    <dgm:cxn modelId="{04E338FD-F86F-4BB0-BE23-B0138722D9BE}" srcId="{BC0026FC-0B5C-48B5-9DD2-D42951A69E93}" destId="{278DF5CE-0609-4A93-962C-E2D5B1DA4192}" srcOrd="1" destOrd="0" parTransId="{E7D0260A-46CE-45EC-8B7D-76AA34F7D692}" sibTransId="{95644584-C705-4634-96E5-68240315E5A1}"/>
    <dgm:cxn modelId="{A3B1B4FE-A9CE-FB40-89D3-96846FFB95D2}" type="presOf" srcId="{278DF5CE-0609-4A93-962C-E2D5B1DA4192}" destId="{90539E71-ACDB-3340-B683-D18C62449D6F}" srcOrd="0" destOrd="0" presId="urn:microsoft.com/office/officeart/2005/8/layout/hierarchy3"/>
    <dgm:cxn modelId="{3AE33629-A836-C543-82C9-2CA98F97E1EA}" type="presParOf" srcId="{D1989411-F138-5647-B5A9-352EDD1A9141}" destId="{854B99AC-3926-9D43-8FCC-7E6EE4A2481F}" srcOrd="0" destOrd="0" presId="urn:microsoft.com/office/officeart/2005/8/layout/hierarchy3"/>
    <dgm:cxn modelId="{D67B802B-468D-244C-A96F-E85AA3376406}" type="presParOf" srcId="{854B99AC-3926-9D43-8FCC-7E6EE4A2481F}" destId="{87167796-83A2-074A-808D-ECF480C9043C}" srcOrd="0" destOrd="0" presId="urn:microsoft.com/office/officeart/2005/8/layout/hierarchy3"/>
    <dgm:cxn modelId="{24EC7FE3-85EC-1542-B47B-DCBDF3BDDBB8}" type="presParOf" srcId="{87167796-83A2-074A-808D-ECF480C9043C}" destId="{0DBFBC27-DF41-0E47-BE6B-A3D8783550CC}" srcOrd="0" destOrd="0" presId="urn:microsoft.com/office/officeart/2005/8/layout/hierarchy3"/>
    <dgm:cxn modelId="{B08D43EE-A50C-E346-95E7-0E7128247F37}" type="presParOf" srcId="{87167796-83A2-074A-808D-ECF480C9043C}" destId="{E2095B24-C8AF-1C45-8D32-A2DDB3969C80}" srcOrd="1" destOrd="0" presId="urn:microsoft.com/office/officeart/2005/8/layout/hierarchy3"/>
    <dgm:cxn modelId="{556E5797-33D8-B64C-9D08-D841795BB74A}" type="presParOf" srcId="{854B99AC-3926-9D43-8FCC-7E6EE4A2481F}" destId="{9FE71331-20B3-BE43-9578-FFFF469516F0}" srcOrd="1" destOrd="0" presId="urn:microsoft.com/office/officeart/2005/8/layout/hierarchy3"/>
    <dgm:cxn modelId="{60534C40-1E57-6B44-AC42-6BAB099A5772}" type="presParOf" srcId="{D1989411-F138-5647-B5A9-352EDD1A9141}" destId="{2D4317CC-72E8-3D46-8250-AA5E6FE36BB1}" srcOrd="1" destOrd="0" presId="urn:microsoft.com/office/officeart/2005/8/layout/hierarchy3"/>
    <dgm:cxn modelId="{AA57F645-63D3-9C45-8B34-098A77CB7889}" type="presParOf" srcId="{2D4317CC-72E8-3D46-8250-AA5E6FE36BB1}" destId="{7FEEB2F4-E220-1E49-81D0-3A614FF5D5E6}" srcOrd="0" destOrd="0" presId="urn:microsoft.com/office/officeart/2005/8/layout/hierarchy3"/>
    <dgm:cxn modelId="{8163352F-4EE2-9544-8E60-D83CCFDD263B}" type="presParOf" srcId="{7FEEB2F4-E220-1E49-81D0-3A614FF5D5E6}" destId="{90539E71-ACDB-3340-B683-D18C62449D6F}" srcOrd="0" destOrd="0" presId="urn:microsoft.com/office/officeart/2005/8/layout/hierarchy3"/>
    <dgm:cxn modelId="{27DA4A91-CA27-1D44-8EF9-F8CCE7050B72}" type="presParOf" srcId="{7FEEB2F4-E220-1E49-81D0-3A614FF5D5E6}" destId="{9272F847-E9C7-654E-87E1-A002CF28C6AD}" srcOrd="1" destOrd="0" presId="urn:microsoft.com/office/officeart/2005/8/layout/hierarchy3"/>
    <dgm:cxn modelId="{2B069DCC-9B09-1F47-BCBC-9B00BA1747A9}" type="presParOf" srcId="{2D4317CC-72E8-3D46-8250-AA5E6FE36BB1}" destId="{9C0B93D3-7CCD-6841-96CC-9728FF57DEF8}" srcOrd="1" destOrd="0" presId="urn:microsoft.com/office/officeart/2005/8/layout/hierarchy3"/>
    <dgm:cxn modelId="{B058E2CE-70C5-1E4A-B2A2-7890E8A11A4E}" type="presParOf" srcId="{D1989411-F138-5647-B5A9-352EDD1A9141}" destId="{E5AA345F-375E-F44A-A3ED-8683AD5C256C}" srcOrd="2" destOrd="0" presId="urn:microsoft.com/office/officeart/2005/8/layout/hierarchy3"/>
    <dgm:cxn modelId="{37110106-D29A-5F4A-A6F4-1470CCA296AC}" type="presParOf" srcId="{E5AA345F-375E-F44A-A3ED-8683AD5C256C}" destId="{88CF317F-B847-B641-80AD-41BA3DE0A0A4}" srcOrd="0" destOrd="0" presId="urn:microsoft.com/office/officeart/2005/8/layout/hierarchy3"/>
    <dgm:cxn modelId="{87B2D3FC-0714-EB4C-9A5A-8C1C9A8E0983}" type="presParOf" srcId="{88CF317F-B847-B641-80AD-41BA3DE0A0A4}" destId="{FD34450B-DF38-DC4B-B714-C24CF0B81DC2}" srcOrd="0" destOrd="0" presId="urn:microsoft.com/office/officeart/2005/8/layout/hierarchy3"/>
    <dgm:cxn modelId="{B6C8482D-0667-7540-AA9B-432C53599049}" type="presParOf" srcId="{88CF317F-B847-B641-80AD-41BA3DE0A0A4}" destId="{1A4BCAC7-1B56-9A4A-89D7-B7B27B25D364}" srcOrd="1" destOrd="0" presId="urn:microsoft.com/office/officeart/2005/8/layout/hierarchy3"/>
    <dgm:cxn modelId="{FD784579-BE74-8541-A408-2083852503E3}" type="presParOf" srcId="{E5AA345F-375E-F44A-A3ED-8683AD5C256C}" destId="{353A4F7F-B12F-D747-896A-F9ACF141548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FBC27-DF41-0E47-BE6B-A3D8783550CC}">
      <dsp:nvSpPr>
        <dsp:cNvPr id="0" name=""/>
        <dsp:cNvSpPr/>
      </dsp:nvSpPr>
      <dsp:spPr>
        <a:xfrm>
          <a:off x="1333" y="1316033"/>
          <a:ext cx="3121474" cy="1560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dirty="0"/>
            <a:t>Behavioral</a:t>
          </a:r>
        </a:p>
      </dsp:txBody>
      <dsp:txXfrm>
        <a:off x="47045" y="1361745"/>
        <a:ext cx="3030050" cy="1469313"/>
      </dsp:txXfrm>
    </dsp:sp>
    <dsp:sp modelId="{90539E71-ACDB-3340-B683-D18C62449D6F}">
      <dsp:nvSpPr>
        <dsp:cNvPr id="0" name=""/>
        <dsp:cNvSpPr/>
      </dsp:nvSpPr>
      <dsp:spPr>
        <a:xfrm>
          <a:off x="3903177" y="1316033"/>
          <a:ext cx="3121474" cy="1560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a:t>Medical </a:t>
          </a:r>
        </a:p>
      </dsp:txBody>
      <dsp:txXfrm>
        <a:off x="3948889" y="1361745"/>
        <a:ext cx="3030050" cy="1469313"/>
      </dsp:txXfrm>
    </dsp:sp>
    <dsp:sp modelId="{FD34450B-DF38-DC4B-B714-C24CF0B81DC2}">
      <dsp:nvSpPr>
        <dsp:cNvPr id="0" name=""/>
        <dsp:cNvSpPr/>
      </dsp:nvSpPr>
      <dsp:spPr>
        <a:xfrm>
          <a:off x="7805020" y="1316033"/>
          <a:ext cx="3121474" cy="1560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n-US" sz="5200" kern="1200"/>
            <a:t>Familial</a:t>
          </a:r>
        </a:p>
      </dsp:txBody>
      <dsp:txXfrm>
        <a:off x="7850732" y="1361745"/>
        <a:ext cx="3030050" cy="14693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4CE9E-19DB-CE47-BF14-A4B4DE74EC52}" type="datetimeFigureOut">
              <a:rPr lang="en-US" smtClean="0"/>
              <a:t>1/27/24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1F3DE-B327-0A49-A40D-8E7A2A053DCD}" type="slidenum">
              <a:rPr lang="en-US" smtClean="0"/>
              <a:t>‹#›</a:t>
            </a:fld>
            <a:endParaRPr lang="en-US"/>
          </a:p>
        </p:txBody>
      </p:sp>
    </p:spTree>
    <p:extLst>
      <p:ext uri="{BB962C8B-B14F-4D97-AF65-F5344CB8AC3E}">
        <p14:creationId xmlns:p14="http://schemas.microsoft.com/office/powerpoint/2010/main" val="131173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5E6BCE9-D3AA-DA1B-D78A-FB58A5DEA3DB}"/>
              </a:ext>
            </a:extLst>
          </p:cNvPr>
          <p:cNvSpPr>
            <a:spLocks noGrp="1" noRot="1" noChangeAspect="1" noChangeArrowheads="1" noTextEdit="1"/>
          </p:cNvSpPr>
          <p:nvPr>
            <p:ph type="sldImg"/>
          </p:nvPr>
        </p:nvSpPr>
        <p:spPr>
          <a:xfrm>
            <a:off x="557213" y="676275"/>
            <a:ext cx="5988050" cy="3368675"/>
          </a:xfrm>
          <a:ln w="12700"/>
        </p:spPr>
      </p:sp>
      <p:sp>
        <p:nvSpPr>
          <p:cNvPr id="22531" name="Rectangle 3">
            <a:extLst>
              <a:ext uri="{FF2B5EF4-FFF2-40B4-BE49-F238E27FC236}">
                <a16:creationId xmlns:a16="http://schemas.microsoft.com/office/drawing/2014/main" id="{332E0239-77D7-04E0-4953-ED5423F9786A}"/>
              </a:ext>
            </a:extLst>
          </p:cNvPr>
          <p:cNvSpPr>
            <a:spLocks noGrp="1" noChangeArrowheads="1"/>
          </p:cNvSpPr>
          <p:nvPr>
            <p:ph type="body" idx="1"/>
          </p:nvPr>
        </p:nvSpPr>
        <p:spPr>
          <a:xfrm>
            <a:off x="947738" y="4270375"/>
            <a:ext cx="5207000" cy="4046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9" tIns="46945" rIns="93889" bIns="46945"/>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5E6BCE9-D3AA-DA1B-D78A-FB58A5DEA3DB}"/>
              </a:ext>
            </a:extLst>
          </p:cNvPr>
          <p:cNvSpPr>
            <a:spLocks noGrp="1" noRot="1" noChangeAspect="1" noChangeArrowheads="1" noTextEdit="1"/>
          </p:cNvSpPr>
          <p:nvPr>
            <p:ph type="sldImg"/>
          </p:nvPr>
        </p:nvSpPr>
        <p:spPr>
          <a:xfrm>
            <a:off x="557213" y="676275"/>
            <a:ext cx="5988050" cy="3368675"/>
          </a:xfrm>
          <a:ln w="12700"/>
        </p:spPr>
      </p:sp>
      <p:sp>
        <p:nvSpPr>
          <p:cNvPr id="22531" name="Rectangle 3">
            <a:extLst>
              <a:ext uri="{FF2B5EF4-FFF2-40B4-BE49-F238E27FC236}">
                <a16:creationId xmlns:a16="http://schemas.microsoft.com/office/drawing/2014/main" id="{332E0239-77D7-04E0-4953-ED5423F9786A}"/>
              </a:ext>
            </a:extLst>
          </p:cNvPr>
          <p:cNvSpPr>
            <a:spLocks noGrp="1" noChangeArrowheads="1"/>
          </p:cNvSpPr>
          <p:nvPr>
            <p:ph type="body" idx="1"/>
          </p:nvPr>
        </p:nvSpPr>
        <p:spPr>
          <a:xfrm>
            <a:off x="947738" y="4270375"/>
            <a:ext cx="5207000" cy="4046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9" tIns="46945" rIns="93889" bIns="46945"/>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32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6D60-1FED-3C79-BD4B-D3E7770A6E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EE3FBF-613C-FAAC-8DE7-D4052119D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4DD861-7A5A-140C-6948-0608DF294EA5}"/>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5" name="Footer Placeholder 4">
            <a:extLst>
              <a:ext uri="{FF2B5EF4-FFF2-40B4-BE49-F238E27FC236}">
                <a16:creationId xmlns:a16="http://schemas.microsoft.com/office/drawing/2014/main" id="{80DCC699-4BD1-C384-9CEA-88E91B6AC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A0805-D24F-2D39-9871-36A829A471FE}"/>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8923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F2AA-E679-EC7A-928A-01389BD32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EF43F5-F808-D6FD-9329-54609888D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BEC4B-66EB-90F9-3B97-87ECDEE8C332}"/>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5" name="Footer Placeholder 4">
            <a:extLst>
              <a:ext uri="{FF2B5EF4-FFF2-40B4-BE49-F238E27FC236}">
                <a16:creationId xmlns:a16="http://schemas.microsoft.com/office/drawing/2014/main" id="{A447B36C-8EDC-9CE0-CCE6-B5B465F40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B2D7C-1189-A266-81EE-60EDAAD4739F}"/>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232952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85F190-4C9A-2707-C621-4D4ED95FA9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2AB1EA-83CE-89E0-1FF3-A21DDD1F9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9CAC9-ECF8-FC73-100B-4FE715CE0594}"/>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5" name="Footer Placeholder 4">
            <a:extLst>
              <a:ext uri="{FF2B5EF4-FFF2-40B4-BE49-F238E27FC236}">
                <a16:creationId xmlns:a16="http://schemas.microsoft.com/office/drawing/2014/main" id="{05B86E94-B40C-D461-C9B6-3FF665186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CE0B8-5139-2655-974A-856F77A6E7F0}"/>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98126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523E-0712-2A11-AA59-C8DCF7FDF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336A28-E02F-70E0-C606-4AFE2E0A3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7BE7E-1277-8146-CE0A-93D8C2393F9F}"/>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5" name="Footer Placeholder 4">
            <a:extLst>
              <a:ext uri="{FF2B5EF4-FFF2-40B4-BE49-F238E27FC236}">
                <a16:creationId xmlns:a16="http://schemas.microsoft.com/office/drawing/2014/main" id="{E499CE26-F29E-B970-E852-BB2B0546A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CEDAC-B41C-1CFA-DA93-F56A5576D514}"/>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393781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CBEAF-AB13-D69C-2620-3DCAD0E10E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C0565A-76B6-34E8-7C47-83A45F03D3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80B233-A10F-EE33-B18E-6AEE623C88DE}"/>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5" name="Footer Placeholder 4">
            <a:extLst>
              <a:ext uri="{FF2B5EF4-FFF2-40B4-BE49-F238E27FC236}">
                <a16:creationId xmlns:a16="http://schemas.microsoft.com/office/drawing/2014/main" id="{94234875-9045-D976-8810-CD0AB797F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5F1AF-EA91-CFFD-4060-35C6E9AC6BAB}"/>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327550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FC50-A1A1-6777-ADD1-BE5782B85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7E9B8-CAF7-AA48-12FD-71A008A997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124DCE-6801-2E9D-AF40-496FCF4EC0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7E73CE-0FBE-39E3-9B92-1D345A689835}"/>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6" name="Footer Placeholder 5">
            <a:extLst>
              <a:ext uri="{FF2B5EF4-FFF2-40B4-BE49-F238E27FC236}">
                <a16:creationId xmlns:a16="http://schemas.microsoft.com/office/drawing/2014/main" id="{DDE99369-86D8-8591-DB80-FEEBDD390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CDD51-8ED7-2BA8-44CE-E15F44EB5A64}"/>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301649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D6BA-ED85-0928-14E7-5CA5BFFB6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03CA2C-AECB-C4F0-1E75-4EC995334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8AD322-8017-F536-8469-7228D8850C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DFFA0-0DFE-EFB9-127C-FD7B3B3A9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5B51E-6DA0-3DAB-4A1C-EDE64BC2CB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706902-F051-09DF-D440-840E41880350}"/>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8" name="Footer Placeholder 7">
            <a:extLst>
              <a:ext uri="{FF2B5EF4-FFF2-40B4-BE49-F238E27FC236}">
                <a16:creationId xmlns:a16="http://schemas.microsoft.com/office/drawing/2014/main" id="{1A6BC151-56A0-3033-C5F8-C8B600EB48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DD01FA-7660-53A8-1B7D-F9C86C1F0889}"/>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192008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644D-36B7-178C-CD63-F52C33772C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1449F0-1EE1-3AF3-1C0A-689407CFE35B}"/>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4" name="Footer Placeholder 3">
            <a:extLst>
              <a:ext uri="{FF2B5EF4-FFF2-40B4-BE49-F238E27FC236}">
                <a16:creationId xmlns:a16="http://schemas.microsoft.com/office/drawing/2014/main" id="{AA2E58D1-875B-7092-BF48-6289019B70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3092D6-450E-440E-CE9C-84BF72088992}"/>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114736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80C9E-E7F6-BC7B-7AE6-CA7DCFC5D968}"/>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3" name="Footer Placeholder 2">
            <a:extLst>
              <a:ext uri="{FF2B5EF4-FFF2-40B4-BE49-F238E27FC236}">
                <a16:creationId xmlns:a16="http://schemas.microsoft.com/office/drawing/2014/main" id="{360F522D-01C1-9E49-72B6-4FFD0FD026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E6F9AF-354D-BD86-9285-C9115004C7FB}"/>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201504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839E-4EAC-41E6-6B63-CC729D1F94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C91339-7A8A-D0C9-2DE5-927B66DC65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8530C5-4750-3838-F7C2-05DDD8557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D5196-060A-7714-EB9B-303D930EE571}"/>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6" name="Footer Placeholder 5">
            <a:extLst>
              <a:ext uri="{FF2B5EF4-FFF2-40B4-BE49-F238E27FC236}">
                <a16:creationId xmlns:a16="http://schemas.microsoft.com/office/drawing/2014/main" id="{009D1952-91CD-CA03-4751-11B9FCF5A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C2B69-FD35-7F2B-927A-A92F7629411A}"/>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424238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BBC5-BDF1-F089-A0F6-207066BB6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74ECB3-F789-33B3-BB80-E41ADED9D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3AD04-77A6-CE13-EFD0-A49E58573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0470A-7F55-0737-010E-6EADA91D1D42}"/>
              </a:ext>
            </a:extLst>
          </p:cNvPr>
          <p:cNvSpPr>
            <a:spLocks noGrp="1"/>
          </p:cNvSpPr>
          <p:nvPr>
            <p:ph type="dt" sz="half" idx="10"/>
          </p:nvPr>
        </p:nvSpPr>
        <p:spPr/>
        <p:txBody>
          <a:bodyPr/>
          <a:lstStyle/>
          <a:p>
            <a:fld id="{7A07CDB3-2BE4-4942-8C25-29B0B5EFFB54}" type="datetimeFigureOut">
              <a:rPr lang="en-US" smtClean="0"/>
              <a:t>1/27/24</a:t>
            </a:fld>
            <a:endParaRPr lang="en-US"/>
          </a:p>
        </p:txBody>
      </p:sp>
      <p:sp>
        <p:nvSpPr>
          <p:cNvPr id="6" name="Footer Placeholder 5">
            <a:extLst>
              <a:ext uri="{FF2B5EF4-FFF2-40B4-BE49-F238E27FC236}">
                <a16:creationId xmlns:a16="http://schemas.microsoft.com/office/drawing/2014/main" id="{44351AD5-BEFF-C5CC-173C-5371F8FDC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DD213-2133-C7CE-DFF0-D6AD84CF4620}"/>
              </a:ext>
            </a:extLst>
          </p:cNvPr>
          <p:cNvSpPr>
            <a:spLocks noGrp="1"/>
          </p:cNvSpPr>
          <p:nvPr>
            <p:ph type="sldNum" sz="quarter" idx="12"/>
          </p:nvPr>
        </p:nvSpPr>
        <p:spPr/>
        <p:txBody>
          <a:bodyPr/>
          <a:lstStyle/>
          <a:p>
            <a:fld id="{CB3F4C49-EA68-D643-A832-860D1F49673F}" type="slidenum">
              <a:rPr lang="en-US" smtClean="0"/>
              <a:t>‹#›</a:t>
            </a:fld>
            <a:endParaRPr lang="en-US"/>
          </a:p>
        </p:txBody>
      </p:sp>
    </p:spTree>
    <p:extLst>
      <p:ext uri="{BB962C8B-B14F-4D97-AF65-F5344CB8AC3E}">
        <p14:creationId xmlns:p14="http://schemas.microsoft.com/office/powerpoint/2010/main" val="281990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46E4A-4768-52CA-54D4-0D8164A5D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8F78C2-CAC1-2CE3-2CDE-4AC1FC74A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EAB76-1AF1-E7CC-4D8B-3CCC35710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7CDB3-2BE4-4942-8C25-29B0B5EFFB54}" type="datetimeFigureOut">
              <a:rPr lang="en-US" smtClean="0"/>
              <a:t>1/27/24</a:t>
            </a:fld>
            <a:endParaRPr lang="en-US"/>
          </a:p>
        </p:txBody>
      </p:sp>
      <p:sp>
        <p:nvSpPr>
          <p:cNvPr id="5" name="Footer Placeholder 4">
            <a:extLst>
              <a:ext uri="{FF2B5EF4-FFF2-40B4-BE49-F238E27FC236}">
                <a16:creationId xmlns:a16="http://schemas.microsoft.com/office/drawing/2014/main" id="{67F7F786-1191-3413-0EFF-59FD13273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0BC2E5-DAE2-D0F9-132D-68A4AA78C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F4C49-EA68-D643-A832-860D1F49673F}" type="slidenum">
              <a:rPr lang="en-US" smtClean="0"/>
              <a:t>‹#›</a:t>
            </a:fld>
            <a:endParaRPr lang="en-US"/>
          </a:p>
        </p:txBody>
      </p:sp>
    </p:spTree>
    <p:extLst>
      <p:ext uri="{BB962C8B-B14F-4D97-AF65-F5344CB8AC3E}">
        <p14:creationId xmlns:p14="http://schemas.microsoft.com/office/powerpoint/2010/main" val="3523164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nlm.nih.gov/medlineplus/news/fullstory_123919.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1850140-D73C-8E31-37E0-2A8DDC752DE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489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3C365-3FE8-49A1-F95A-94C6A4A7B57C}"/>
              </a:ext>
            </a:extLst>
          </p:cNvPr>
          <p:cNvSpPr>
            <a:spLocks noGrp="1"/>
          </p:cNvSpPr>
          <p:nvPr>
            <p:ph type="ctrTitle"/>
          </p:nvPr>
        </p:nvSpPr>
        <p:spPr>
          <a:xfrm>
            <a:off x="4654296" y="640080"/>
            <a:ext cx="6894576" cy="3566160"/>
          </a:xfrm>
        </p:spPr>
        <p:txBody>
          <a:bodyPr anchor="b">
            <a:normAutofit/>
          </a:bodyPr>
          <a:lstStyle/>
          <a:p>
            <a:pPr algn="l"/>
            <a:r>
              <a:rPr lang="en-US" sz="3100" dirty="0">
                <a:effectLst/>
                <a:latin typeface="Helvetica" pitchFamily="2" charset="0"/>
                <a:ea typeface="MS Mincho" panose="02020609040205080304" pitchFamily="49" charset="-128"/>
                <a:cs typeface="Times New Roman" panose="02020603050405020304" pitchFamily="18" charset="0"/>
              </a:rPr>
              <a:t>Compared to those with no history of sexual abuse, young males who were sexually abused were five times more likely to cause teen pregnancy, three times more likely to have multiple sexual partners, and two times more likely to have unprotected sex</a:t>
            </a:r>
            <a:r>
              <a:rPr lang="en-US" sz="3100" i="1" dirty="0">
                <a:effectLst/>
                <a:latin typeface="Helvetica" pitchFamily="2" charset="0"/>
                <a:ea typeface="MS Mincho" panose="02020609040205080304" pitchFamily="49" charset="-128"/>
                <a:cs typeface="Times New Roman" panose="02020603050405020304" pitchFamily="18" charset="0"/>
              </a:rPr>
              <a:t>.</a:t>
            </a:r>
            <a:endParaRPr lang="en-US" sz="3100" dirty="0"/>
          </a:p>
        </p:txBody>
      </p:sp>
      <p:sp>
        <p:nvSpPr>
          <p:cNvPr id="3" name="Subtitle 2">
            <a:extLst>
              <a:ext uri="{FF2B5EF4-FFF2-40B4-BE49-F238E27FC236}">
                <a16:creationId xmlns:a16="http://schemas.microsoft.com/office/drawing/2014/main" id="{B9B08434-4981-8FEB-49E7-C68CC49A880E}"/>
              </a:ext>
            </a:extLst>
          </p:cNvPr>
          <p:cNvSpPr>
            <a:spLocks noGrp="1"/>
          </p:cNvSpPr>
          <p:nvPr>
            <p:ph type="subTitle" idx="1"/>
          </p:nvPr>
        </p:nvSpPr>
        <p:spPr>
          <a:xfrm>
            <a:off x="4654296" y="4636008"/>
            <a:ext cx="6894576" cy="1572768"/>
          </a:xfrm>
        </p:spPr>
        <p:txBody>
          <a:bodyPr>
            <a:normAutofit/>
          </a:bodyPr>
          <a:lstStyle/>
          <a:p>
            <a:pPr algn="l"/>
            <a:r>
              <a:rPr lang="en-US" i="1" u="none" strike="noStrike">
                <a:effectLst/>
                <a:latin typeface="Helvetica" pitchFamily="2" charset="0"/>
                <a:ea typeface="MS Mincho" panose="02020609040205080304" pitchFamily="49" charset="-128"/>
                <a:cs typeface="Times New Roman" panose="02020603050405020304" pitchFamily="18" charset="0"/>
                <a:hlinkClick r:id="rId2"/>
              </a:rPr>
              <a:t>Journal of Adolescent Health</a:t>
            </a:r>
            <a:endParaRPr lang="en-US"/>
          </a:p>
        </p:txBody>
      </p:sp>
      <p:pic>
        <p:nvPicPr>
          <p:cNvPr id="5" name="Picture 4">
            <a:extLst>
              <a:ext uri="{FF2B5EF4-FFF2-40B4-BE49-F238E27FC236}">
                <a16:creationId xmlns:a16="http://schemas.microsoft.com/office/drawing/2014/main" id="{832C3804-FAED-AA42-D6A8-41047A3B6B93}"/>
              </a:ext>
            </a:extLst>
          </p:cNvPr>
          <p:cNvPicPr>
            <a:picLocks noChangeAspect="1"/>
          </p:cNvPicPr>
          <p:nvPr/>
        </p:nvPicPr>
        <p:blipFill rotWithShape="1">
          <a:blip r:embed="rId3"/>
          <a:srcRect l="54726" r="985"/>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99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855" name="Rectangle 7885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857" name="Freeform: Shape 7885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859" name="Freeform: Shape 7885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850" name="Rectangle 2">
            <a:extLst>
              <a:ext uri="{FF2B5EF4-FFF2-40B4-BE49-F238E27FC236}">
                <a16:creationId xmlns:a16="http://schemas.microsoft.com/office/drawing/2014/main" id="{97C6C60A-C2E0-0DD5-9E81-A58254E460A5}"/>
              </a:ext>
            </a:extLst>
          </p:cNvPr>
          <p:cNvSpPr>
            <a:spLocks noGrp="1" noChangeArrowheads="1"/>
          </p:cNvSpPr>
          <p:nvPr>
            <p:ph type="title"/>
          </p:nvPr>
        </p:nvSpPr>
        <p:spPr>
          <a:xfrm>
            <a:off x="621792" y="1161288"/>
            <a:ext cx="3602736" cy="4526280"/>
          </a:xfrm>
        </p:spPr>
        <p:txBody>
          <a:bodyPr>
            <a:normAutofit/>
          </a:bodyPr>
          <a:lstStyle/>
          <a:p>
            <a:r>
              <a:rPr lang="en-US" altLang="en-US" sz="4000" b="1" dirty="0">
                <a:effectLst>
                  <a:outerShdw blurRad="38100" dist="38100" dir="2700000" algn="tl">
                    <a:srgbClr val="C0C0C0"/>
                  </a:outerShdw>
                </a:effectLst>
                <a:latin typeface="Verdana" panose="020B0604030504040204" pitchFamily="34" charset="0"/>
              </a:rPr>
              <a:t>Care and Listen</a:t>
            </a:r>
          </a:p>
        </p:txBody>
      </p:sp>
      <p:sp>
        <p:nvSpPr>
          <p:cNvPr id="78861" name="Rectangle 7886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539" name="Rectangle 3">
            <a:extLst>
              <a:ext uri="{FF2B5EF4-FFF2-40B4-BE49-F238E27FC236}">
                <a16:creationId xmlns:a16="http://schemas.microsoft.com/office/drawing/2014/main" id="{5DB1E587-2360-C6E7-293C-5B5A7E5544D6}"/>
              </a:ext>
            </a:extLst>
          </p:cNvPr>
          <p:cNvSpPr>
            <a:spLocks noGrp="1" noChangeArrowheads="1"/>
          </p:cNvSpPr>
          <p:nvPr>
            <p:ph type="body" idx="1"/>
          </p:nvPr>
        </p:nvSpPr>
        <p:spPr>
          <a:xfrm>
            <a:off x="5434149" y="932688"/>
            <a:ext cx="5916603" cy="4992624"/>
          </a:xfrm>
        </p:spPr>
        <p:txBody>
          <a:bodyPr anchor="ctr">
            <a:normAutofit/>
          </a:bodyPr>
          <a:lstStyle/>
          <a:p>
            <a:r>
              <a:rPr lang="en-US" altLang="en-US" sz="4000" b="1" dirty="0">
                <a:effectLst>
                  <a:outerShdw blurRad="38100" dist="38100" dir="2700000" algn="tl">
                    <a:srgbClr val="C0C0C0"/>
                  </a:outerShdw>
                </a:effectLst>
                <a:latin typeface="Verdana" panose="020B0604030504040204" pitchFamily="34" charset="0"/>
              </a:rPr>
              <a:t>Be</a:t>
            </a:r>
            <a:r>
              <a:rPr lang="en-US" altLang="en-US" sz="4000" b="1" i="1" dirty="0">
                <a:effectLst>
                  <a:outerShdw blurRad="38100" dist="38100" dir="2700000" algn="tl">
                    <a:srgbClr val="C0C0C0"/>
                  </a:outerShdw>
                </a:effectLst>
                <a:latin typeface="Verdana" panose="020B0604030504040204" pitchFamily="34" charset="0"/>
              </a:rPr>
              <a:t> </a:t>
            </a:r>
            <a:r>
              <a:rPr lang="en-US" altLang="en-US" sz="4000" b="1" i="1" u="sng" dirty="0">
                <a:effectLst>
                  <a:outerShdw blurRad="38100" dist="38100" dir="2700000" algn="tl">
                    <a:srgbClr val="C0C0C0"/>
                  </a:outerShdw>
                </a:effectLst>
                <a:latin typeface="Verdana" panose="020B0604030504040204" pitchFamily="34" charset="0"/>
              </a:rPr>
              <a:t>calm</a:t>
            </a:r>
            <a:r>
              <a:rPr lang="en-US" altLang="en-US" sz="4000" b="1" dirty="0">
                <a:effectLst>
                  <a:outerShdw blurRad="38100" dist="38100" dir="2700000" algn="tl">
                    <a:srgbClr val="C0C0C0"/>
                  </a:outerShdw>
                </a:effectLst>
                <a:latin typeface="Verdan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855" name="Rectangle 78854">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857" name="Freeform: Shape 78856">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859" name="Freeform: Shape 78858">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850" name="Rectangle 2">
            <a:extLst>
              <a:ext uri="{FF2B5EF4-FFF2-40B4-BE49-F238E27FC236}">
                <a16:creationId xmlns:a16="http://schemas.microsoft.com/office/drawing/2014/main" id="{97C6C60A-C2E0-0DD5-9E81-A58254E460A5}"/>
              </a:ext>
            </a:extLst>
          </p:cNvPr>
          <p:cNvSpPr>
            <a:spLocks noGrp="1" noChangeArrowheads="1"/>
          </p:cNvSpPr>
          <p:nvPr>
            <p:ph type="title"/>
          </p:nvPr>
        </p:nvSpPr>
        <p:spPr>
          <a:xfrm>
            <a:off x="621792" y="1161288"/>
            <a:ext cx="3602736" cy="4526280"/>
          </a:xfrm>
        </p:spPr>
        <p:txBody>
          <a:bodyPr>
            <a:normAutofit/>
          </a:bodyPr>
          <a:lstStyle/>
          <a:p>
            <a:r>
              <a:rPr lang="en-US" altLang="en-US" sz="4000" b="1" dirty="0">
                <a:effectLst>
                  <a:outerShdw blurRad="38100" dist="38100" dir="2700000" algn="tl">
                    <a:srgbClr val="C0C0C0"/>
                  </a:outerShdw>
                </a:effectLst>
                <a:latin typeface="Verdana" panose="020B0604030504040204" pitchFamily="34" charset="0"/>
              </a:rPr>
              <a:t>Listen</a:t>
            </a:r>
          </a:p>
        </p:txBody>
      </p:sp>
      <p:sp>
        <p:nvSpPr>
          <p:cNvPr id="78861" name="Rectangle 78860">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539" name="Rectangle 3">
            <a:extLst>
              <a:ext uri="{FF2B5EF4-FFF2-40B4-BE49-F238E27FC236}">
                <a16:creationId xmlns:a16="http://schemas.microsoft.com/office/drawing/2014/main" id="{5DB1E587-2360-C6E7-293C-5B5A7E5544D6}"/>
              </a:ext>
            </a:extLst>
          </p:cNvPr>
          <p:cNvSpPr>
            <a:spLocks noGrp="1" noChangeArrowheads="1"/>
          </p:cNvSpPr>
          <p:nvPr>
            <p:ph type="body" idx="1"/>
          </p:nvPr>
        </p:nvSpPr>
        <p:spPr>
          <a:xfrm>
            <a:off x="5434149" y="932688"/>
            <a:ext cx="5916603" cy="4992624"/>
          </a:xfrm>
        </p:spPr>
        <p:txBody>
          <a:bodyPr anchor="ctr">
            <a:normAutofit/>
          </a:bodyPr>
          <a:lstStyle/>
          <a:p>
            <a:r>
              <a:rPr lang="en-US" altLang="en-US" sz="4000" b="1" dirty="0">
                <a:effectLst>
                  <a:outerShdw blurRad="38100" dist="38100" dir="2700000" algn="tl">
                    <a:srgbClr val="C0C0C0"/>
                  </a:outerShdw>
                </a:effectLst>
                <a:latin typeface="Verdana" panose="020B0604030504040204" pitchFamily="34" charset="0"/>
              </a:rPr>
              <a:t>Be calm.</a:t>
            </a:r>
          </a:p>
          <a:p>
            <a:r>
              <a:rPr lang="en-US" altLang="en-US" sz="4000" b="1" dirty="0">
                <a:effectLst>
                  <a:outerShdw blurRad="38100" dist="38100" dir="2700000" algn="tl">
                    <a:srgbClr val="C0C0C0"/>
                  </a:outerShdw>
                </a:effectLst>
                <a:latin typeface="Verdana" panose="020B0604030504040204" pitchFamily="34" charset="0"/>
              </a:rPr>
              <a:t>Let them tell </a:t>
            </a:r>
            <a:r>
              <a:rPr lang="en-US" altLang="en-US" sz="4000" b="1" u="sng" dirty="0">
                <a:effectLst>
                  <a:outerShdw blurRad="38100" dist="38100" dir="2700000" algn="tl">
                    <a:srgbClr val="C0C0C0"/>
                  </a:outerShdw>
                </a:effectLst>
                <a:latin typeface="Verdana" panose="020B0604030504040204" pitchFamily="34" charset="0"/>
              </a:rPr>
              <a:t>their story.</a:t>
            </a:r>
          </a:p>
        </p:txBody>
      </p:sp>
    </p:spTree>
    <p:extLst>
      <p:ext uri="{BB962C8B-B14F-4D97-AF65-F5344CB8AC3E}">
        <p14:creationId xmlns:p14="http://schemas.microsoft.com/office/powerpoint/2010/main" val="2752145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42B62-2474-972F-B8EF-DBB730924CCF}"/>
              </a:ext>
            </a:extLst>
          </p:cNvPr>
          <p:cNvSpPr>
            <a:spLocks noGrp="1"/>
          </p:cNvSpPr>
          <p:nvPr>
            <p:ph type="title"/>
          </p:nvPr>
        </p:nvSpPr>
        <p:spPr>
          <a:xfrm>
            <a:off x="761803" y="350196"/>
            <a:ext cx="4646904" cy="1624520"/>
          </a:xfrm>
        </p:spPr>
        <p:txBody>
          <a:bodyPr anchor="ctr">
            <a:normAutofit/>
          </a:bodyPr>
          <a:lstStyle/>
          <a:p>
            <a:r>
              <a:rPr lang="en-US" sz="4000"/>
              <a:t>Respond to </a:t>
            </a:r>
            <a:r>
              <a:rPr lang="en-US" sz="4000" i="1" u="sng"/>
              <a:t>Fear</a:t>
            </a:r>
            <a:endParaRPr lang="en-US" sz="4000"/>
          </a:p>
        </p:txBody>
      </p:sp>
      <p:sp>
        <p:nvSpPr>
          <p:cNvPr id="3" name="Content Placeholder 2">
            <a:extLst>
              <a:ext uri="{FF2B5EF4-FFF2-40B4-BE49-F238E27FC236}">
                <a16:creationId xmlns:a16="http://schemas.microsoft.com/office/drawing/2014/main" id="{DF8A6C2A-A3D3-7D84-C148-4424AFE70C3F}"/>
              </a:ext>
            </a:extLst>
          </p:cNvPr>
          <p:cNvSpPr>
            <a:spLocks noGrp="1"/>
          </p:cNvSpPr>
          <p:nvPr>
            <p:ph idx="1"/>
          </p:nvPr>
        </p:nvSpPr>
        <p:spPr>
          <a:xfrm>
            <a:off x="761802" y="2743200"/>
            <a:ext cx="4646905" cy="3613149"/>
          </a:xfrm>
        </p:spPr>
        <p:txBody>
          <a:bodyPr anchor="ctr">
            <a:normAutofit/>
          </a:bodyPr>
          <a:lstStyle/>
          <a:p>
            <a:pPr marL="0" indent="0">
              <a:buNone/>
            </a:pPr>
            <a:r>
              <a:rPr lang="en-US" sz="4000" dirty="0">
                <a:latin typeface="Bradley Hand" pitchFamily="2" charset="77"/>
              </a:rPr>
              <a:t>I lay here and it’s late at night, Granny’s just shut off the light. Pretty soon he will be here telling me not fear.</a:t>
            </a:r>
            <a:endParaRPr lang="en-US" sz="4000" dirty="0"/>
          </a:p>
        </p:txBody>
      </p:sp>
      <p:pic>
        <p:nvPicPr>
          <p:cNvPr id="5" name="Picture 4" descr="A moon in the dark&#10;&#10;Description automatically generated">
            <a:extLst>
              <a:ext uri="{FF2B5EF4-FFF2-40B4-BE49-F238E27FC236}">
                <a16:creationId xmlns:a16="http://schemas.microsoft.com/office/drawing/2014/main" id="{8CE2327F-E961-2DBF-91F6-12785BD56DCD}"/>
              </a:ext>
            </a:extLst>
          </p:cNvPr>
          <p:cNvPicPr>
            <a:picLocks noChangeAspect="1"/>
          </p:cNvPicPr>
          <p:nvPr/>
        </p:nvPicPr>
        <p:blipFill rotWithShape="1">
          <a:blip r:embed="rId2"/>
          <a:srcRect l="8246" r="41698"/>
          <a:stretch/>
        </p:blipFill>
        <p:spPr>
          <a:xfrm>
            <a:off x="6096000" y="1"/>
            <a:ext cx="6102825" cy="6858000"/>
          </a:xfrm>
          <a:prstGeom prst="rect">
            <a:avLst/>
          </a:prstGeom>
        </p:spPr>
      </p:pic>
    </p:spTree>
    <p:extLst>
      <p:ext uri="{BB962C8B-B14F-4D97-AF65-F5344CB8AC3E}">
        <p14:creationId xmlns:p14="http://schemas.microsoft.com/office/powerpoint/2010/main" val="384538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g-covered mountain">
            <a:extLst>
              <a:ext uri="{FF2B5EF4-FFF2-40B4-BE49-F238E27FC236}">
                <a16:creationId xmlns:a16="http://schemas.microsoft.com/office/drawing/2014/main" id="{AB5C9E1E-F290-920A-23D4-E9FC8B253717}"/>
              </a:ext>
            </a:extLst>
          </p:cNvPr>
          <p:cNvPicPr>
            <a:picLocks noChangeAspect="1"/>
          </p:cNvPicPr>
          <p:nvPr/>
        </p:nvPicPr>
        <p:blipFill rotWithShape="1">
          <a:blip r:embed="rId2"/>
          <a:srcRect l="30356" r="16984"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42B62-2474-972F-B8EF-DBB730924CCF}"/>
              </a:ext>
            </a:extLst>
          </p:cNvPr>
          <p:cNvSpPr>
            <a:spLocks noGrp="1"/>
          </p:cNvSpPr>
          <p:nvPr>
            <p:ph type="title"/>
          </p:nvPr>
        </p:nvSpPr>
        <p:spPr>
          <a:xfrm>
            <a:off x="6115317" y="405685"/>
            <a:ext cx="5464968" cy="1559301"/>
          </a:xfrm>
        </p:spPr>
        <p:txBody>
          <a:bodyPr>
            <a:normAutofit/>
          </a:bodyPr>
          <a:lstStyle/>
          <a:p>
            <a:r>
              <a:rPr lang="en-US" sz="4000"/>
              <a:t>Respond to </a:t>
            </a:r>
            <a:r>
              <a:rPr lang="en-US" sz="4000" i="1" u="sng"/>
              <a:t>guilt and shame</a:t>
            </a:r>
            <a:endParaRPr lang="en-US" sz="4000"/>
          </a:p>
        </p:txBody>
      </p:sp>
      <p:sp>
        <p:nvSpPr>
          <p:cNvPr id="3" name="Content Placeholder 2">
            <a:extLst>
              <a:ext uri="{FF2B5EF4-FFF2-40B4-BE49-F238E27FC236}">
                <a16:creationId xmlns:a16="http://schemas.microsoft.com/office/drawing/2014/main" id="{DF8A6C2A-A3D3-7D84-C148-4424AFE70C3F}"/>
              </a:ext>
            </a:extLst>
          </p:cNvPr>
          <p:cNvSpPr>
            <a:spLocks noGrp="1"/>
          </p:cNvSpPr>
          <p:nvPr>
            <p:ph idx="1"/>
          </p:nvPr>
        </p:nvSpPr>
        <p:spPr>
          <a:xfrm>
            <a:off x="6115317" y="2743200"/>
            <a:ext cx="5247340" cy="3496878"/>
          </a:xfrm>
        </p:spPr>
        <p:txBody>
          <a:bodyPr anchor="ctr">
            <a:noAutofit/>
          </a:bodyPr>
          <a:lstStyle/>
          <a:p>
            <a:pPr marL="0" indent="0">
              <a:buNone/>
            </a:pPr>
            <a:r>
              <a:rPr lang="en-US" sz="3000" dirty="0">
                <a:latin typeface="Bradley Hand" pitchFamily="2" charset="77"/>
              </a:rPr>
              <a:t>I hear him creeping in the night and what he does I know </a:t>
            </a:r>
            <a:r>
              <a:rPr lang="en-US" sz="3000" dirty="0" err="1">
                <a:latin typeface="Bradley Hand" pitchFamily="2" charset="77"/>
              </a:rPr>
              <a:t>ain’t</a:t>
            </a:r>
            <a:r>
              <a:rPr lang="en-US" sz="3000" dirty="0">
                <a:latin typeface="Bradley Hand" pitchFamily="2" charset="77"/>
              </a:rPr>
              <a:t> right.</a:t>
            </a:r>
          </a:p>
          <a:p>
            <a:pPr marL="0" indent="0">
              <a:buNone/>
            </a:pPr>
            <a:endParaRPr lang="en-US" sz="3000" dirty="0">
              <a:latin typeface="Bradley Hand" pitchFamily="2" charset="77"/>
            </a:endParaRPr>
          </a:p>
          <a:p>
            <a:pPr marL="0" indent="0">
              <a:buNone/>
            </a:pPr>
            <a:r>
              <a:rPr lang="en-US" sz="3000" dirty="0">
                <a:latin typeface="Bradley Hand" pitchFamily="2" charset="77"/>
              </a:rPr>
              <a:t>No one knows how much I’ve tried to keep this secret that I hide. When morning comes he’ll go to work, I’ll take a bath wash off this dirt.</a:t>
            </a:r>
            <a:endParaRPr lang="en-US" sz="3000" dirty="0"/>
          </a:p>
        </p:txBody>
      </p:sp>
    </p:spTree>
    <p:extLst>
      <p:ext uri="{BB962C8B-B14F-4D97-AF65-F5344CB8AC3E}">
        <p14:creationId xmlns:p14="http://schemas.microsoft.com/office/powerpoint/2010/main" val="162661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ackground of blue and water droplets">
            <a:extLst>
              <a:ext uri="{FF2B5EF4-FFF2-40B4-BE49-F238E27FC236}">
                <a16:creationId xmlns:a16="http://schemas.microsoft.com/office/drawing/2014/main" id="{853873B6-9CE3-A46E-2F45-5FF4A57190A4}"/>
              </a:ext>
            </a:extLst>
          </p:cNvPr>
          <p:cNvPicPr>
            <a:picLocks noChangeAspect="1"/>
          </p:cNvPicPr>
          <p:nvPr/>
        </p:nvPicPr>
        <p:blipFill rotWithShape="1">
          <a:blip r:embed="rId2"/>
          <a:srcRect l="23859" r="12436" b="-2"/>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42B62-2474-972F-B8EF-DBB730924CCF}"/>
              </a:ext>
            </a:extLst>
          </p:cNvPr>
          <p:cNvSpPr>
            <a:spLocks noGrp="1"/>
          </p:cNvSpPr>
          <p:nvPr>
            <p:ph type="title"/>
          </p:nvPr>
        </p:nvSpPr>
        <p:spPr>
          <a:xfrm>
            <a:off x="761801" y="328512"/>
            <a:ext cx="4778387" cy="1628970"/>
          </a:xfrm>
        </p:spPr>
        <p:txBody>
          <a:bodyPr anchor="ctr">
            <a:normAutofit/>
          </a:bodyPr>
          <a:lstStyle/>
          <a:p>
            <a:r>
              <a:rPr lang="en-US" sz="4000"/>
              <a:t>Respond to </a:t>
            </a:r>
            <a:r>
              <a:rPr lang="en-US" sz="4000" i="1" u="sng"/>
              <a:t>betrayal and being abandoned</a:t>
            </a:r>
            <a:endParaRPr lang="en-US" sz="4000"/>
          </a:p>
        </p:txBody>
      </p:sp>
      <p:sp>
        <p:nvSpPr>
          <p:cNvPr id="3" name="Content Placeholder 2">
            <a:extLst>
              <a:ext uri="{FF2B5EF4-FFF2-40B4-BE49-F238E27FC236}">
                <a16:creationId xmlns:a16="http://schemas.microsoft.com/office/drawing/2014/main" id="{DF8A6C2A-A3D3-7D84-C148-4424AFE70C3F}"/>
              </a:ext>
            </a:extLst>
          </p:cNvPr>
          <p:cNvSpPr>
            <a:spLocks noGrp="1"/>
          </p:cNvSpPr>
          <p:nvPr>
            <p:ph idx="1"/>
          </p:nvPr>
        </p:nvSpPr>
        <p:spPr>
          <a:xfrm>
            <a:off x="761801" y="2813679"/>
            <a:ext cx="4659756" cy="3374137"/>
          </a:xfrm>
        </p:spPr>
        <p:txBody>
          <a:bodyPr anchor="ctr">
            <a:noAutofit/>
          </a:bodyPr>
          <a:lstStyle/>
          <a:p>
            <a:pPr marL="0" indent="0">
              <a:buNone/>
            </a:pPr>
            <a:r>
              <a:rPr lang="en-US" sz="3000" dirty="0">
                <a:latin typeface="Bradley Hand" pitchFamily="2" charset="77"/>
              </a:rPr>
              <a:t>He’s my uncle, I must obey so once again he has his way. </a:t>
            </a:r>
            <a:br>
              <a:rPr lang="en-US" sz="3000" dirty="0">
                <a:latin typeface="Bradley Hand" pitchFamily="2" charset="77"/>
              </a:rPr>
            </a:br>
            <a:r>
              <a:rPr lang="en-US" sz="3000" dirty="0">
                <a:latin typeface="Bradley Hand" pitchFamily="2" charset="77"/>
              </a:rPr>
              <a:t>I’d tell daddy but he’d be blue, most likely say it isn’t true.</a:t>
            </a:r>
          </a:p>
          <a:p>
            <a:pPr marL="0" indent="0">
              <a:buNone/>
            </a:pPr>
            <a:endParaRPr lang="en-US" sz="3000" dirty="0">
              <a:latin typeface="Bradley Hand" pitchFamily="2" charset="77"/>
            </a:endParaRPr>
          </a:p>
          <a:p>
            <a:pPr marL="0" indent="0">
              <a:buNone/>
            </a:pPr>
            <a:r>
              <a:rPr lang="en-US" sz="3000" dirty="0">
                <a:latin typeface="Bradley Hand" pitchFamily="2" charset="77"/>
              </a:rPr>
              <a:t>I think that I should run away. But that’s no use where would I stay.</a:t>
            </a:r>
          </a:p>
        </p:txBody>
      </p:sp>
    </p:spTree>
    <p:extLst>
      <p:ext uri="{BB962C8B-B14F-4D97-AF65-F5344CB8AC3E}">
        <p14:creationId xmlns:p14="http://schemas.microsoft.com/office/powerpoint/2010/main" val="21246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250" name="Rectangle 26624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44" name="Rectangle 4">
            <a:extLst>
              <a:ext uri="{FF2B5EF4-FFF2-40B4-BE49-F238E27FC236}">
                <a16:creationId xmlns:a16="http://schemas.microsoft.com/office/drawing/2014/main" id="{302F34E3-8070-13A4-C959-54AF5E47D23B}"/>
              </a:ext>
            </a:extLst>
          </p:cNvPr>
          <p:cNvSpPr>
            <a:spLocks noGrp="1" noChangeArrowheads="1"/>
          </p:cNvSpPr>
          <p:nvPr>
            <p:ph type="ctrTitle"/>
          </p:nvPr>
        </p:nvSpPr>
        <p:spPr>
          <a:xfrm>
            <a:off x="5297762" y="640080"/>
            <a:ext cx="6251110" cy="3566160"/>
          </a:xfrm>
        </p:spPr>
        <p:txBody>
          <a:bodyPr anchor="b">
            <a:normAutofit/>
          </a:bodyPr>
          <a:lstStyle/>
          <a:p>
            <a:pPr algn="l"/>
            <a:r>
              <a:rPr lang="en-US" altLang="zh-CN" sz="5400">
                <a:ea typeface="宋体" panose="02010600030101010101" pitchFamily="2" charset="-122"/>
              </a:rPr>
              <a:t>How can we prevent sexual abuse?</a:t>
            </a:r>
            <a:endParaRPr lang="en-US" altLang="en-US" sz="5400" i="1"/>
          </a:p>
        </p:txBody>
      </p:sp>
      <p:pic>
        <p:nvPicPr>
          <p:cNvPr id="266246" name="Picture 266245">
            <a:extLst>
              <a:ext uri="{FF2B5EF4-FFF2-40B4-BE49-F238E27FC236}">
                <a16:creationId xmlns:a16="http://schemas.microsoft.com/office/drawing/2014/main" id="{33955305-AF9D-E5ED-F9F1-3E9A5A9D4AEF}"/>
              </a:ext>
            </a:extLst>
          </p:cNvPr>
          <p:cNvPicPr>
            <a:picLocks noChangeAspect="1"/>
          </p:cNvPicPr>
          <p:nvPr/>
        </p:nvPicPr>
        <p:blipFill rotWithShape="1">
          <a:blip r:embed="rId2"/>
          <a:srcRect l="5831" r="2880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625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4441" name="Rectangle 27444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443" name="Rectangle 27444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44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4447" name="Oval 27444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4449" name="Arc 27444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4436" name="Rectangle 4">
            <a:extLst>
              <a:ext uri="{FF2B5EF4-FFF2-40B4-BE49-F238E27FC236}">
                <a16:creationId xmlns:a16="http://schemas.microsoft.com/office/drawing/2014/main" id="{EC18A9F4-C1B7-1842-2180-2684BFEA1C18}"/>
              </a:ext>
            </a:extLst>
          </p:cNvPr>
          <p:cNvSpPr>
            <a:spLocks noGrp="1" noChangeArrowheads="1"/>
          </p:cNvSpPr>
          <p:nvPr>
            <p:ph type="ctrTitle"/>
          </p:nvPr>
        </p:nvSpPr>
        <p:spPr>
          <a:xfrm>
            <a:off x="4038600" y="1939159"/>
            <a:ext cx="7644627" cy="2751086"/>
          </a:xfrm>
        </p:spPr>
        <p:txBody>
          <a:bodyPr>
            <a:normAutofit/>
          </a:bodyPr>
          <a:lstStyle/>
          <a:p>
            <a:pPr algn="r"/>
            <a:r>
              <a:rPr lang="en-US" altLang="zh-CN" dirty="0">
                <a:ea typeface="宋体" panose="02010600030101010101" pitchFamily="2" charset="-122"/>
              </a:rPr>
              <a:t>Develop a close  </a:t>
            </a:r>
            <a:r>
              <a:rPr lang="en-US" altLang="zh-CN" b="1" i="1" u="sng" dirty="0">
                <a:effectLst>
                  <a:outerShdw blurRad="38100" dist="38100" dir="2700000" algn="tl">
                    <a:srgbClr val="000000"/>
                  </a:outerShdw>
                </a:effectLst>
                <a:ea typeface="宋体" panose="02010600030101010101" pitchFamily="2" charset="-122"/>
              </a:rPr>
              <a:t>relationship</a:t>
            </a:r>
            <a:r>
              <a:rPr lang="en-US" altLang="zh-CN" dirty="0">
                <a:ea typeface="宋体" panose="02010600030101010101" pitchFamily="2" charset="-122"/>
              </a:rPr>
              <a:t> with the child.</a:t>
            </a:r>
            <a:endParaRPr lang="en-US" altLang="en-US" dirty="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3767" name="Rectangle 37376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769" name="Rectangle 37376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77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3773" name="Oval 37377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3775" name="Arc 37377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3762" name="Rectangle 2">
            <a:extLst>
              <a:ext uri="{FF2B5EF4-FFF2-40B4-BE49-F238E27FC236}">
                <a16:creationId xmlns:a16="http://schemas.microsoft.com/office/drawing/2014/main" id="{F02328FC-A5CA-CD38-7359-183FCFA14FCC}"/>
              </a:ext>
            </a:extLst>
          </p:cNvPr>
          <p:cNvSpPr>
            <a:spLocks noGrp="1" noChangeArrowheads="1"/>
          </p:cNvSpPr>
          <p:nvPr>
            <p:ph type="ctrTitle"/>
          </p:nvPr>
        </p:nvSpPr>
        <p:spPr>
          <a:xfrm>
            <a:off x="4038600" y="1939159"/>
            <a:ext cx="7644627" cy="2751086"/>
          </a:xfrm>
        </p:spPr>
        <p:txBody>
          <a:bodyPr>
            <a:normAutofit/>
          </a:bodyPr>
          <a:lstStyle/>
          <a:p>
            <a:pPr algn="r"/>
            <a:r>
              <a:rPr lang="en-US" altLang="zh-CN" dirty="0">
                <a:effectLst>
                  <a:outerShdw blurRad="38100" dist="38100" dir="2700000" algn="tl">
                    <a:srgbClr val="000000"/>
                  </a:outerShdw>
                </a:effectLst>
                <a:ea typeface="宋体" panose="02010600030101010101" pitchFamily="2" charset="-122"/>
              </a:rPr>
              <a:t>Talk </a:t>
            </a:r>
            <a:r>
              <a:rPr lang="en-US" altLang="zh-CN" dirty="0">
                <a:ea typeface="宋体" panose="02010600030101010101" pitchFamily="2" charset="-122"/>
              </a:rPr>
              <a:t>and </a:t>
            </a:r>
            <a:r>
              <a:rPr lang="en-US" altLang="zh-CN" b="1" i="1" u="sng" dirty="0">
                <a:effectLst>
                  <a:outerShdw blurRad="38100" dist="38100" dir="2700000" algn="tl">
                    <a:srgbClr val="000000"/>
                  </a:outerShdw>
                </a:effectLst>
                <a:ea typeface="宋体" panose="02010600030101010101" pitchFamily="2" charset="-122"/>
              </a:rPr>
              <a:t>listen </a:t>
            </a:r>
            <a:r>
              <a:rPr lang="en-US" altLang="zh-CN" dirty="0">
                <a:ea typeface="宋体" panose="02010600030101010101" pitchFamily="2" charset="-122"/>
              </a:rPr>
              <a:t>to the child.</a:t>
            </a:r>
            <a:endParaRPr lang="en-US" altLang="en-US" b="1" i="1" u="sng" dirty="0">
              <a:effectLst>
                <a:outerShdw blurRad="38100" dist="38100" dir="2700000" algn="tl">
                  <a:srgbClr val="000000"/>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73762"/>
                                        </p:tgtEl>
                                        <p:attrNameLst>
                                          <p:attrName>style.visibility</p:attrName>
                                        </p:attrNameLst>
                                      </p:cBhvr>
                                      <p:to>
                                        <p:strVal val="visible"/>
                                      </p:to>
                                    </p:set>
                                    <p:animEffect transition="in" filter="fade">
                                      <p:cBhvr>
                                        <p:cTn id="7" dur="1000"/>
                                        <p:tgtEl>
                                          <p:spTgt spid="373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0937" name="Rectangle 38093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939" name="Rectangle 38093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94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0943" name="Oval 38094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0945" name="Arc 38094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0932" name="Rectangle 4">
            <a:extLst>
              <a:ext uri="{FF2B5EF4-FFF2-40B4-BE49-F238E27FC236}">
                <a16:creationId xmlns:a16="http://schemas.microsoft.com/office/drawing/2014/main" id="{0CFE3EE8-F08C-3282-0CEC-427A6BC56B26}"/>
              </a:ext>
            </a:extLst>
          </p:cNvPr>
          <p:cNvSpPr>
            <a:spLocks noGrp="1" noChangeArrowheads="1"/>
          </p:cNvSpPr>
          <p:nvPr>
            <p:ph type="ctrTitle"/>
          </p:nvPr>
        </p:nvSpPr>
        <p:spPr>
          <a:xfrm>
            <a:off x="4038600" y="1939159"/>
            <a:ext cx="7644627" cy="2751086"/>
          </a:xfrm>
        </p:spPr>
        <p:txBody>
          <a:bodyPr>
            <a:normAutofit/>
          </a:bodyPr>
          <a:lstStyle/>
          <a:p>
            <a:pPr algn="r"/>
            <a:r>
              <a:rPr lang="en-US" altLang="zh-CN" dirty="0">
                <a:ea typeface="宋体" panose="02010600030101010101" pitchFamily="2" charset="-122"/>
              </a:rPr>
              <a:t>Discuss the difference between a </a:t>
            </a:r>
            <a:r>
              <a:rPr lang="en-US" altLang="zh-CN" b="1" i="1" u="sng" dirty="0">
                <a:effectLst>
                  <a:outerShdw blurRad="38100" dist="38100" dir="2700000" algn="tl">
                    <a:srgbClr val="000000"/>
                  </a:outerShdw>
                </a:effectLst>
                <a:ea typeface="宋体" panose="02010600030101010101" pitchFamily="2" charset="-122"/>
              </a:rPr>
              <a:t>secret</a:t>
            </a:r>
            <a:r>
              <a:rPr lang="en-US" altLang="zh-CN" b="1" i="1" dirty="0">
                <a:effectLst>
                  <a:outerShdw blurRad="38100" dist="38100" dir="2700000" algn="tl">
                    <a:srgbClr val="000000"/>
                  </a:outerShdw>
                </a:effectLst>
                <a:ea typeface="宋体" panose="02010600030101010101" pitchFamily="2" charset="-122"/>
              </a:rPr>
              <a:t> </a:t>
            </a:r>
            <a:r>
              <a:rPr lang="en-US" altLang="zh-CN" dirty="0">
                <a:ea typeface="宋体" panose="02010600030101010101" pitchFamily="2" charset="-122"/>
              </a:rPr>
              <a:t>and a </a:t>
            </a:r>
            <a:r>
              <a:rPr lang="en-US" altLang="zh-CN" b="1" i="1" u="sng" dirty="0">
                <a:effectLst>
                  <a:outerShdw blurRad="38100" dist="38100" dir="2700000" algn="tl">
                    <a:srgbClr val="000000"/>
                  </a:outerShdw>
                </a:effectLst>
                <a:ea typeface="宋体" panose="02010600030101010101" pitchFamily="2" charset="-122"/>
              </a:rPr>
              <a:t>surprise.</a:t>
            </a:r>
            <a:endParaRPr lang="en-US" altLang="en-US" b="1" i="1" u="sng" dirty="0">
              <a:effectLst>
                <a:outerShdw blurRad="38100" dist="38100" dir="2700000" algn="tl">
                  <a:srgbClr val="000000"/>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80932"/>
                                        </p:tgtEl>
                                        <p:attrNameLst>
                                          <p:attrName>style.visibility</p:attrName>
                                        </p:attrNameLst>
                                      </p:cBhvr>
                                      <p:to>
                                        <p:strVal val="visible"/>
                                      </p:to>
                                    </p:set>
                                    <p:animEffect transition="in" filter="fade">
                                      <p:cBhvr>
                                        <p:cTn id="7" dur="700"/>
                                        <p:tgtEl>
                                          <p:spTgt spid="380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band aid with white text&#10;&#10;Description automatically generated">
            <a:extLst>
              <a:ext uri="{FF2B5EF4-FFF2-40B4-BE49-F238E27FC236}">
                <a16:creationId xmlns:a16="http://schemas.microsoft.com/office/drawing/2014/main" id="{DAF13E27-6AC9-83B0-01EC-638B129036FE}"/>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418138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889" name="Rectangle 37888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1" name="Rectangle 37889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889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8895" name="Oval 37889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8897" name="Arc 37889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8884" name="Rectangle 4">
            <a:extLst>
              <a:ext uri="{FF2B5EF4-FFF2-40B4-BE49-F238E27FC236}">
                <a16:creationId xmlns:a16="http://schemas.microsoft.com/office/drawing/2014/main" id="{4385698E-8F38-CC07-7630-20D1C28F060E}"/>
              </a:ext>
            </a:extLst>
          </p:cNvPr>
          <p:cNvSpPr>
            <a:spLocks noGrp="1" noChangeArrowheads="1"/>
          </p:cNvSpPr>
          <p:nvPr>
            <p:ph type="ctrTitle"/>
          </p:nvPr>
        </p:nvSpPr>
        <p:spPr>
          <a:xfrm>
            <a:off x="4038600" y="1939159"/>
            <a:ext cx="7644627" cy="2751086"/>
          </a:xfrm>
        </p:spPr>
        <p:txBody>
          <a:bodyPr>
            <a:normAutofit/>
          </a:bodyPr>
          <a:lstStyle/>
          <a:p>
            <a:pPr algn="r"/>
            <a:r>
              <a:rPr lang="en-US" altLang="zh-CN" dirty="0">
                <a:ea typeface="宋体" panose="02010600030101010101" pitchFamily="2" charset="-122"/>
              </a:rPr>
              <a:t>There is safety in </a:t>
            </a:r>
            <a:r>
              <a:rPr lang="en-US" altLang="zh-CN" b="1" i="1" u="sng" dirty="0">
                <a:effectLst>
                  <a:outerShdw blurRad="38100" dist="38100" dir="2700000" algn="tl">
                    <a:srgbClr val="000000"/>
                  </a:outerShdw>
                </a:effectLst>
                <a:ea typeface="宋体" panose="02010600030101010101" pitchFamily="2" charset="-122"/>
              </a:rPr>
              <a:t>numbers.</a:t>
            </a:r>
            <a:endParaRPr lang="en-US" altLang="en-US" b="1" i="1" u="sng" dirty="0">
              <a:effectLst>
                <a:outerShdw blurRad="38100" dist="38100" dir="2700000" algn="tl">
                  <a:srgbClr val="000000"/>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78884"/>
                                        </p:tgtEl>
                                        <p:attrNameLst>
                                          <p:attrName>style.visibility</p:attrName>
                                        </p:attrNameLst>
                                      </p:cBhvr>
                                      <p:to>
                                        <p:strVal val="visible"/>
                                      </p:to>
                                    </p:set>
                                    <p:animEffect transition="in" filter="fade">
                                      <p:cBhvr>
                                        <p:cTn id="7" dur="400"/>
                                        <p:tgtEl>
                                          <p:spTgt spid="378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2985" name="Rectangle 38298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987" name="Rectangle 38298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98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2991" name="Oval 38299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2993" name="Arc 38299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2980" name="Rectangle 4">
            <a:extLst>
              <a:ext uri="{FF2B5EF4-FFF2-40B4-BE49-F238E27FC236}">
                <a16:creationId xmlns:a16="http://schemas.microsoft.com/office/drawing/2014/main" id="{DA663907-C268-4F0F-A298-EC94A0F82FD5}"/>
              </a:ext>
            </a:extLst>
          </p:cNvPr>
          <p:cNvSpPr>
            <a:spLocks noGrp="1" noChangeArrowheads="1"/>
          </p:cNvSpPr>
          <p:nvPr>
            <p:ph type="ctrTitle"/>
          </p:nvPr>
        </p:nvSpPr>
        <p:spPr>
          <a:xfrm>
            <a:off x="4038600" y="1939159"/>
            <a:ext cx="7644627" cy="2751086"/>
          </a:xfrm>
        </p:spPr>
        <p:txBody>
          <a:bodyPr>
            <a:normAutofit/>
          </a:bodyPr>
          <a:lstStyle/>
          <a:p>
            <a:pPr algn="r"/>
            <a:r>
              <a:rPr lang="en-US" altLang="zh-CN" dirty="0">
                <a:ea typeface="宋体" panose="02010600030101010101" pitchFamily="2" charset="-122"/>
              </a:rPr>
              <a:t>Discuss the concept of  </a:t>
            </a:r>
            <a:r>
              <a:rPr lang="en-US" altLang="zh-CN" b="1" i="1" u="sng" dirty="0">
                <a:effectLst>
                  <a:outerShdw blurRad="38100" dist="38100" dir="2700000" algn="tl">
                    <a:srgbClr val="000000"/>
                  </a:outerShdw>
                </a:effectLst>
                <a:ea typeface="宋体" panose="02010600030101010101" pitchFamily="2" charset="-122"/>
              </a:rPr>
              <a:t>body ownership.</a:t>
            </a:r>
            <a:endParaRPr lang="en-US" altLang="en-US" b="1" i="1" u="sng" dirty="0">
              <a:effectLst>
                <a:outerShdw blurRad="38100" dist="38100" dir="2700000" algn="tl">
                  <a:srgbClr val="000000"/>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82980"/>
                                        </p:tgtEl>
                                        <p:attrNameLst>
                                          <p:attrName>style.visibility</p:attrName>
                                        </p:attrNameLst>
                                      </p:cBhvr>
                                      <p:to>
                                        <p:strVal val="visible"/>
                                      </p:to>
                                    </p:set>
                                    <p:animEffect transition="in" filter="fade">
                                      <p:cBhvr>
                                        <p:cTn id="7" dur="400"/>
                                        <p:tgtEl>
                                          <p:spTgt spid="382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5033" name="Rectangle 38503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035" name="Rectangle 38503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503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5039" name="Oval 38503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5041" name="Arc 38504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5028" name="Rectangle 4">
            <a:extLst>
              <a:ext uri="{FF2B5EF4-FFF2-40B4-BE49-F238E27FC236}">
                <a16:creationId xmlns:a16="http://schemas.microsoft.com/office/drawing/2014/main" id="{77AB36E9-D3EC-09BE-0A27-D91F0590A229}"/>
              </a:ext>
            </a:extLst>
          </p:cNvPr>
          <p:cNvSpPr>
            <a:spLocks noGrp="1" noChangeArrowheads="1"/>
          </p:cNvSpPr>
          <p:nvPr>
            <p:ph type="ctrTitle"/>
          </p:nvPr>
        </p:nvSpPr>
        <p:spPr>
          <a:xfrm>
            <a:off x="4038600" y="1939159"/>
            <a:ext cx="7644627" cy="2751086"/>
          </a:xfrm>
        </p:spPr>
        <p:txBody>
          <a:bodyPr>
            <a:normAutofit/>
          </a:bodyPr>
          <a:lstStyle/>
          <a:p>
            <a:pPr algn="r"/>
            <a:r>
              <a:rPr lang="en-US" altLang="zh-CN">
                <a:ea typeface="宋体" panose="02010600030101010101" pitchFamily="2" charset="-122"/>
              </a:rPr>
              <a:t>Set up </a:t>
            </a:r>
            <a:r>
              <a:rPr lang="en-US" altLang="zh-CN" b="1" i="1" u="sng">
                <a:effectLst>
                  <a:outerShdw blurRad="38100" dist="38100" dir="2700000" algn="tl">
                    <a:srgbClr val="000000"/>
                  </a:outerShdw>
                </a:effectLst>
                <a:ea typeface="宋体" panose="02010600030101010101" pitchFamily="2" charset="-122"/>
              </a:rPr>
              <a:t>contingency plans</a:t>
            </a:r>
            <a:endParaRPr lang="en-US" altLang="en-US" b="1" i="1" u="sng">
              <a:effectLst>
                <a:outerShdw blurRad="38100" dist="38100" dir="2700000" algn="tl">
                  <a:srgbClr val="000000"/>
                </a:outerShdw>
              </a:effectLst>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85028"/>
                                        </p:tgtEl>
                                        <p:attrNameLst>
                                          <p:attrName>style.visibility</p:attrName>
                                        </p:attrNameLst>
                                      </p:cBhvr>
                                      <p:to>
                                        <p:strVal val="visible"/>
                                      </p:to>
                                    </p:set>
                                    <p:animEffect transition="in" filter="fade">
                                      <p:cBhvr>
                                        <p:cTn id="7" dur="7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50A49F-E12B-AA64-CA49-C74BA1F937CA}"/>
              </a:ext>
            </a:extLst>
          </p:cNvPr>
          <p:cNvPicPr>
            <a:picLocks noChangeAspect="1"/>
          </p:cNvPicPr>
          <p:nvPr/>
        </p:nvPicPr>
        <p:blipFill rotWithShape="1">
          <a:blip r:embed="rId2"/>
          <a:srcRect l="244" r="-1" b="-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49CA5D-94E4-4D4E-1971-D6E8FC1F13D7}"/>
              </a:ext>
            </a:extLst>
          </p:cNvPr>
          <p:cNvSpPr>
            <a:spLocks noGrp="1"/>
          </p:cNvSpPr>
          <p:nvPr>
            <p:ph type="ctrTitle"/>
          </p:nvPr>
        </p:nvSpPr>
        <p:spPr>
          <a:xfrm>
            <a:off x="952228" y="743447"/>
            <a:ext cx="3973385" cy="3692028"/>
          </a:xfrm>
          <a:noFill/>
        </p:spPr>
        <p:txBody>
          <a:bodyPr>
            <a:normAutofit/>
          </a:bodyPr>
          <a:lstStyle/>
          <a:p>
            <a:pPr algn="l"/>
            <a:r>
              <a:rPr lang="en-US" sz="5200">
                <a:solidFill>
                  <a:schemeClr val="bg1"/>
                </a:solidFill>
              </a:rPr>
              <a:t>First Aid for Sexual Abuse</a:t>
            </a:r>
          </a:p>
        </p:txBody>
      </p:sp>
      <p:sp>
        <p:nvSpPr>
          <p:cNvPr id="3" name="Subtitle 2">
            <a:extLst>
              <a:ext uri="{FF2B5EF4-FFF2-40B4-BE49-F238E27FC236}">
                <a16:creationId xmlns:a16="http://schemas.microsoft.com/office/drawing/2014/main" id="{FD588072-943D-D759-3FA8-2D8CF8338D30}"/>
              </a:ext>
            </a:extLst>
          </p:cNvPr>
          <p:cNvSpPr>
            <a:spLocks noGrp="1"/>
          </p:cNvSpPr>
          <p:nvPr>
            <p:ph type="subTitle" idx="1"/>
          </p:nvPr>
        </p:nvSpPr>
        <p:spPr>
          <a:xfrm>
            <a:off x="952229" y="4629234"/>
            <a:ext cx="3973386" cy="1485319"/>
          </a:xfrm>
          <a:noFill/>
        </p:spPr>
        <p:txBody>
          <a:bodyPr>
            <a:normAutofit/>
          </a:bodyPr>
          <a:lstStyle/>
          <a:p>
            <a:pPr algn="l"/>
            <a:r>
              <a:rPr lang="en-US">
                <a:solidFill>
                  <a:schemeClr val="bg1"/>
                </a:solidFill>
              </a:rPr>
              <a:t>Edward E. Moody, Jr., Ph.D.</a:t>
            </a:r>
          </a:p>
          <a:p>
            <a:pPr algn="l"/>
            <a:r>
              <a:rPr lang="en-US">
                <a:solidFill>
                  <a:schemeClr val="bg1"/>
                </a:solidFill>
              </a:rPr>
              <a:t>emoody@nafwb.org</a:t>
            </a:r>
          </a:p>
        </p:txBody>
      </p:sp>
    </p:spTree>
    <p:extLst>
      <p:ext uri="{BB962C8B-B14F-4D97-AF65-F5344CB8AC3E}">
        <p14:creationId xmlns:p14="http://schemas.microsoft.com/office/powerpoint/2010/main" val="287006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50A49F-E12B-AA64-CA49-C74BA1F937CA}"/>
              </a:ext>
            </a:extLst>
          </p:cNvPr>
          <p:cNvPicPr>
            <a:picLocks noChangeAspect="1"/>
          </p:cNvPicPr>
          <p:nvPr/>
        </p:nvPicPr>
        <p:blipFill rotWithShape="1">
          <a:blip r:embed="rId2"/>
          <a:srcRect l="244" r="-1" b="-1"/>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49CA5D-94E4-4D4E-1971-D6E8FC1F13D7}"/>
              </a:ext>
            </a:extLst>
          </p:cNvPr>
          <p:cNvSpPr>
            <a:spLocks noGrp="1"/>
          </p:cNvSpPr>
          <p:nvPr>
            <p:ph type="ctrTitle"/>
          </p:nvPr>
        </p:nvSpPr>
        <p:spPr>
          <a:xfrm>
            <a:off x="952228" y="743447"/>
            <a:ext cx="3973385" cy="3692028"/>
          </a:xfrm>
          <a:noFill/>
        </p:spPr>
        <p:txBody>
          <a:bodyPr>
            <a:normAutofit/>
          </a:bodyPr>
          <a:lstStyle/>
          <a:p>
            <a:pPr algn="l"/>
            <a:r>
              <a:rPr lang="en-US" sz="5200">
                <a:solidFill>
                  <a:schemeClr val="bg1"/>
                </a:solidFill>
              </a:rPr>
              <a:t>First Aid for Sexual Abuse</a:t>
            </a:r>
          </a:p>
        </p:txBody>
      </p:sp>
      <p:sp>
        <p:nvSpPr>
          <p:cNvPr id="3" name="Subtitle 2">
            <a:extLst>
              <a:ext uri="{FF2B5EF4-FFF2-40B4-BE49-F238E27FC236}">
                <a16:creationId xmlns:a16="http://schemas.microsoft.com/office/drawing/2014/main" id="{FD588072-943D-D759-3FA8-2D8CF8338D30}"/>
              </a:ext>
            </a:extLst>
          </p:cNvPr>
          <p:cNvSpPr>
            <a:spLocks noGrp="1"/>
          </p:cNvSpPr>
          <p:nvPr>
            <p:ph type="subTitle" idx="1"/>
          </p:nvPr>
        </p:nvSpPr>
        <p:spPr>
          <a:xfrm>
            <a:off x="952229" y="4629234"/>
            <a:ext cx="3973386" cy="1485319"/>
          </a:xfrm>
          <a:noFill/>
        </p:spPr>
        <p:txBody>
          <a:bodyPr>
            <a:normAutofit/>
          </a:bodyPr>
          <a:lstStyle/>
          <a:p>
            <a:pPr algn="l"/>
            <a:r>
              <a:rPr lang="en-US">
                <a:solidFill>
                  <a:schemeClr val="bg1"/>
                </a:solidFill>
              </a:rPr>
              <a:t>Edward E. Moody, Jr., Ph.D.</a:t>
            </a:r>
          </a:p>
          <a:p>
            <a:pPr algn="l"/>
            <a:r>
              <a:rPr lang="en-US">
                <a:solidFill>
                  <a:schemeClr val="bg1"/>
                </a:solidFill>
              </a:rPr>
              <a:t>emoody@nafwb.org</a:t>
            </a:r>
          </a:p>
        </p:txBody>
      </p:sp>
    </p:spTree>
    <p:extLst>
      <p:ext uri="{BB962C8B-B14F-4D97-AF65-F5344CB8AC3E}">
        <p14:creationId xmlns:p14="http://schemas.microsoft.com/office/powerpoint/2010/main" val="256978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90" name="Rectangle 4608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9" name="Rectangle 4608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1" name="Rectangle 4609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93" name="Rectangle 4609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2" name="Picture 2">
            <a:extLst>
              <a:ext uri="{FF2B5EF4-FFF2-40B4-BE49-F238E27FC236}">
                <a16:creationId xmlns:a16="http://schemas.microsoft.com/office/drawing/2014/main" id="{6544BEAA-7AF2-167B-56BF-052FB487C8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882"/>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7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80DF92-011E-A12D-96E0-AA8C5987B04E}"/>
              </a:ext>
            </a:extLst>
          </p:cNvPr>
          <p:cNvSpPr>
            <a:spLocks noGrp="1"/>
          </p:cNvSpPr>
          <p:nvPr>
            <p:ph type="ctrTitle"/>
          </p:nvPr>
        </p:nvSpPr>
        <p:spPr>
          <a:xfrm>
            <a:off x="432486" y="1431202"/>
            <a:ext cx="11331146" cy="2764028"/>
          </a:xfrm>
        </p:spPr>
        <p:txBody>
          <a:bodyPr anchor="ctr">
            <a:noAutofit/>
          </a:bodyPr>
          <a:lstStyle/>
          <a:p>
            <a:r>
              <a:rPr lang="en-US" sz="3400" dirty="0">
                <a:latin typeface="Bradley Hand" pitchFamily="2" charset="77"/>
              </a:rPr>
              <a:t>I lay here and it’s late at night, Granny’s just shut off the light. Pretty soon he will be here telling me not fear.</a:t>
            </a:r>
            <a:br>
              <a:rPr lang="en-US" sz="3400" dirty="0">
                <a:latin typeface="Bradley Hand" pitchFamily="2" charset="77"/>
              </a:rPr>
            </a:br>
            <a:r>
              <a:rPr lang="en-US" sz="3400" dirty="0">
                <a:latin typeface="Bradley Hand" pitchFamily="2" charset="77"/>
              </a:rPr>
              <a:t>I hear him creeping in the night and what he does I know </a:t>
            </a:r>
            <a:r>
              <a:rPr lang="en-US" sz="3400" dirty="0" err="1">
                <a:latin typeface="Bradley Hand" pitchFamily="2" charset="77"/>
              </a:rPr>
              <a:t>ain’t</a:t>
            </a:r>
            <a:r>
              <a:rPr lang="en-US" sz="3400" dirty="0">
                <a:latin typeface="Bradley Hand" pitchFamily="2" charset="77"/>
              </a:rPr>
              <a:t> right.</a:t>
            </a:r>
            <a:br>
              <a:rPr lang="en-US" sz="3400" dirty="0">
                <a:latin typeface="Bradley Hand" pitchFamily="2" charset="77"/>
              </a:rPr>
            </a:br>
            <a:r>
              <a:rPr lang="en-US" sz="3400" dirty="0">
                <a:latin typeface="Bradley Hand" pitchFamily="2" charset="77"/>
              </a:rPr>
              <a:t>He’s my uncle, I must obey so once again he has his way. </a:t>
            </a:r>
            <a:br>
              <a:rPr lang="en-US" sz="3400" dirty="0">
                <a:latin typeface="Bradley Hand" pitchFamily="2" charset="77"/>
              </a:rPr>
            </a:br>
            <a:r>
              <a:rPr lang="en-US" sz="3400" dirty="0">
                <a:latin typeface="Bradley Hand" pitchFamily="2" charset="77"/>
              </a:rPr>
              <a:t>I’d tell daddy but he’d be blue, most likely say it isn’t true.</a:t>
            </a:r>
            <a:br>
              <a:rPr lang="en-US" sz="3400" dirty="0">
                <a:latin typeface="Bradley Hand" pitchFamily="2" charset="77"/>
              </a:rPr>
            </a:br>
            <a:r>
              <a:rPr lang="en-US" sz="3400" dirty="0">
                <a:latin typeface="Bradley Hand" pitchFamily="2" charset="77"/>
              </a:rPr>
              <a:t>No one knows how much I’ve tried to keep this secret that I hide. When morning comes he’ll go to work, I’ll take a bath wash off this dirt.</a:t>
            </a:r>
            <a:br>
              <a:rPr lang="en-US" sz="3400" dirty="0">
                <a:latin typeface="Bradley Hand" pitchFamily="2" charset="77"/>
              </a:rPr>
            </a:br>
            <a:r>
              <a:rPr lang="en-US" sz="3400" dirty="0">
                <a:latin typeface="Bradley Hand" pitchFamily="2" charset="77"/>
              </a:rPr>
              <a:t>I think that I should run away. But that’s no use where would I stay.</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28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ADC35-5F4F-04EE-969A-D0E0BF5C6161}"/>
              </a:ext>
            </a:extLst>
          </p:cNvPr>
          <p:cNvSpPr>
            <a:spLocks noGrp="1"/>
          </p:cNvSpPr>
          <p:nvPr>
            <p:ph type="title"/>
          </p:nvPr>
        </p:nvSpPr>
        <p:spPr>
          <a:xfrm>
            <a:off x="841248" y="548640"/>
            <a:ext cx="3600860" cy="5431536"/>
          </a:xfrm>
        </p:spPr>
        <p:txBody>
          <a:bodyPr>
            <a:normAutofit/>
          </a:bodyPr>
          <a:lstStyle/>
          <a:p>
            <a:r>
              <a:rPr lang="en-US" sz="5400" dirty="0"/>
              <a:t>Childhood Sexual Abuse Statistics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BC3730-2A14-64FA-78BC-B9D721C53BFF}"/>
              </a:ext>
            </a:extLst>
          </p:cNvPr>
          <p:cNvSpPr>
            <a:spLocks noGrp="1"/>
          </p:cNvSpPr>
          <p:nvPr>
            <p:ph idx="1"/>
          </p:nvPr>
        </p:nvSpPr>
        <p:spPr>
          <a:xfrm>
            <a:off x="5126418" y="552091"/>
            <a:ext cx="6224335" cy="5431536"/>
          </a:xfrm>
        </p:spPr>
        <p:txBody>
          <a:bodyPr anchor="ctr">
            <a:normAutofit/>
          </a:bodyPr>
          <a:lstStyle/>
          <a:p>
            <a:pPr marL="342900" marR="0" lvl="0" indent="-342900">
              <a:spcBef>
                <a:spcPts val="0"/>
              </a:spcBef>
              <a:spcAft>
                <a:spcPts val="600"/>
              </a:spcAft>
              <a:buSzPts val="1000"/>
              <a:buFont typeface="Symbol" pitchFamily="2" charset="2"/>
              <a:buChar char=""/>
              <a:tabLst>
                <a:tab pos="457200" algn="l"/>
              </a:tabLst>
            </a:pPr>
            <a:r>
              <a:rPr lang="en-US" sz="2200" u="sng" dirty="0">
                <a:effectLst/>
                <a:latin typeface="Helvetica" pitchFamily="2" charset="0"/>
                <a:ea typeface="Times New Roman" panose="02020603050405020304" pitchFamily="18" charset="0"/>
                <a:cs typeface="Times New Roman" panose="02020603050405020304" pitchFamily="18" charset="0"/>
              </a:rPr>
              <a:t>1 in 5 </a:t>
            </a:r>
            <a:r>
              <a:rPr lang="en-US" sz="2200" dirty="0">
                <a:effectLst/>
                <a:latin typeface="Helvetica" pitchFamily="2" charset="0"/>
                <a:ea typeface="Times New Roman" panose="02020603050405020304" pitchFamily="18" charset="0"/>
                <a:cs typeface="Times New Roman" panose="02020603050405020304" pitchFamily="18" charset="0"/>
              </a:rPr>
              <a:t>girls and </a:t>
            </a:r>
            <a:r>
              <a:rPr lang="en-US" sz="2200" u="sng" dirty="0">
                <a:effectLst/>
                <a:latin typeface="Helvetica" pitchFamily="2" charset="0"/>
                <a:ea typeface="Times New Roman" panose="02020603050405020304" pitchFamily="18" charset="0"/>
                <a:cs typeface="Times New Roman" panose="02020603050405020304" pitchFamily="18" charset="0"/>
              </a:rPr>
              <a:t>1 in 20</a:t>
            </a:r>
            <a:r>
              <a:rPr lang="en-US" sz="2200" dirty="0">
                <a:effectLst/>
                <a:latin typeface="Helvetica" pitchFamily="2" charset="0"/>
                <a:ea typeface="Times New Roman" panose="02020603050405020304" pitchFamily="18" charset="0"/>
                <a:cs typeface="Times New Roman" panose="02020603050405020304" pitchFamily="18" charset="0"/>
              </a:rPr>
              <a:t> boys are victims of child sexual abuse.</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r>
              <a:rPr lang="en-US" sz="2200" dirty="0">
                <a:effectLst/>
                <a:latin typeface="Helvetica" pitchFamily="2" charset="0"/>
                <a:ea typeface="Times New Roman" panose="02020603050405020304" pitchFamily="18" charset="0"/>
                <a:cs typeface="Times New Roman" panose="02020603050405020304" pitchFamily="18" charset="0"/>
              </a:rPr>
              <a:t>Self-report studies show that </a:t>
            </a:r>
            <a:r>
              <a:rPr lang="en-US" sz="2200" u="sng" dirty="0">
                <a:effectLst/>
                <a:latin typeface="Helvetica" pitchFamily="2" charset="0"/>
                <a:ea typeface="Times New Roman" panose="02020603050405020304" pitchFamily="18" charset="0"/>
                <a:cs typeface="Times New Roman" panose="02020603050405020304" pitchFamily="18" charset="0"/>
              </a:rPr>
              <a:t>20%</a:t>
            </a:r>
            <a:r>
              <a:rPr lang="en-US" sz="2200" dirty="0">
                <a:effectLst/>
                <a:latin typeface="Helvetica" pitchFamily="2" charset="0"/>
                <a:ea typeface="Times New Roman" panose="02020603050405020304" pitchFamily="18" charset="0"/>
                <a:cs typeface="Times New Roman" panose="02020603050405020304" pitchFamily="18" charset="0"/>
              </a:rPr>
              <a:t> of adult females and </a:t>
            </a:r>
            <a:r>
              <a:rPr lang="en-US" sz="2200" u="sng" dirty="0">
                <a:effectLst/>
                <a:latin typeface="Helvetica" pitchFamily="2" charset="0"/>
                <a:ea typeface="Times New Roman" panose="02020603050405020304" pitchFamily="18" charset="0"/>
                <a:cs typeface="Times New Roman" panose="02020603050405020304" pitchFamily="18" charset="0"/>
              </a:rPr>
              <a:t>5-10%</a:t>
            </a:r>
            <a:r>
              <a:rPr lang="en-US" sz="2200" dirty="0">
                <a:effectLst/>
                <a:latin typeface="Helvetica" pitchFamily="2" charset="0"/>
                <a:ea typeface="Times New Roman" panose="02020603050405020304" pitchFamily="18" charset="0"/>
                <a:cs typeface="Times New Roman" panose="02020603050405020304" pitchFamily="18" charset="0"/>
              </a:rPr>
              <a:t> of adult males recall a childhood sexual assault or sexual abuse incident.</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r>
              <a:rPr lang="en-US" sz="2200" dirty="0">
                <a:effectLst/>
                <a:latin typeface="Helvetica" pitchFamily="2" charset="0"/>
                <a:ea typeface="Times New Roman" panose="02020603050405020304" pitchFamily="18" charset="0"/>
                <a:cs typeface="Times New Roman" panose="02020603050405020304" pitchFamily="18" charset="0"/>
              </a:rPr>
              <a:t>During a one-year period in the U.S., </a:t>
            </a:r>
            <a:r>
              <a:rPr lang="en-US" sz="2200" u="sng" dirty="0">
                <a:effectLst/>
                <a:latin typeface="Helvetica" pitchFamily="2" charset="0"/>
                <a:ea typeface="Times New Roman" panose="02020603050405020304" pitchFamily="18" charset="0"/>
                <a:cs typeface="Times New Roman" panose="02020603050405020304" pitchFamily="18" charset="0"/>
              </a:rPr>
              <a:t>16%</a:t>
            </a:r>
            <a:r>
              <a:rPr lang="en-US" sz="2200" dirty="0">
                <a:effectLst/>
                <a:latin typeface="Helvetica" pitchFamily="2" charset="0"/>
                <a:ea typeface="Times New Roman" panose="02020603050405020304" pitchFamily="18" charset="0"/>
                <a:cs typeface="Times New Roman" panose="02020603050405020304" pitchFamily="18" charset="0"/>
              </a:rPr>
              <a:t> of youth ages 14 to 17 had been sexually victimized.</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r>
              <a:rPr lang="en-US" sz="2200" dirty="0">
                <a:effectLst/>
                <a:latin typeface="Helvetica" pitchFamily="2" charset="0"/>
                <a:ea typeface="Times New Roman" panose="02020603050405020304" pitchFamily="18" charset="0"/>
                <a:cs typeface="Times New Roman" panose="02020603050405020304" pitchFamily="18" charset="0"/>
              </a:rPr>
              <a:t>Over the course of their lifetime, </a:t>
            </a:r>
            <a:r>
              <a:rPr lang="en-US" sz="2200" u="sng" dirty="0">
                <a:effectLst/>
                <a:latin typeface="Helvetica" pitchFamily="2" charset="0"/>
                <a:ea typeface="Times New Roman" panose="02020603050405020304" pitchFamily="18" charset="0"/>
                <a:cs typeface="Times New Roman" panose="02020603050405020304" pitchFamily="18" charset="0"/>
              </a:rPr>
              <a:t>28%</a:t>
            </a:r>
            <a:r>
              <a:rPr lang="en-US" sz="2200" dirty="0">
                <a:effectLst/>
                <a:latin typeface="Helvetica" pitchFamily="2" charset="0"/>
                <a:ea typeface="Times New Roman" panose="02020603050405020304" pitchFamily="18" charset="0"/>
                <a:cs typeface="Times New Roman" panose="02020603050405020304" pitchFamily="18" charset="0"/>
              </a:rPr>
              <a:t> of U.S. youth ages 14 to 17 had been sexually victimized.</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buSzPts val="1000"/>
              <a:buFont typeface="Symbol" pitchFamily="2" charset="2"/>
              <a:buChar char=""/>
              <a:tabLst>
                <a:tab pos="457200" algn="l"/>
              </a:tabLst>
            </a:pPr>
            <a:r>
              <a:rPr lang="en-US" sz="2200" dirty="0">
                <a:effectLst/>
                <a:latin typeface="Helvetica" pitchFamily="2" charset="0"/>
                <a:ea typeface="Times New Roman" panose="02020603050405020304" pitchFamily="18" charset="0"/>
                <a:cs typeface="Times New Roman" panose="02020603050405020304" pitchFamily="18" charset="0"/>
              </a:rPr>
              <a:t>Children are most vulnerable to CSA between the ages of </a:t>
            </a:r>
            <a:r>
              <a:rPr lang="en-US" sz="2200" u="sng" dirty="0">
                <a:effectLst/>
                <a:latin typeface="Helvetica" pitchFamily="2" charset="0"/>
                <a:ea typeface="Times New Roman" panose="02020603050405020304" pitchFamily="18" charset="0"/>
                <a:cs typeface="Times New Roman" panose="02020603050405020304" pitchFamily="18" charset="0"/>
              </a:rPr>
              <a:t>7 and 13</a:t>
            </a:r>
            <a:r>
              <a:rPr lang="en-US" sz="2200" dirty="0">
                <a:effectLst/>
                <a:latin typeface="Helvetica" pitchFamily="2" charset="0"/>
                <a:ea typeface="Times New Roman" panose="02020603050405020304" pitchFamily="18" charset="0"/>
                <a:cs typeface="Times New Roman" panose="02020603050405020304" pitchFamily="18" charset="0"/>
              </a:rPr>
              <a:t>.</a:t>
            </a:r>
            <a:endParaRPr lang="en-US" sz="2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5563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8AB3A1-6C60-6252-52D5-68DE2A434C10}"/>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Observe: </a:t>
            </a:r>
            <a:r>
              <a:rPr lang="en-US" sz="4000" i="1" u="sng">
                <a:solidFill>
                  <a:srgbClr val="FFFFFF"/>
                </a:solidFill>
              </a:rPr>
              <a:t>Watch</a:t>
            </a:r>
            <a:r>
              <a:rPr lang="en-US" sz="4000">
                <a:solidFill>
                  <a:srgbClr val="FFFFFF"/>
                </a:solidFill>
              </a:rPr>
              <a:t> for perpetrators</a:t>
            </a:r>
          </a:p>
        </p:txBody>
      </p:sp>
      <p:sp>
        <p:nvSpPr>
          <p:cNvPr id="3" name="Content Placeholder 2">
            <a:extLst>
              <a:ext uri="{FF2B5EF4-FFF2-40B4-BE49-F238E27FC236}">
                <a16:creationId xmlns:a16="http://schemas.microsoft.com/office/drawing/2014/main" id="{2C826E31-72AB-FA50-EE4B-83681ED7E770}"/>
              </a:ext>
            </a:extLst>
          </p:cNvPr>
          <p:cNvSpPr>
            <a:spLocks noGrp="1"/>
          </p:cNvSpPr>
          <p:nvPr>
            <p:ph sz="half" idx="1"/>
          </p:nvPr>
        </p:nvSpPr>
        <p:spPr>
          <a:xfrm>
            <a:off x="4380855" y="1412489"/>
            <a:ext cx="3427283" cy="4363844"/>
          </a:xfrm>
        </p:spPr>
        <p:txBody>
          <a:bodyPr>
            <a:normAutofit/>
          </a:bodyPr>
          <a:lstStyle/>
          <a:p>
            <a:pPr marL="0" indent="0">
              <a:buNone/>
            </a:pPr>
            <a:r>
              <a:rPr lang="en-US" sz="3000" u="sng" dirty="0">
                <a:effectLst/>
                <a:latin typeface="Helvetica" pitchFamily="2" charset="0"/>
                <a:ea typeface="MS Mincho" panose="02020609040205080304" pitchFamily="49" charset="-128"/>
                <a:cs typeface="Times New Roman" panose="02020603050405020304" pitchFamily="18" charset="0"/>
              </a:rPr>
              <a:t>3 out of 4</a:t>
            </a:r>
            <a:r>
              <a:rPr lang="en-US" sz="3000" dirty="0">
                <a:effectLst/>
                <a:latin typeface="Helvetica" pitchFamily="2" charset="0"/>
                <a:ea typeface="MS Mincho" panose="02020609040205080304" pitchFamily="49" charset="-128"/>
                <a:cs typeface="Times New Roman" panose="02020603050405020304" pitchFamily="18" charset="0"/>
              </a:rPr>
              <a:t> adolescents who have been sexually assaulted were victimized by someone they knew well.</a:t>
            </a:r>
            <a:endParaRPr lang="en-US" sz="3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F5FF38F-E920-81C4-CCFC-F1F73F66EE31}"/>
              </a:ext>
            </a:extLst>
          </p:cNvPr>
          <p:cNvSpPr>
            <a:spLocks noGrp="1"/>
          </p:cNvSpPr>
          <p:nvPr>
            <p:ph sz="half" idx="2"/>
          </p:nvPr>
        </p:nvSpPr>
        <p:spPr>
          <a:xfrm>
            <a:off x="8451604" y="1412489"/>
            <a:ext cx="3197701" cy="4363844"/>
          </a:xfrm>
        </p:spPr>
        <p:txBody>
          <a:bodyPr>
            <a:normAutofit/>
          </a:bodyPr>
          <a:lstStyle/>
          <a:p>
            <a:pPr marL="0" indent="0">
              <a:buNone/>
            </a:pPr>
            <a:r>
              <a:rPr lang="en-US" sz="3000" dirty="0">
                <a:latin typeface="Bradley Hand" pitchFamily="2" charset="77"/>
              </a:rPr>
              <a:t>He’s my uncle, I must obey so once again he has his way.</a:t>
            </a:r>
            <a:endParaRPr lang="en-US" sz="3000" dirty="0"/>
          </a:p>
        </p:txBody>
      </p:sp>
    </p:spTree>
    <p:extLst>
      <p:ext uri="{BB962C8B-B14F-4D97-AF65-F5344CB8AC3E}">
        <p14:creationId xmlns:p14="http://schemas.microsoft.com/office/powerpoint/2010/main" val="344568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D5F24D-0A3E-B22B-0858-C761CF2FE9C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Observe: Indicators of Sexual Abuse</a:t>
            </a:r>
          </a:p>
        </p:txBody>
      </p:sp>
      <p:graphicFrame>
        <p:nvGraphicFramePr>
          <p:cNvPr id="5" name="Content Placeholder 2">
            <a:extLst>
              <a:ext uri="{FF2B5EF4-FFF2-40B4-BE49-F238E27FC236}">
                <a16:creationId xmlns:a16="http://schemas.microsoft.com/office/drawing/2014/main" id="{C06E363F-656E-5C88-A9F1-39AC0313ABF9}"/>
              </a:ext>
            </a:extLst>
          </p:cNvPr>
          <p:cNvGraphicFramePr>
            <a:graphicFrameLocks noGrp="1"/>
          </p:cNvGraphicFramePr>
          <p:nvPr>
            <p:ph idx="1"/>
            <p:extLst>
              <p:ext uri="{D42A27DB-BD31-4B8C-83A1-F6EECF244321}">
                <p14:modId xmlns:p14="http://schemas.microsoft.com/office/powerpoint/2010/main" val="3953758695"/>
              </p:ext>
            </p:extLst>
          </p:nvPr>
        </p:nvGraphicFramePr>
        <p:xfrm>
          <a:off x="644056" y="2136330"/>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06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F8963-1637-E5C9-976E-BEA0B80A5F84}"/>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The impact can be </a:t>
            </a:r>
            <a:r>
              <a:rPr lang="en-US" b="1" i="1" u="sng" dirty="0">
                <a:solidFill>
                  <a:srgbClr val="FFFFFF"/>
                </a:solidFill>
              </a:rPr>
              <a:t>long- lasting</a:t>
            </a:r>
            <a:r>
              <a:rPr lang="en-US" dirty="0">
                <a:solidFill>
                  <a:srgbClr val="FFFFFF"/>
                </a:solidFill>
              </a:rPr>
              <a:t>.</a:t>
            </a:r>
          </a:p>
        </p:txBody>
      </p:sp>
      <p:sp>
        <p:nvSpPr>
          <p:cNvPr id="33" name="Arc 3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83498B-B7AC-9086-9A6B-DD617AF05C51}"/>
              </a:ext>
            </a:extLst>
          </p:cNvPr>
          <p:cNvSpPr>
            <a:spLocks noGrp="1"/>
          </p:cNvSpPr>
          <p:nvPr>
            <p:ph idx="1"/>
          </p:nvPr>
        </p:nvSpPr>
        <p:spPr>
          <a:xfrm>
            <a:off x="5370153" y="1526033"/>
            <a:ext cx="5536397" cy="3935281"/>
          </a:xfrm>
        </p:spPr>
        <p:txBody>
          <a:bodyPr>
            <a:normAutofit/>
          </a:bodyPr>
          <a:lstStyle/>
          <a:p>
            <a:r>
              <a:rPr lang="en-US" sz="3400" dirty="0">
                <a:effectLst/>
                <a:latin typeface="Helvetica" pitchFamily="2" charset="0"/>
                <a:ea typeface="MS Mincho" panose="02020609040205080304" pitchFamily="49" charset="-128"/>
                <a:cs typeface="Times New Roman" panose="02020603050405020304" pitchFamily="18" charset="0"/>
              </a:rPr>
              <a:t>Children who had an experience of rape or attempted rape in their adolescent years were 13.7 times more likely to experience rape or attempted rape in their first year of college.</a:t>
            </a:r>
            <a:endParaRPr lang="en-US" sz="3400" dirty="0"/>
          </a:p>
        </p:txBody>
      </p:sp>
    </p:spTree>
    <p:extLst>
      <p:ext uri="{BB962C8B-B14F-4D97-AF65-F5344CB8AC3E}">
        <p14:creationId xmlns:p14="http://schemas.microsoft.com/office/powerpoint/2010/main" val="219096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613</Words>
  <Application>Microsoft Macintosh PowerPoint</Application>
  <PresentationFormat>Widescreen</PresentationFormat>
  <Paragraphs>46</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Bradley Hand</vt:lpstr>
      <vt:lpstr>Calibri</vt:lpstr>
      <vt:lpstr>Calibri Light</vt:lpstr>
      <vt:lpstr>Cambria</vt:lpstr>
      <vt:lpstr>Helvetica</vt:lpstr>
      <vt:lpstr>Symbol</vt:lpstr>
      <vt:lpstr>Verdana</vt:lpstr>
      <vt:lpstr>Office Theme</vt:lpstr>
      <vt:lpstr>PowerPoint Presentation</vt:lpstr>
      <vt:lpstr>PowerPoint Presentation</vt:lpstr>
      <vt:lpstr>First Aid for Sexual Abuse</vt:lpstr>
      <vt:lpstr>PowerPoint Presentation</vt:lpstr>
      <vt:lpstr>I lay here and it’s late at night, Granny’s just shut off the light. Pretty soon he will be here telling me not fear. I hear him creeping in the night and what he does I know ain’t right. He’s my uncle, I must obey so once again he has his way.  I’d tell daddy but he’d be blue, most likely say it isn’t true. No one knows how much I’ve tried to keep this secret that I hide. When morning comes he’ll go to work, I’ll take a bath wash off this dirt. I think that I should run away. But that’s no use where would I stay.</vt:lpstr>
      <vt:lpstr>Childhood Sexual Abuse Statistics</vt:lpstr>
      <vt:lpstr>Observe: Watch for perpetrators</vt:lpstr>
      <vt:lpstr>Observe: Indicators of Sexual Abuse</vt:lpstr>
      <vt:lpstr>The impact can be long- lasting.</vt:lpstr>
      <vt:lpstr>Compared to those with no history of sexual abuse, young males who were sexually abused were five times more likely to cause teen pregnancy, three times more likely to have multiple sexual partners, and two times more likely to have unprotected sex.</vt:lpstr>
      <vt:lpstr>Care and Listen</vt:lpstr>
      <vt:lpstr>Listen</vt:lpstr>
      <vt:lpstr>Respond to Fear</vt:lpstr>
      <vt:lpstr>Respond to guilt and shame</vt:lpstr>
      <vt:lpstr>Respond to betrayal and being abandoned</vt:lpstr>
      <vt:lpstr>How can we prevent sexual abuse?</vt:lpstr>
      <vt:lpstr>Develop a close  relationship with the child.</vt:lpstr>
      <vt:lpstr>Talk and listen to the child.</vt:lpstr>
      <vt:lpstr>Discuss the difference between a secret and a surprise.</vt:lpstr>
      <vt:lpstr>There is safety in numbers.</vt:lpstr>
      <vt:lpstr>Discuss the concept of  body ownership.</vt:lpstr>
      <vt:lpstr>Set up contingency plans</vt:lpstr>
      <vt:lpstr>First Aid for Sexual Abuse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Edward</dc:creator>
  <cp:lastModifiedBy>Moody, Edward</cp:lastModifiedBy>
  <cp:revision>17</cp:revision>
  <dcterms:created xsi:type="dcterms:W3CDTF">2024-01-26T03:00:14Z</dcterms:created>
  <dcterms:modified xsi:type="dcterms:W3CDTF">2024-01-27T21:43:05Z</dcterms:modified>
</cp:coreProperties>
</file>