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4"/>
  </p:notesMasterIdLst>
  <p:handoutMasterIdLst>
    <p:handoutMasterId r:id="rId45"/>
  </p:handoutMasterIdLst>
  <p:sldIdLst>
    <p:sldId id="1001" r:id="rId2"/>
    <p:sldId id="327" r:id="rId3"/>
    <p:sldId id="433" r:id="rId4"/>
    <p:sldId id="435" r:id="rId5"/>
    <p:sldId id="436" r:id="rId6"/>
    <p:sldId id="437" r:id="rId7"/>
    <p:sldId id="438" r:id="rId8"/>
    <p:sldId id="391" r:id="rId9"/>
    <p:sldId id="352" r:id="rId10"/>
    <p:sldId id="353" r:id="rId11"/>
    <p:sldId id="351" r:id="rId12"/>
    <p:sldId id="1002" r:id="rId13"/>
    <p:sldId id="1003" r:id="rId14"/>
    <p:sldId id="1004" r:id="rId15"/>
    <p:sldId id="401" r:id="rId16"/>
    <p:sldId id="350" r:id="rId17"/>
    <p:sldId id="373" r:id="rId18"/>
    <p:sldId id="393" r:id="rId19"/>
    <p:sldId id="428" r:id="rId20"/>
    <p:sldId id="439" r:id="rId21"/>
    <p:sldId id="440" r:id="rId22"/>
    <p:sldId id="445" r:id="rId23"/>
    <p:sldId id="446" r:id="rId24"/>
    <p:sldId id="447" r:id="rId25"/>
    <p:sldId id="448" r:id="rId26"/>
    <p:sldId id="459" r:id="rId27"/>
    <p:sldId id="460" r:id="rId28"/>
    <p:sldId id="449" r:id="rId29"/>
    <p:sldId id="450" r:id="rId30"/>
    <p:sldId id="461" r:id="rId31"/>
    <p:sldId id="355" r:id="rId32"/>
    <p:sldId id="441" r:id="rId33"/>
    <p:sldId id="451" r:id="rId34"/>
    <p:sldId id="442" r:id="rId35"/>
    <p:sldId id="452" r:id="rId36"/>
    <p:sldId id="453" r:id="rId37"/>
    <p:sldId id="455" r:id="rId38"/>
    <p:sldId id="443" r:id="rId39"/>
    <p:sldId id="456" r:id="rId40"/>
    <p:sldId id="457" r:id="rId41"/>
    <p:sldId id="458" r:id="rId42"/>
    <p:sldId id="434" r:id="rId43"/>
  </p:sldIdLst>
  <p:sldSz cx="12192000" cy="6858000"/>
  <p:notesSz cx="7102475" cy="8991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p:cViewPr varScale="1">
        <p:scale>
          <a:sx n="108" d="100"/>
          <a:sy n="108" d="100"/>
        </p:scale>
        <p:origin x="736"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03D6BF0-90CD-FD83-FA08-5CE96FAFC711}"/>
              </a:ext>
            </a:extLst>
          </p:cNvPr>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9155" name="Rectangle 3">
            <a:extLst>
              <a:ext uri="{FF2B5EF4-FFF2-40B4-BE49-F238E27FC236}">
                <a16:creationId xmlns:a16="http://schemas.microsoft.com/office/drawing/2014/main" id="{88483DBD-CF52-7DFC-8428-FB65B15A5068}"/>
              </a:ext>
            </a:extLst>
          </p:cNvPr>
          <p:cNvSpPr>
            <a:spLocks noGrp="1" noChangeArrowheads="1"/>
          </p:cNvSpPr>
          <p:nvPr>
            <p:ph type="dt" sz="quarter" idx="1"/>
          </p:nvPr>
        </p:nvSpPr>
        <p:spPr bwMode="auto">
          <a:xfrm>
            <a:off x="4022725"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9156" name="Rectangle 4">
            <a:extLst>
              <a:ext uri="{FF2B5EF4-FFF2-40B4-BE49-F238E27FC236}">
                <a16:creationId xmlns:a16="http://schemas.microsoft.com/office/drawing/2014/main" id="{6BEE74C9-53F4-DA69-015A-20F2E0710C25}"/>
              </a:ext>
            </a:extLst>
          </p:cNvPr>
          <p:cNvSpPr>
            <a:spLocks noGrp="1" noChangeArrowheads="1"/>
          </p:cNvSpPr>
          <p:nvPr>
            <p:ph type="ftr" sz="quarter" idx="2"/>
          </p:nvPr>
        </p:nvSpPr>
        <p:spPr bwMode="auto">
          <a:xfrm>
            <a:off x="0"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9157" name="Rectangle 5">
            <a:extLst>
              <a:ext uri="{FF2B5EF4-FFF2-40B4-BE49-F238E27FC236}">
                <a16:creationId xmlns:a16="http://schemas.microsoft.com/office/drawing/2014/main" id="{60DEB66A-8133-1352-D9CF-7EA662822649}"/>
              </a:ext>
            </a:extLst>
          </p:cNvPr>
          <p:cNvSpPr>
            <a:spLocks noGrp="1" noChangeArrowheads="1"/>
          </p:cNvSpPr>
          <p:nvPr>
            <p:ph type="sldNum" sz="quarter" idx="3"/>
          </p:nvPr>
        </p:nvSpPr>
        <p:spPr bwMode="auto">
          <a:xfrm>
            <a:off x="4022725"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4E4F411-D652-1B41-82D5-D86B007EAFC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43863DC-AD18-4AA0-E072-1474D7A7EBC8}"/>
              </a:ext>
            </a:extLst>
          </p:cNvPr>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28003" name="Rectangle 3">
            <a:extLst>
              <a:ext uri="{FF2B5EF4-FFF2-40B4-BE49-F238E27FC236}">
                <a16:creationId xmlns:a16="http://schemas.microsoft.com/office/drawing/2014/main" id="{FEC7242E-AE5B-1AFF-C67D-8437789D3297}"/>
              </a:ext>
            </a:extLst>
          </p:cNvPr>
          <p:cNvSpPr>
            <a:spLocks noGrp="1" noChangeArrowheads="1"/>
          </p:cNvSpPr>
          <p:nvPr>
            <p:ph type="dt" idx="1"/>
          </p:nvPr>
        </p:nvSpPr>
        <p:spPr bwMode="auto">
          <a:xfrm>
            <a:off x="40386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28004" name="Rectangle 4">
            <a:extLst>
              <a:ext uri="{FF2B5EF4-FFF2-40B4-BE49-F238E27FC236}">
                <a16:creationId xmlns:a16="http://schemas.microsoft.com/office/drawing/2014/main" id="{B8E155DF-14C3-4D66-A809-D1A142A29037}"/>
              </a:ext>
            </a:extLst>
          </p:cNvPr>
          <p:cNvSpPr>
            <a:spLocks noGrp="1" noRot="1" noChangeAspect="1" noChangeArrowheads="1" noTextEdit="1"/>
          </p:cNvSpPr>
          <p:nvPr>
            <p:ph type="sldImg" idx="2"/>
          </p:nvPr>
        </p:nvSpPr>
        <p:spPr bwMode="auto">
          <a:xfrm>
            <a:off x="601663" y="685800"/>
            <a:ext cx="5959475" cy="3352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a:extLst>
              <a:ext uri="{FF2B5EF4-FFF2-40B4-BE49-F238E27FC236}">
                <a16:creationId xmlns:a16="http://schemas.microsoft.com/office/drawing/2014/main" id="{A1315878-8818-60AB-F6CA-49E6CD138B4B}"/>
              </a:ext>
            </a:extLst>
          </p:cNvPr>
          <p:cNvSpPr>
            <a:spLocks noGrp="1" noChangeArrowheads="1"/>
          </p:cNvSpPr>
          <p:nvPr>
            <p:ph type="body" sz="quarter" idx="3"/>
          </p:nvPr>
        </p:nvSpPr>
        <p:spPr bwMode="auto">
          <a:xfrm>
            <a:off x="914400" y="4267200"/>
            <a:ext cx="5257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8006" name="Rectangle 6">
            <a:extLst>
              <a:ext uri="{FF2B5EF4-FFF2-40B4-BE49-F238E27FC236}">
                <a16:creationId xmlns:a16="http://schemas.microsoft.com/office/drawing/2014/main" id="{8733B8CA-65D4-F378-2607-34E940863985}"/>
              </a:ext>
            </a:extLst>
          </p:cNvPr>
          <p:cNvSpPr>
            <a:spLocks noGrp="1" noChangeArrowheads="1"/>
          </p:cNvSpPr>
          <p:nvPr>
            <p:ph type="ftr" sz="quarter" idx="4"/>
          </p:nvPr>
        </p:nvSpPr>
        <p:spPr bwMode="auto">
          <a:xfrm>
            <a:off x="0" y="8534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28007" name="Rectangle 7">
            <a:extLst>
              <a:ext uri="{FF2B5EF4-FFF2-40B4-BE49-F238E27FC236}">
                <a16:creationId xmlns:a16="http://schemas.microsoft.com/office/drawing/2014/main" id="{A156DF3D-78E5-8A5E-88C0-45FDBDC0C726}"/>
              </a:ext>
            </a:extLst>
          </p:cNvPr>
          <p:cNvSpPr>
            <a:spLocks noGrp="1" noChangeArrowheads="1"/>
          </p:cNvSpPr>
          <p:nvPr>
            <p:ph type="sldNum" sz="quarter" idx="5"/>
          </p:nvPr>
        </p:nvSpPr>
        <p:spPr bwMode="auto">
          <a:xfrm>
            <a:off x="4038600" y="8534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67005AD-2178-1F49-A518-5C1AC8F88D1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C6FC00-4E66-08F7-9309-512772C64347}"/>
              </a:ext>
            </a:extLst>
          </p:cNvPr>
          <p:cNvSpPr>
            <a:spLocks noGrp="1" noChangeArrowheads="1"/>
          </p:cNvSpPr>
          <p:nvPr>
            <p:ph type="sldNum" sz="quarter" idx="5"/>
          </p:nvPr>
        </p:nvSpPr>
        <p:spPr>
          <a:ln/>
        </p:spPr>
        <p:txBody>
          <a:bodyPr/>
          <a:lstStyle/>
          <a:p>
            <a:fld id="{BB32E3C3-4432-CA4C-8CDE-A341B4F157B0}" type="slidenum">
              <a:rPr lang="en-US" altLang="en-US"/>
              <a:pPr/>
              <a:t>3</a:t>
            </a:fld>
            <a:endParaRPr lang="en-US" altLang="en-US"/>
          </a:p>
        </p:txBody>
      </p:sp>
      <p:sp>
        <p:nvSpPr>
          <p:cNvPr id="225282" name="Rectangle 2">
            <a:extLst>
              <a:ext uri="{FF2B5EF4-FFF2-40B4-BE49-F238E27FC236}">
                <a16:creationId xmlns:a16="http://schemas.microsoft.com/office/drawing/2014/main" id="{2656AFAD-3246-EC51-EF09-C6880336BB1D}"/>
              </a:ext>
            </a:extLst>
          </p:cNvPr>
          <p:cNvSpPr>
            <a:spLocks noGrp="1" noRot="1" noChangeAspect="1" noChangeArrowheads="1"/>
          </p:cNvSpPr>
          <p:nvPr>
            <p:ph type="sldImg"/>
          </p:nvPr>
        </p:nvSpPr>
        <p:spPr bwMode="auto">
          <a:xfrm>
            <a:off x="601663" y="685800"/>
            <a:ext cx="5959475" cy="3352800"/>
          </a:xfrm>
          <a:prstGeom prst="rect">
            <a:avLst/>
          </a:prstGeom>
          <a:solidFill>
            <a:srgbClr val="FFFFFF"/>
          </a:solidFill>
          <a:ln>
            <a:solidFill>
              <a:srgbClr val="000000"/>
            </a:solidFill>
            <a:miter lim="800000"/>
            <a:headEnd/>
            <a:tailEnd/>
          </a:ln>
        </p:spPr>
      </p:sp>
      <p:sp>
        <p:nvSpPr>
          <p:cNvPr id="225283" name="Rectangle 3">
            <a:extLst>
              <a:ext uri="{FF2B5EF4-FFF2-40B4-BE49-F238E27FC236}">
                <a16:creationId xmlns:a16="http://schemas.microsoft.com/office/drawing/2014/main" id="{54C52FA4-7EE1-31B0-CAF5-9BA55736E60C}"/>
              </a:ext>
            </a:extLst>
          </p:cNvPr>
          <p:cNvSpPr>
            <a:spLocks noGrp="1" noChangeArrowheads="1"/>
          </p:cNvSpPr>
          <p:nvPr>
            <p:ph type="body" idx="1"/>
          </p:nvPr>
        </p:nvSpPr>
        <p:spPr bwMode="auto">
          <a:xfrm>
            <a:off x="914400" y="4267200"/>
            <a:ext cx="5257800" cy="4038600"/>
          </a:xfrm>
          <a:prstGeom prst="rect">
            <a:avLst/>
          </a:prstGeom>
          <a:solidFill>
            <a:srgbClr val="FFFFFF"/>
          </a:solidFill>
          <a:ln>
            <a:solidFill>
              <a:srgbClr val="000000"/>
            </a:solidFill>
            <a:miter lim="800000"/>
            <a:headEnd/>
            <a:tailEnd/>
          </a:ln>
        </p:spPr>
        <p:txBody>
          <a:bodyPr/>
          <a:lstStyle/>
          <a:p>
            <a:r>
              <a:rPr lang="en-US" altLang="en-US"/>
              <a:t>I realized I had not prepared my people for this kind of thing.  </a:t>
            </a:r>
          </a:p>
          <a:p>
            <a:endParaRPr lang="en-US" altLang="en-US"/>
          </a:p>
          <a:p>
            <a:r>
              <a:rPr lang="en-US" altLang="en-US"/>
              <a:t>Clearly Jesus is in the helping business.</a:t>
            </a:r>
          </a:p>
        </p:txBody>
      </p:sp>
    </p:spTree>
    <p:extLst>
      <p:ext uri="{BB962C8B-B14F-4D97-AF65-F5344CB8AC3E}">
        <p14:creationId xmlns:p14="http://schemas.microsoft.com/office/powerpoint/2010/main" val="23055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3FD928-B304-189E-D7EC-0D1EB6A352EA}"/>
              </a:ext>
            </a:extLst>
          </p:cNvPr>
          <p:cNvSpPr>
            <a:spLocks noGrp="1" noChangeArrowheads="1"/>
          </p:cNvSpPr>
          <p:nvPr>
            <p:ph type="sldNum" sz="quarter" idx="5"/>
          </p:nvPr>
        </p:nvSpPr>
        <p:spPr>
          <a:ln/>
        </p:spPr>
        <p:txBody>
          <a:bodyPr/>
          <a:lstStyle/>
          <a:p>
            <a:fld id="{81BF681D-8096-A544-BD16-D2CA82502409}" type="slidenum">
              <a:rPr lang="en-US" altLang="en-US"/>
              <a:pPr/>
              <a:t>9</a:t>
            </a:fld>
            <a:endParaRPr lang="en-US" altLang="en-US"/>
          </a:p>
        </p:txBody>
      </p:sp>
      <p:sp>
        <p:nvSpPr>
          <p:cNvPr id="129026" name="Rectangle 2">
            <a:extLst>
              <a:ext uri="{FF2B5EF4-FFF2-40B4-BE49-F238E27FC236}">
                <a16:creationId xmlns:a16="http://schemas.microsoft.com/office/drawing/2014/main" id="{CDE177B2-6B21-CFBE-D895-F7F6B800ED19}"/>
              </a:ext>
            </a:extLst>
          </p:cNvPr>
          <p:cNvSpPr>
            <a:spLocks noGrp="1" noRot="1" noChangeAspect="1" noChangeArrowheads="1" noTextEdit="1"/>
          </p:cNvSpPr>
          <p:nvPr>
            <p:ph type="sldImg"/>
          </p:nvPr>
        </p:nvSpPr>
        <p:spPr bwMode="auto">
          <a:xfrm>
            <a:off x="557213" y="676275"/>
            <a:ext cx="5988050" cy="336867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7" name="Rectangle 3">
            <a:extLst>
              <a:ext uri="{FF2B5EF4-FFF2-40B4-BE49-F238E27FC236}">
                <a16:creationId xmlns:a16="http://schemas.microsoft.com/office/drawing/2014/main" id="{F5B5396A-F899-2B1A-5B18-C9FA12F8A411}"/>
              </a:ext>
            </a:extLst>
          </p:cNvPr>
          <p:cNvSpPr>
            <a:spLocks noGrp="1" noChangeArrowheads="1"/>
          </p:cNvSpPr>
          <p:nvPr>
            <p:ph type="body" idx="1"/>
          </p:nvPr>
        </p:nvSpPr>
        <p:spPr bwMode="auto">
          <a:xfrm>
            <a:off x="947738" y="4270375"/>
            <a:ext cx="5207000" cy="4046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889" tIns="46945" rIns="93889" bIns="46945"/>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25D6B46-9BEB-CF9D-22A9-2926445672A5}"/>
              </a:ext>
            </a:extLst>
          </p:cNvPr>
          <p:cNvSpPr>
            <a:spLocks noGrp="1" noChangeArrowheads="1"/>
          </p:cNvSpPr>
          <p:nvPr>
            <p:ph type="sldNum" sz="quarter" idx="5"/>
          </p:nvPr>
        </p:nvSpPr>
        <p:spPr>
          <a:ln/>
        </p:spPr>
        <p:txBody>
          <a:bodyPr/>
          <a:lstStyle/>
          <a:p>
            <a:fld id="{8E7F1D26-88AB-AB43-894D-D7FF81E7A3F0}" type="slidenum">
              <a:rPr lang="en-US" altLang="en-US"/>
              <a:pPr/>
              <a:t>10</a:t>
            </a:fld>
            <a:endParaRPr lang="en-US" altLang="en-US"/>
          </a:p>
        </p:txBody>
      </p:sp>
      <p:sp>
        <p:nvSpPr>
          <p:cNvPr id="131074" name="Rectangle 2">
            <a:extLst>
              <a:ext uri="{FF2B5EF4-FFF2-40B4-BE49-F238E27FC236}">
                <a16:creationId xmlns:a16="http://schemas.microsoft.com/office/drawing/2014/main" id="{A7C43C55-B555-400E-A507-DF5447DEB4AA}"/>
              </a:ext>
            </a:extLst>
          </p:cNvPr>
          <p:cNvSpPr>
            <a:spLocks noGrp="1" noRot="1" noChangeAspect="1" noChangeArrowheads="1" noTextEdit="1"/>
          </p:cNvSpPr>
          <p:nvPr>
            <p:ph type="sldImg"/>
          </p:nvPr>
        </p:nvSpPr>
        <p:spPr bwMode="auto">
          <a:xfrm>
            <a:off x="557213" y="676275"/>
            <a:ext cx="5988050" cy="336867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5" name="Rectangle 3">
            <a:extLst>
              <a:ext uri="{FF2B5EF4-FFF2-40B4-BE49-F238E27FC236}">
                <a16:creationId xmlns:a16="http://schemas.microsoft.com/office/drawing/2014/main" id="{BC49F3EF-9665-1062-D6AC-6DD5E9670B56}"/>
              </a:ext>
            </a:extLst>
          </p:cNvPr>
          <p:cNvSpPr>
            <a:spLocks noGrp="1" noChangeArrowheads="1"/>
          </p:cNvSpPr>
          <p:nvPr>
            <p:ph type="body" idx="1"/>
          </p:nvPr>
        </p:nvSpPr>
        <p:spPr bwMode="auto">
          <a:xfrm>
            <a:off x="947738" y="4270375"/>
            <a:ext cx="5207000" cy="4046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889" tIns="46945" rIns="93889" bIns="46945"/>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005AD-2178-1F49-A518-5C1AC8F88D1C}" type="slidenum">
              <a:rPr lang="en-US" altLang="en-US" smtClean="0"/>
              <a:pPr/>
              <a:t>11</a:t>
            </a:fld>
            <a:endParaRPr lang="en-US" altLang="en-US"/>
          </a:p>
        </p:txBody>
      </p:sp>
    </p:spTree>
    <p:extLst>
      <p:ext uri="{BB962C8B-B14F-4D97-AF65-F5344CB8AC3E}">
        <p14:creationId xmlns:p14="http://schemas.microsoft.com/office/powerpoint/2010/main" val="256469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005AD-2178-1F49-A518-5C1AC8F88D1C}" type="slidenum">
              <a:rPr lang="en-US" altLang="en-US" smtClean="0"/>
              <a:pPr/>
              <a:t>12</a:t>
            </a:fld>
            <a:endParaRPr lang="en-US" altLang="en-US"/>
          </a:p>
        </p:txBody>
      </p:sp>
    </p:spTree>
    <p:extLst>
      <p:ext uri="{BB962C8B-B14F-4D97-AF65-F5344CB8AC3E}">
        <p14:creationId xmlns:p14="http://schemas.microsoft.com/office/powerpoint/2010/main" val="389430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005AD-2178-1F49-A518-5C1AC8F88D1C}" type="slidenum">
              <a:rPr lang="en-US" altLang="en-US" smtClean="0"/>
              <a:pPr/>
              <a:t>13</a:t>
            </a:fld>
            <a:endParaRPr lang="en-US" altLang="en-US"/>
          </a:p>
        </p:txBody>
      </p:sp>
    </p:spTree>
    <p:extLst>
      <p:ext uri="{BB962C8B-B14F-4D97-AF65-F5344CB8AC3E}">
        <p14:creationId xmlns:p14="http://schemas.microsoft.com/office/powerpoint/2010/main" val="185829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005AD-2178-1F49-A518-5C1AC8F88D1C}" type="slidenum">
              <a:rPr lang="en-US" altLang="en-US" smtClean="0"/>
              <a:pPr/>
              <a:t>14</a:t>
            </a:fld>
            <a:endParaRPr lang="en-US" altLang="en-US"/>
          </a:p>
        </p:txBody>
      </p:sp>
    </p:spTree>
    <p:extLst>
      <p:ext uri="{BB962C8B-B14F-4D97-AF65-F5344CB8AC3E}">
        <p14:creationId xmlns:p14="http://schemas.microsoft.com/office/powerpoint/2010/main" val="323998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C6FC00-4E66-08F7-9309-512772C64347}"/>
              </a:ext>
            </a:extLst>
          </p:cNvPr>
          <p:cNvSpPr>
            <a:spLocks noGrp="1" noChangeArrowheads="1"/>
          </p:cNvSpPr>
          <p:nvPr>
            <p:ph type="sldNum" sz="quarter" idx="5"/>
          </p:nvPr>
        </p:nvSpPr>
        <p:spPr>
          <a:ln/>
        </p:spPr>
        <p:txBody>
          <a:bodyPr/>
          <a:lstStyle/>
          <a:p>
            <a:fld id="{BB32E3C3-4432-CA4C-8CDE-A341B4F157B0}" type="slidenum">
              <a:rPr lang="en-US" altLang="en-US"/>
              <a:pPr/>
              <a:t>42</a:t>
            </a:fld>
            <a:endParaRPr lang="en-US" altLang="en-US"/>
          </a:p>
        </p:txBody>
      </p:sp>
      <p:sp>
        <p:nvSpPr>
          <p:cNvPr id="225282" name="Rectangle 2">
            <a:extLst>
              <a:ext uri="{FF2B5EF4-FFF2-40B4-BE49-F238E27FC236}">
                <a16:creationId xmlns:a16="http://schemas.microsoft.com/office/drawing/2014/main" id="{2656AFAD-3246-EC51-EF09-C6880336BB1D}"/>
              </a:ext>
            </a:extLst>
          </p:cNvPr>
          <p:cNvSpPr>
            <a:spLocks noGrp="1" noRot="1" noChangeAspect="1" noChangeArrowheads="1"/>
          </p:cNvSpPr>
          <p:nvPr>
            <p:ph type="sldImg"/>
          </p:nvPr>
        </p:nvSpPr>
        <p:spPr bwMode="auto">
          <a:xfrm>
            <a:off x="601663" y="685800"/>
            <a:ext cx="5959475" cy="3352800"/>
          </a:xfrm>
          <a:prstGeom prst="rect">
            <a:avLst/>
          </a:prstGeom>
          <a:solidFill>
            <a:srgbClr val="FFFFFF"/>
          </a:solidFill>
          <a:ln>
            <a:solidFill>
              <a:srgbClr val="000000"/>
            </a:solidFill>
            <a:miter lim="800000"/>
            <a:headEnd/>
            <a:tailEnd/>
          </a:ln>
        </p:spPr>
      </p:sp>
      <p:sp>
        <p:nvSpPr>
          <p:cNvPr id="225283" name="Rectangle 3">
            <a:extLst>
              <a:ext uri="{FF2B5EF4-FFF2-40B4-BE49-F238E27FC236}">
                <a16:creationId xmlns:a16="http://schemas.microsoft.com/office/drawing/2014/main" id="{54C52FA4-7EE1-31B0-CAF5-9BA55736E60C}"/>
              </a:ext>
            </a:extLst>
          </p:cNvPr>
          <p:cNvSpPr>
            <a:spLocks noGrp="1" noChangeArrowheads="1"/>
          </p:cNvSpPr>
          <p:nvPr>
            <p:ph type="body" idx="1"/>
          </p:nvPr>
        </p:nvSpPr>
        <p:spPr bwMode="auto">
          <a:xfrm>
            <a:off x="914400" y="4267200"/>
            <a:ext cx="5257800" cy="4038600"/>
          </a:xfrm>
          <a:prstGeom prst="rect">
            <a:avLst/>
          </a:prstGeom>
          <a:solidFill>
            <a:srgbClr val="FFFFFF"/>
          </a:solidFill>
          <a:ln>
            <a:solidFill>
              <a:srgbClr val="000000"/>
            </a:solidFill>
            <a:miter lim="800000"/>
            <a:headEnd/>
            <a:tailEnd/>
          </a:ln>
        </p:spPr>
        <p:txBody>
          <a:bodyPr/>
          <a:lstStyle/>
          <a:p>
            <a:r>
              <a:rPr lang="en-US" altLang="en-US"/>
              <a:t>I realized I had not prepared my people for this kind of thing.  </a:t>
            </a:r>
          </a:p>
          <a:p>
            <a:endParaRPr lang="en-US" altLang="en-US"/>
          </a:p>
          <a:p>
            <a:r>
              <a:rPr lang="en-US" altLang="en-US"/>
              <a:t>Clearly Jesus is in the helping business.</a:t>
            </a:r>
          </a:p>
        </p:txBody>
      </p:sp>
    </p:spTree>
    <p:extLst>
      <p:ext uri="{BB962C8B-B14F-4D97-AF65-F5344CB8AC3E}">
        <p14:creationId xmlns:p14="http://schemas.microsoft.com/office/powerpoint/2010/main" val="1083085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8F07F9-01A4-7F4B-8183-396AF7A42463}" type="slidenum">
              <a:rPr lang="en-US" altLang="en-US" smtClean="0"/>
              <a:pPr/>
              <a:t>‹#›</a:t>
            </a:fld>
            <a:endParaRPr lang="en-US" altLang="en-US"/>
          </a:p>
        </p:txBody>
      </p:sp>
    </p:spTree>
    <p:extLst>
      <p:ext uri="{BB962C8B-B14F-4D97-AF65-F5344CB8AC3E}">
        <p14:creationId xmlns:p14="http://schemas.microsoft.com/office/powerpoint/2010/main" val="250596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B4CAED2-A016-1B4B-9944-79503778805E}" type="slidenum">
              <a:rPr lang="en-US" altLang="en-US" smtClean="0"/>
              <a:pPr/>
              <a:t>‹#›</a:t>
            </a:fld>
            <a:endParaRPr lang="en-US" altLang="en-US"/>
          </a:p>
        </p:txBody>
      </p:sp>
    </p:spTree>
    <p:extLst>
      <p:ext uri="{BB962C8B-B14F-4D97-AF65-F5344CB8AC3E}">
        <p14:creationId xmlns:p14="http://schemas.microsoft.com/office/powerpoint/2010/main" val="159978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41EF5BB-814B-184A-81DD-AE1558C1346E}" type="slidenum">
              <a:rPr lang="en-US" altLang="en-US" smtClean="0"/>
              <a:pPr/>
              <a:t>‹#›</a:t>
            </a:fld>
            <a:endParaRPr lang="en-US" altLang="en-US"/>
          </a:p>
        </p:txBody>
      </p:sp>
    </p:spTree>
    <p:extLst>
      <p:ext uri="{BB962C8B-B14F-4D97-AF65-F5344CB8AC3E}">
        <p14:creationId xmlns:p14="http://schemas.microsoft.com/office/powerpoint/2010/main" val="72492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6F80-ECC0-AB52-D3CD-AD3D8AE7C160}"/>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A1D0588B-8947-BAFD-60C4-86EB24FF4F3D}"/>
              </a:ext>
            </a:extLst>
          </p:cNvPr>
          <p:cNvSpPr>
            <a:spLocks noGrp="1"/>
          </p:cNvSpPr>
          <p:nvPr>
            <p:ph type="dgm"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06DE7FBD-9586-7E84-D2B4-B849B131CE5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F3E8DC-47F3-E664-1AC0-8A4331F8888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F9D2F6-9B3A-CE9A-5815-D500427D4F94}"/>
              </a:ext>
            </a:extLst>
          </p:cNvPr>
          <p:cNvSpPr>
            <a:spLocks noGrp="1"/>
          </p:cNvSpPr>
          <p:nvPr>
            <p:ph type="sldNum" sz="quarter" idx="12"/>
          </p:nvPr>
        </p:nvSpPr>
        <p:spPr>
          <a:xfrm>
            <a:off x="8737600" y="6245225"/>
            <a:ext cx="2844800" cy="476250"/>
          </a:xfrm>
        </p:spPr>
        <p:txBody>
          <a:bodyPr/>
          <a:lstStyle>
            <a:lvl1pPr>
              <a:defRPr/>
            </a:lvl1pPr>
          </a:lstStyle>
          <a:p>
            <a:fld id="{45A0E202-6382-E343-A2D4-45FF27FB545B}" type="slidenum">
              <a:rPr lang="en-US" altLang="en-US"/>
              <a:pPr/>
              <a:t>‹#›</a:t>
            </a:fld>
            <a:endParaRPr lang="en-US" altLang="en-US"/>
          </a:p>
        </p:txBody>
      </p:sp>
    </p:spTree>
    <p:extLst>
      <p:ext uri="{BB962C8B-B14F-4D97-AF65-F5344CB8AC3E}">
        <p14:creationId xmlns:p14="http://schemas.microsoft.com/office/powerpoint/2010/main" val="108774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4FB23E-503A-9C43-9A42-A42E8BBA7A8B}" type="slidenum">
              <a:rPr lang="en-US" altLang="en-US" smtClean="0"/>
              <a:pPr/>
              <a:t>‹#›</a:t>
            </a:fld>
            <a:endParaRPr lang="en-US" altLang="en-US"/>
          </a:p>
        </p:txBody>
      </p:sp>
    </p:spTree>
    <p:extLst>
      <p:ext uri="{BB962C8B-B14F-4D97-AF65-F5344CB8AC3E}">
        <p14:creationId xmlns:p14="http://schemas.microsoft.com/office/powerpoint/2010/main" val="196973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9D4AB59-1C54-6445-9318-F3E5DFC10D6C}" type="slidenum">
              <a:rPr lang="en-US" altLang="en-US" smtClean="0"/>
              <a:pPr/>
              <a:t>‹#›</a:t>
            </a:fld>
            <a:endParaRPr lang="en-US" altLang="en-US"/>
          </a:p>
        </p:txBody>
      </p:sp>
    </p:spTree>
    <p:extLst>
      <p:ext uri="{BB962C8B-B14F-4D97-AF65-F5344CB8AC3E}">
        <p14:creationId xmlns:p14="http://schemas.microsoft.com/office/powerpoint/2010/main" val="92078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660C8D2-7733-1347-961B-675D0D139507}" type="slidenum">
              <a:rPr lang="en-US" altLang="en-US" smtClean="0"/>
              <a:pPr/>
              <a:t>‹#›</a:t>
            </a:fld>
            <a:endParaRPr lang="en-US" altLang="en-US"/>
          </a:p>
        </p:txBody>
      </p:sp>
    </p:spTree>
    <p:extLst>
      <p:ext uri="{BB962C8B-B14F-4D97-AF65-F5344CB8AC3E}">
        <p14:creationId xmlns:p14="http://schemas.microsoft.com/office/powerpoint/2010/main" val="26398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F08427C-89AB-904E-B3EA-A85BFED246B2}" type="slidenum">
              <a:rPr lang="en-US" altLang="en-US" smtClean="0"/>
              <a:pPr/>
              <a:t>‹#›</a:t>
            </a:fld>
            <a:endParaRPr lang="en-US" altLang="en-US"/>
          </a:p>
        </p:txBody>
      </p:sp>
    </p:spTree>
    <p:extLst>
      <p:ext uri="{BB962C8B-B14F-4D97-AF65-F5344CB8AC3E}">
        <p14:creationId xmlns:p14="http://schemas.microsoft.com/office/powerpoint/2010/main" val="84614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7922DEE4-96A2-AA47-8A7B-82B832453F03}" type="slidenum">
              <a:rPr lang="en-US" altLang="en-US" smtClean="0"/>
              <a:pPr/>
              <a:t>‹#›</a:t>
            </a:fld>
            <a:endParaRPr lang="en-US" altLang="en-US"/>
          </a:p>
        </p:txBody>
      </p:sp>
    </p:spTree>
    <p:extLst>
      <p:ext uri="{BB962C8B-B14F-4D97-AF65-F5344CB8AC3E}">
        <p14:creationId xmlns:p14="http://schemas.microsoft.com/office/powerpoint/2010/main" val="3398012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AED10EC-5A72-924F-A827-D75A7AE2CD38}" type="slidenum">
              <a:rPr lang="en-US" altLang="en-US" smtClean="0"/>
              <a:pPr/>
              <a:t>‹#›</a:t>
            </a:fld>
            <a:endParaRPr lang="en-US" altLang="en-US"/>
          </a:p>
        </p:txBody>
      </p:sp>
    </p:spTree>
    <p:extLst>
      <p:ext uri="{BB962C8B-B14F-4D97-AF65-F5344CB8AC3E}">
        <p14:creationId xmlns:p14="http://schemas.microsoft.com/office/powerpoint/2010/main" val="216938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EF30E86-4ADB-5F4F-96F7-98372575680F}" type="slidenum">
              <a:rPr lang="en-US" altLang="en-US" smtClean="0"/>
              <a:pPr/>
              <a:t>‹#›</a:t>
            </a:fld>
            <a:endParaRPr lang="en-US" altLang="en-US"/>
          </a:p>
        </p:txBody>
      </p:sp>
    </p:spTree>
    <p:extLst>
      <p:ext uri="{BB962C8B-B14F-4D97-AF65-F5344CB8AC3E}">
        <p14:creationId xmlns:p14="http://schemas.microsoft.com/office/powerpoint/2010/main" val="199237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5B533DB-0454-BD44-A089-C5A7F09BED86}" type="slidenum">
              <a:rPr lang="en-US" altLang="en-US" smtClean="0"/>
              <a:pPr/>
              <a:t>‹#›</a:t>
            </a:fld>
            <a:endParaRPr lang="en-US" altLang="en-US"/>
          </a:p>
        </p:txBody>
      </p:sp>
    </p:spTree>
    <p:extLst>
      <p:ext uri="{BB962C8B-B14F-4D97-AF65-F5344CB8AC3E}">
        <p14:creationId xmlns:p14="http://schemas.microsoft.com/office/powerpoint/2010/main" val="84309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3A402-B6ED-504D-92FB-54630B1969BB}" type="slidenum">
              <a:rPr lang="en-US" altLang="en-US" smtClean="0"/>
              <a:pPr/>
              <a:t>‹#›</a:t>
            </a:fld>
            <a:endParaRPr lang="en-US" altLang="en-US"/>
          </a:p>
        </p:txBody>
      </p:sp>
    </p:spTree>
    <p:extLst>
      <p:ext uri="{BB962C8B-B14F-4D97-AF65-F5344CB8AC3E}">
        <p14:creationId xmlns:p14="http://schemas.microsoft.com/office/powerpoint/2010/main" val="6404926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1850140-D73C-8E31-37E0-2A8DDC752D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489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7" name="Rectangle 13005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050" name="Rectangle 2">
            <a:extLst>
              <a:ext uri="{FF2B5EF4-FFF2-40B4-BE49-F238E27FC236}">
                <a16:creationId xmlns:a16="http://schemas.microsoft.com/office/drawing/2014/main" id="{84E971C9-5C5E-897E-0AAB-6B68BCA3DEAC}"/>
              </a:ext>
            </a:extLst>
          </p:cNvPr>
          <p:cNvSpPr>
            <a:spLocks noGrp="1" noChangeArrowheads="1"/>
          </p:cNvSpPr>
          <p:nvPr>
            <p:ph type="title"/>
          </p:nvPr>
        </p:nvSpPr>
        <p:spPr>
          <a:xfrm>
            <a:off x="838200" y="1412488"/>
            <a:ext cx="2899189" cy="4363844"/>
          </a:xfrm>
        </p:spPr>
        <p:txBody>
          <a:bodyPr vert="horz" lIns="92075" tIns="46038" rIns="92075" bIns="46038" numCol="1" anchor="t" anchorCtr="0" compatLnSpc="1">
            <a:prstTxWarp prst="textNoShape">
              <a:avLst/>
            </a:prstTxWarp>
            <a:normAutofit/>
          </a:bodyPr>
          <a:lstStyle/>
          <a:p>
            <a:r>
              <a:rPr lang="en-US" altLang="en-US" sz="4000" b="1">
                <a:solidFill>
                  <a:srgbClr val="FFFFFF"/>
                </a:solidFill>
                <a:effectLst>
                  <a:outerShdw blurRad="38100" dist="38100" dir="2700000" algn="tl">
                    <a:srgbClr val="C0C0C0"/>
                  </a:outerShdw>
                </a:effectLst>
                <a:latin typeface="Optima" panose="02000503060000020004" pitchFamily="2" charset="0"/>
              </a:rPr>
              <a:t>Substance Abuse </a:t>
            </a:r>
            <a:br>
              <a:rPr lang="en-US" altLang="en-US" sz="4000" b="1">
                <a:solidFill>
                  <a:srgbClr val="FFFFFF"/>
                </a:solidFill>
                <a:effectLst>
                  <a:outerShdw blurRad="38100" dist="38100" dir="2700000" algn="tl">
                    <a:srgbClr val="C0C0C0"/>
                  </a:outerShdw>
                </a:effectLst>
                <a:latin typeface="Optima" panose="02000503060000020004" pitchFamily="2" charset="0"/>
              </a:rPr>
            </a:br>
            <a:r>
              <a:rPr lang="en-US" altLang="en-US" sz="4000" b="1">
                <a:solidFill>
                  <a:srgbClr val="FFFFFF"/>
                </a:solidFill>
                <a:effectLst>
                  <a:outerShdw blurRad="38100" dist="38100" dir="2700000" algn="tl">
                    <a:srgbClr val="C0C0C0"/>
                  </a:outerShdw>
                </a:effectLst>
                <a:latin typeface="Optima" panose="02000503060000020004" pitchFamily="2" charset="0"/>
              </a:rPr>
              <a:t>(12 month period)</a:t>
            </a:r>
            <a:endParaRPr lang="en-US" altLang="en-US" sz="4000">
              <a:solidFill>
                <a:srgbClr val="FFFFFF"/>
              </a:solidFill>
            </a:endParaRPr>
          </a:p>
        </p:txBody>
      </p:sp>
      <p:sp>
        <p:nvSpPr>
          <p:cNvPr id="130051" name="Rectangle 3">
            <a:extLst>
              <a:ext uri="{FF2B5EF4-FFF2-40B4-BE49-F238E27FC236}">
                <a16:creationId xmlns:a16="http://schemas.microsoft.com/office/drawing/2014/main" id="{34F27AD0-4E5D-AE43-D843-F3B2D4E226DA}"/>
              </a:ext>
            </a:extLst>
          </p:cNvPr>
          <p:cNvSpPr>
            <a:spLocks noGrp="1" noChangeArrowheads="1"/>
          </p:cNvSpPr>
          <p:nvPr>
            <p:ph sz="half" idx="1"/>
          </p:nvPr>
        </p:nvSpPr>
        <p:spPr>
          <a:xfrm>
            <a:off x="4380855" y="1412489"/>
            <a:ext cx="3427283" cy="4363844"/>
          </a:xfrm>
        </p:spPr>
        <p:txBody>
          <a:bodyPr vert="horz" lIns="92075" tIns="46038" rIns="92075" bIns="46038" numCol="1" anchorCtr="0" compatLnSpc="1">
            <a:prstTxWarp prst="textNoShape">
              <a:avLst/>
            </a:prstTxWarp>
            <a:noAutofit/>
          </a:bodyPr>
          <a:lstStyle/>
          <a:p>
            <a:r>
              <a:rPr lang="en-US" altLang="en-US" sz="3000" b="1" dirty="0">
                <a:effectLst>
                  <a:outerShdw blurRad="38100" dist="38100" dir="2700000" algn="tl">
                    <a:srgbClr val="C0C0C0"/>
                  </a:outerShdw>
                </a:effectLst>
                <a:latin typeface="Optima" panose="02000503060000020004" pitchFamily="2" charset="0"/>
              </a:rPr>
              <a:t>Substance use results in failure at school, work or home</a:t>
            </a:r>
          </a:p>
          <a:p>
            <a:r>
              <a:rPr lang="en-US" altLang="en-US" sz="3000" b="1" dirty="0">
                <a:effectLst>
                  <a:outerShdw blurRad="38100" dist="38100" dir="2700000" algn="tl">
                    <a:srgbClr val="C0C0C0"/>
                  </a:outerShdw>
                </a:effectLst>
                <a:latin typeface="Optima" panose="02000503060000020004" pitchFamily="2" charset="0"/>
              </a:rPr>
              <a:t>Use when physically hazardous</a:t>
            </a:r>
          </a:p>
          <a:p>
            <a:r>
              <a:rPr lang="en-US" altLang="en-US" sz="3000" b="1" dirty="0">
                <a:effectLst>
                  <a:outerShdw blurRad="38100" dist="38100" dir="2700000" algn="tl">
                    <a:srgbClr val="C0C0C0"/>
                  </a:outerShdw>
                </a:effectLst>
                <a:latin typeface="Optima" panose="02000503060000020004" pitchFamily="2" charset="0"/>
              </a:rPr>
              <a:t>Recurrent substance use legal problems</a:t>
            </a:r>
          </a:p>
        </p:txBody>
      </p:sp>
      <p:cxnSp>
        <p:nvCxnSpPr>
          <p:cNvPr id="130059" name="Straight Connector 13005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0052" name="Rectangle 4">
            <a:extLst>
              <a:ext uri="{FF2B5EF4-FFF2-40B4-BE49-F238E27FC236}">
                <a16:creationId xmlns:a16="http://schemas.microsoft.com/office/drawing/2014/main" id="{F6F45CA1-33F5-E374-5A64-B5668E118687}"/>
              </a:ext>
            </a:extLst>
          </p:cNvPr>
          <p:cNvSpPr>
            <a:spLocks noGrp="1" noChangeArrowheads="1"/>
          </p:cNvSpPr>
          <p:nvPr>
            <p:ph sz="half" idx="2"/>
          </p:nvPr>
        </p:nvSpPr>
        <p:spPr>
          <a:xfrm>
            <a:off x="8451604" y="1412489"/>
            <a:ext cx="3197701" cy="4363844"/>
          </a:xfrm>
        </p:spPr>
        <p:txBody>
          <a:bodyPr vert="horz" lIns="92075" tIns="46038" rIns="92075" bIns="46038" numCol="1" anchorCtr="0" compatLnSpc="1">
            <a:prstTxWarp prst="textNoShape">
              <a:avLst/>
            </a:prstTxWarp>
            <a:normAutofit/>
          </a:bodyPr>
          <a:lstStyle/>
          <a:p>
            <a:r>
              <a:rPr lang="en-US" altLang="en-US" sz="3000" b="1" dirty="0">
                <a:effectLst>
                  <a:outerShdw blurRad="38100" dist="38100" dir="2700000" algn="tl">
                    <a:srgbClr val="C0C0C0"/>
                  </a:outerShdw>
                </a:effectLst>
                <a:latin typeface="Optima" panose="02000503060000020004" pitchFamily="2" charset="0"/>
              </a:rPr>
              <a:t>Continued use despite having social and interpersonal problems exacerbated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2496C8F4-6F0B-EF96-B69D-95A42F60586B}"/>
              </a:ext>
            </a:extLst>
          </p:cNvPr>
          <p:cNvSpPr>
            <a:spLocks noGrp="1" noChangeArrowheads="1"/>
          </p:cNvSpPr>
          <p:nvPr>
            <p:ph type="title"/>
          </p:nvPr>
        </p:nvSpPr>
        <p:spPr>
          <a:xfrm>
            <a:off x="4553733" y="548464"/>
            <a:ext cx="6798541" cy="1118413"/>
          </a:xfrm>
        </p:spPr>
        <p:txBody>
          <a:bodyPr vert="horz" lIns="92075" tIns="46038" rIns="92075" bIns="46038" numCol="1" anchor="b" anchorCtr="0" compatLnSpc="1">
            <a:prstTxWarp prst="textNoShape">
              <a:avLst/>
            </a:prstTxWarp>
            <a:normAutofit fontScale="90000"/>
          </a:bodyPr>
          <a:lstStyle/>
          <a:p>
            <a:r>
              <a:rPr lang="en-US" altLang="en-US" sz="5000" b="1" dirty="0">
                <a:effectLst>
                  <a:outerShdw blurRad="38100" dist="38100" dir="2700000" algn="tl">
                    <a:srgbClr val="C0C0C0"/>
                  </a:outerShdw>
                </a:effectLst>
                <a:latin typeface="Optima" panose="02000503060000020004" pitchFamily="2" charset="0"/>
              </a:rPr>
              <a:t>Four Stages of Addiction</a:t>
            </a:r>
            <a:endParaRPr lang="en-US" altLang="en-US" sz="5000" dirty="0"/>
          </a:p>
        </p:txBody>
      </p:sp>
      <p:pic>
        <p:nvPicPr>
          <p:cNvPr id="125957" name="Picture 125956" descr="Close-up unopened pill packets">
            <a:extLst>
              <a:ext uri="{FF2B5EF4-FFF2-40B4-BE49-F238E27FC236}">
                <a16:creationId xmlns:a16="http://schemas.microsoft.com/office/drawing/2014/main" id="{E8A38BB0-93AC-F497-D9E7-63633FC85FD0}"/>
              </a:ext>
            </a:extLst>
          </p:cNvPr>
          <p:cNvPicPr>
            <a:picLocks noChangeAspect="1"/>
          </p:cNvPicPr>
          <p:nvPr/>
        </p:nvPicPr>
        <p:blipFill rotWithShape="1">
          <a:blip r:embed="rId3"/>
          <a:srcRect l="32909" r="26857"/>
          <a:stretch/>
        </p:blipFill>
        <p:spPr>
          <a:xfrm>
            <a:off x="1" y="10"/>
            <a:ext cx="4196496" cy="6857990"/>
          </a:xfrm>
          <a:prstGeom prst="rect">
            <a:avLst/>
          </a:prstGeom>
          <a:effectLst/>
        </p:spPr>
      </p:pic>
      <p:sp>
        <p:nvSpPr>
          <p:cNvPr id="125955" name="Rectangle 3">
            <a:extLst>
              <a:ext uri="{FF2B5EF4-FFF2-40B4-BE49-F238E27FC236}">
                <a16:creationId xmlns:a16="http://schemas.microsoft.com/office/drawing/2014/main" id="{9091A677-9411-3296-7432-1FCC5D48BD4C}"/>
              </a:ext>
            </a:extLst>
          </p:cNvPr>
          <p:cNvSpPr>
            <a:spLocks noGrp="1" noChangeArrowheads="1"/>
          </p:cNvSpPr>
          <p:nvPr>
            <p:ph idx="1"/>
          </p:nvPr>
        </p:nvSpPr>
        <p:spPr>
          <a:xfrm>
            <a:off x="4553734" y="2409830"/>
            <a:ext cx="6798539" cy="3705217"/>
          </a:xfrm>
        </p:spPr>
        <p:txBody>
          <a:bodyPr vert="horz" lIns="92075" tIns="46038" rIns="92075" bIns="46038" numCol="1" anchorCtr="0" compatLnSpc="1">
            <a:prstTxWarp prst="textNoShape">
              <a:avLst/>
            </a:prstTxWarp>
            <a:normAutofit/>
          </a:bodyPr>
          <a:lstStyle/>
          <a:p>
            <a:r>
              <a:rPr lang="en-US" altLang="en-US" sz="4000" b="1" i="1" u="sng" dirty="0">
                <a:effectLst>
                  <a:outerShdw blurRad="38100" dist="38100" dir="2700000" algn="tl">
                    <a:srgbClr val="C0C0C0"/>
                  </a:outerShdw>
                </a:effectLst>
                <a:latin typeface="Optima" panose="02000503060000020004" pitchFamily="2" charset="0"/>
              </a:rPr>
              <a:t>Experimental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2496C8F4-6F0B-EF96-B69D-95A42F60586B}"/>
              </a:ext>
            </a:extLst>
          </p:cNvPr>
          <p:cNvSpPr>
            <a:spLocks noGrp="1" noChangeArrowheads="1"/>
          </p:cNvSpPr>
          <p:nvPr>
            <p:ph type="title"/>
          </p:nvPr>
        </p:nvSpPr>
        <p:spPr>
          <a:xfrm>
            <a:off x="4553733" y="548464"/>
            <a:ext cx="6798541" cy="1118413"/>
          </a:xfrm>
        </p:spPr>
        <p:txBody>
          <a:bodyPr vert="horz" lIns="92075" tIns="46038" rIns="92075" bIns="46038" numCol="1" anchor="b" anchorCtr="0" compatLnSpc="1">
            <a:prstTxWarp prst="textNoShape">
              <a:avLst/>
            </a:prstTxWarp>
            <a:normAutofit fontScale="90000"/>
          </a:bodyPr>
          <a:lstStyle/>
          <a:p>
            <a:r>
              <a:rPr lang="en-US" altLang="en-US" sz="5000" b="1" dirty="0">
                <a:effectLst>
                  <a:outerShdw blurRad="38100" dist="38100" dir="2700000" algn="tl">
                    <a:srgbClr val="C0C0C0"/>
                  </a:outerShdw>
                </a:effectLst>
                <a:latin typeface="Optima" panose="02000503060000020004" pitchFamily="2" charset="0"/>
              </a:rPr>
              <a:t>Four Stages of Addiction</a:t>
            </a:r>
            <a:endParaRPr lang="en-US" altLang="en-US" sz="5000" dirty="0"/>
          </a:p>
        </p:txBody>
      </p:sp>
      <p:pic>
        <p:nvPicPr>
          <p:cNvPr id="125957" name="Picture 125956" descr="Close-up unopened pill packets">
            <a:extLst>
              <a:ext uri="{FF2B5EF4-FFF2-40B4-BE49-F238E27FC236}">
                <a16:creationId xmlns:a16="http://schemas.microsoft.com/office/drawing/2014/main" id="{E8A38BB0-93AC-F497-D9E7-63633FC85FD0}"/>
              </a:ext>
            </a:extLst>
          </p:cNvPr>
          <p:cNvPicPr>
            <a:picLocks noChangeAspect="1"/>
          </p:cNvPicPr>
          <p:nvPr/>
        </p:nvPicPr>
        <p:blipFill rotWithShape="1">
          <a:blip r:embed="rId3"/>
          <a:srcRect l="32909" r="26857"/>
          <a:stretch/>
        </p:blipFill>
        <p:spPr>
          <a:xfrm>
            <a:off x="1" y="10"/>
            <a:ext cx="4196496" cy="6857990"/>
          </a:xfrm>
          <a:prstGeom prst="rect">
            <a:avLst/>
          </a:prstGeom>
          <a:effectLst/>
        </p:spPr>
      </p:pic>
      <p:sp>
        <p:nvSpPr>
          <p:cNvPr id="125955" name="Rectangle 3">
            <a:extLst>
              <a:ext uri="{FF2B5EF4-FFF2-40B4-BE49-F238E27FC236}">
                <a16:creationId xmlns:a16="http://schemas.microsoft.com/office/drawing/2014/main" id="{9091A677-9411-3296-7432-1FCC5D48BD4C}"/>
              </a:ext>
            </a:extLst>
          </p:cNvPr>
          <p:cNvSpPr>
            <a:spLocks noGrp="1" noChangeArrowheads="1"/>
          </p:cNvSpPr>
          <p:nvPr>
            <p:ph idx="1"/>
          </p:nvPr>
        </p:nvSpPr>
        <p:spPr>
          <a:xfrm>
            <a:off x="4553734" y="2409830"/>
            <a:ext cx="6798539" cy="3705217"/>
          </a:xfrm>
        </p:spPr>
        <p:txBody>
          <a:bodyPr vert="horz" lIns="92075" tIns="46038" rIns="92075" bIns="46038" numCol="1" anchorCtr="0" compatLnSpc="1">
            <a:prstTxWarp prst="textNoShape">
              <a:avLst/>
            </a:prstTxWarp>
            <a:normAutofit/>
          </a:bodyPr>
          <a:lstStyle/>
          <a:p>
            <a:r>
              <a:rPr lang="en-US" altLang="en-US" sz="4000" b="1" dirty="0">
                <a:effectLst>
                  <a:outerShdw blurRad="38100" dist="38100" dir="2700000" algn="tl">
                    <a:srgbClr val="C0C0C0"/>
                  </a:outerShdw>
                </a:effectLst>
                <a:latin typeface="Optima" panose="02000503060000020004" pitchFamily="2" charset="0"/>
              </a:rPr>
              <a:t>Experimental</a:t>
            </a:r>
          </a:p>
          <a:p>
            <a:r>
              <a:rPr lang="en-US" altLang="en-US" sz="4000" b="1" i="1" u="sng" dirty="0">
                <a:effectLst>
                  <a:outerShdw blurRad="38100" dist="38100" dir="2700000" algn="tl">
                    <a:srgbClr val="C0C0C0"/>
                  </a:outerShdw>
                </a:effectLst>
                <a:latin typeface="Optima" panose="02000503060000020004" pitchFamily="2" charset="0"/>
              </a:rPr>
              <a:t>Recreation</a:t>
            </a:r>
          </a:p>
        </p:txBody>
      </p:sp>
    </p:spTree>
    <p:extLst>
      <p:ext uri="{BB962C8B-B14F-4D97-AF65-F5344CB8AC3E}">
        <p14:creationId xmlns:p14="http://schemas.microsoft.com/office/powerpoint/2010/main" val="297948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2496C8F4-6F0B-EF96-B69D-95A42F60586B}"/>
              </a:ext>
            </a:extLst>
          </p:cNvPr>
          <p:cNvSpPr>
            <a:spLocks noGrp="1" noChangeArrowheads="1"/>
          </p:cNvSpPr>
          <p:nvPr>
            <p:ph type="title"/>
          </p:nvPr>
        </p:nvSpPr>
        <p:spPr>
          <a:xfrm>
            <a:off x="4553733" y="548464"/>
            <a:ext cx="6798541" cy="1118413"/>
          </a:xfrm>
        </p:spPr>
        <p:txBody>
          <a:bodyPr vert="horz" lIns="92075" tIns="46038" rIns="92075" bIns="46038" numCol="1" anchor="b" anchorCtr="0" compatLnSpc="1">
            <a:prstTxWarp prst="textNoShape">
              <a:avLst/>
            </a:prstTxWarp>
            <a:normAutofit fontScale="90000"/>
          </a:bodyPr>
          <a:lstStyle/>
          <a:p>
            <a:r>
              <a:rPr lang="en-US" altLang="en-US" sz="5000" b="1" dirty="0">
                <a:effectLst>
                  <a:outerShdw blurRad="38100" dist="38100" dir="2700000" algn="tl">
                    <a:srgbClr val="C0C0C0"/>
                  </a:outerShdw>
                </a:effectLst>
                <a:latin typeface="Optima" panose="02000503060000020004" pitchFamily="2" charset="0"/>
              </a:rPr>
              <a:t>Four Stages of Addiction</a:t>
            </a:r>
            <a:endParaRPr lang="en-US" altLang="en-US" sz="5000" dirty="0"/>
          </a:p>
        </p:txBody>
      </p:sp>
      <p:pic>
        <p:nvPicPr>
          <p:cNvPr id="125957" name="Picture 125956" descr="Close-up unopened pill packets">
            <a:extLst>
              <a:ext uri="{FF2B5EF4-FFF2-40B4-BE49-F238E27FC236}">
                <a16:creationId xmlns:a16="http://schemas.microsoft.com/office/drawing/2014/main" id="{E8A38BB0-93AC-F497-D9E7-63633FC85FD0}"/>
              </a:ext>
            </a:extLst>
          </p:cNvPr>
          <p:cNvPicPr>
            <a:picLocks noChangeAspect="1"/>
          </p:cNvPicPr>
          <p:nvPr/>
        </p:nvPicPr>
        <p:blipFill rotWithShape="1">
          <a:blip r:embed="rId3"/>
          <a:srcRect l="32909" r="26857"/>
          <a:stretch/>
        </p:blipFill>
        <p:spPr>
          <a:xfrm>
            <a:off x="1" y="10"/>
            <a:ext cx="4196496" cy="6857990"/>
          </a:xfrm>
          <a:prstGeom prst="rect">
            <a:avLst/>
          </a:prstGeom>
          <a:effectLst/>
        </p:spPr>
      </p:pic>
      <p:sp>
        <p:nvSpPr>
          <p:cNvPr id="125955" name="Rectangle 3">
            <a:extLst>
              <a:ext uri="{FF2B5EF4-FFF2-40B4-BE49-F238E27FC236}">
                <a16:creationId xmlns:a16="http://schemas.microsoft.com/office/drawing/2014/main" id="{9091A677-9411-3296-7432-1FCC5D48BD4C}"/>
              </a:ext>
            </a:extLst>
          </p:cNvPr>
          <p:cNvSpPr>
            <a:spLocks noGrp="1" noChangeArrowheads="1"/>
          </p:cNvSpPr>
          <p:nvPr>
            <p:ph idx="1"/>
          </p:nvPr>
        </p:nvSpPr>
        <p:spPr>
          <a:xfrm>
            <a:off x="4553734" y="2409830"/>
            <a:ext cx="6798539" cy="3705217"/>
          </a:xfrm>
        </p:spPr>
        <p:txBody>
          <a:bodyPr vert="horz" lIns="92075" tIns="46038" rIns="92075" bIns="46038" numCol="1" anchorCtr="0" compatLnSpc="1">
            <a:prstTxWarp prst="textNoShape">
              <a:avLst/>
            </a:prstTxWarp>
            <a:normAutofit/>
          </a:bodyPr>
          <a:lstStyle/>
          <a:p>
            <a:r>
              <a:rPr lang="en-US" altLang="en-US" sz="4000" b="1" dirty="0">
                <a:effectLst>
                  <a:outerShdw blurRad="38100" dist="38100" dir="2700000" algn="tl">
                    <a:srgbClr val="C0C0C0"/>
                  </a:outerShdw>
                </a:effectLst>
                <a:latin typeface="Optima" panose="02000503060000020004" pitchFamily="2" charset="0"/>
              </a:rPr>
              <a:t>Experimental</a:t>
            </a:r>
          </a:p>
          <a:p>
            <a:r>
              <a:rPr lang="en-US" altLang="en-US" sz="4000" b="1" dirty="0">
                <a:effectLst>
                  <a:outerShdw blurRad="38100" dist="38100" dir="2700000" algn="tl">
                    <a:srgbClr val="C0C0C0"/>
                  </a:outerShdw>
                </a:effectLst>
                <a:latin typeface="Optima" panose="02000503060000020004" pitchFamily="2" charset="0"/>
              </a:rPr>
              <a:t>Recreation</a:t>
            </a:r>
          </a:p>
          <a:p>
            <a:r>
              <a:rPr lang="en-US" altLang="en-US" sz="4000" b="1" i="1" u="sng" dirty="0">
                <a:effectLst>
                  <a:outerShdw blurRad="38100" dist="38100" dir="2700000" algn="tl">
                    <a:srgbClr val="C0C0C0"/>
                  </a:outerShdw>
                </a:effectLst>
                <a:latin typeface="Optima" panose="02000503060000020004" pitchFamily="2" charset="0"/>
              </a:rPr>
              <a:t>Habitual</a:t>
            </a:r>
          </a:p>
        </p:txBody>
      </p:sp>
    </p:spTree>
    <p:extLst>
      <p:ext uri="{BB962C8B-B14F-4D97-AF65-F5344CB8AC3E}">
        <p14:creationId xmlns:p14="http://schemas.microsoft.com/office/powerpoint/2010/main" val="3282823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2496C8F4-6F0B-EF96-B69D-95A42F60586B}"/>
              </a:ext>
            </a:extLst>
          </p:cNvPr>
          <p:cNvSpPr>
            <a:spLocks noGrp="1" noChangeArrowheads="1"/>
          </p:cNvSpPr>
          <p:nvPr>
            <p:ph type="title"/>
          </p:nvPr>
        </p:nvSpPr>
        <p:spPr>
          <a:xfrm>
            <a:off x="4553733" y="548464"/>
            <a:ext cx="6798541" cy="1118413"/>
          </a:xfrm>
        </p:spPr>
        <p:txBody>
          <a:bodyPr vert="horz" lIns="92075" tIns="46038" rIns="92075" bIns="46038" numCol="1" anchor="b" anchorCtr="0" compatLnSpc="1">
            <a:prstTxWarp prst="textNoShape">
              <a:avLst/>
            </a:prstTxWarp>
            <a:normAutofit fontScale="90000"/>
          </a:bodyPr>
          <a:lstStyle/>
          <a:p>
            <a:r>
              <a:rPr lang="en-US" altLang="en-US" sz="5000" b="1" dirty="0">
                <a:effectLst>
                  <a:outerShdw blurRad="38100" dist="38100" dir="2700000" algn="tl">
                    <a:srgbClr val="C0C0C0"/>
                  </a:outerShdw>
                </a:effectLst>
                <a:latin typeface="Optima" panose="02000503060000020004" pitchFamily="2" charset="0"/>
              </a:rPr>
              <a:t>Four Stages of Addiction</a:t>
            </a:r>
            <a:endParaRPr lang="en-US" altLang="en-US" sz="5000" dirty="0"/>
          </a:p>
        </p:txBody>
      </p:sp>
      <p:pic>
        <p:nvPicPr>
          <p:cNvPr id="125957" name="Picture 125956" descr="Close-up unopened pill packets">
            <a:extLst>
              <a:ext uri="{FF2B5EF4-FFF2-40B4-BE49-F238E27FC236}">
                <a16:creationId xmlns:a16="http://schemas.microsoft.com/office/drawing/2014/main" id="{E8A38BB0-93AC-F497-D9E7-63633FC85FD0}"/>
              </a:ext>
            </a:extLst>
          </p:cNvPr>
          <p:cNvPicPr>
            <a:picLocks noChangeAspect="1"/>
          </p:cNvPicPr>
          <p:nvPr/>
        </p:nvPicPr>
        <p:blipFill rotWithShape="1">
          <a:blip r:embed="rId3"/>
          <a:srcRect l="32909" r="26857"/>
          <a:stretch/>
        </p:blipFill>
        <p:spPr>
          <a:xfrm>
            <a:off x="1" y="10"/>
            <a:ext cx="4196496" cy="6857990"/>
          </a:xfrm>
          <a:prstGeom prst="rect">
            <a:avLst/>
          </a:prstGeom>
          <a:effectLst/>
        </p:spPr>
      </p:pic>
      <p:sp>
        <p:nvSpPr>
          <p:cNvPr id="125955" name="Rectangle 3">
            <a:extLst>
              <a:ext uri="{FF2B5EF4-FFF2-40B4-BE49-F238E27FC236}">
                <a16:creationId xmlns:a16="http://schemas.microsoft.com/office/drawing/2014/main" id="{9091A677-9411-3296-7432-1FCC5D48BD4C}"/>
              </a:ext>
            </a:extLst>
          </p:cNvPr>
          <p:cNvSpPr>
            <a:spLocks noGrp="1" noChangeArrowheads="1"/>
          </p:cNvSpPr>
          <p:nvPr>
            <p:ph idx="1"/>
          </p:nvPr>
        </p:nvSpPr>
        <p:spPr>
          <a:xfrm>
            <a:off x="4553734" y="2409830"/>
            <a:ext cx="6798539" cy="3705217"/>
          </a:xfrm>
        </p:spPr>
        <p:txBody>
          <a:bodyPr vert="horz" lIns="92075" tIns="46038" rIns="92075" bIns="46038" numCol="1" anchorCtr="0" compatLnSpc="1">
            <a:prstTxWarp prst="textNoShape">
              <a:avLst/>
            </a:prstTxWarp>
            <a:normAutofit/>
          </a:bodyPr>
          <a:lstStyle/>
          <a:p>
            <a:r>
              <a:rPr lang="en-US" altLang="en-US" sz="4000" b="1" dirty="0">
                <a:effectLst>
                  <a:outerShdw blurRad="38100" dist="38100" dir="2700000" algn="tl">
                    <a:srgbClr val="C0C0C0"/>
                  </a:outerShdw>
                </a:effectLst>
                <a:latin typeface="Optima" panose="02000503060000020004" pitchFamily="2" charset="0"/>
              </a:rPr>
              <a:t>Experimental</a:t>
            </a:r>
          </a:p>
          <a:p>
            <a:r>
              <a:rPr lang="en-US" altLang="en-US" sz="4000" b="1" dirty="0">
                <a:effectLst>
                  <a:outerShdw blurRad="38100" dist="38100" dir="2700000" algn="tl">
                    <a:srgbClr val="C0C0C0"/>
                  </a:outerShdw>
                </a:effectLst>
                <a:latin typeface="Optima" panose="02000503060000020004" pitchFamily="2" charset="0"/>
              </a:rPr>
              <a:t>Recreation</a:t>
            </a:r>
          </a:p>
          <a:p>
            <a:r>
              <a:rPr lang="en-US" altLang="en-US" sz="4000" b="1" dirty="0">
                <a:effectLst>
                  <a:outerShdw blurRad="38100" dist="38100" dir="2700000" algn="tl">
                    <a:srgbClr val="C0C0C0"/>
                  </a:outerShdw>
                </a:effectLst>
                <a:latin typeface="Optima" panose="02000503060000020004" pitchFamily="2" charset="0"/>
              </a:rPr>
              <a:t>Habitual</a:t>
            </a:r>
          </a:p>
          <a:p>
            <a:r>
              <a:rPr lang="en-US" altLang="en-US" sz="4000" b="1" i="1" u="sng" dirty="0">
                <a:effectLst>
                  <a:outerShdw blurRad="38100" dist="38100" dir="2700000" algn="tl">
                    <a:srgbClr val="C0C0C0"/>
                  </a:outerShdw>
                </a:effectLst>
                <a:latin typeface="Optima" panose="02000503060000020004" pitchFamily="2" charset="0"/>
              </a:rPr>
              <a:t>Addicted</a:t>
            </a:r>
          </a:p>
        </p:txBody>
      </p:sp>
    </p:spTree>
    <p:extLst>
      <p:ext uri="{BB962C8B-B14F-4D97-AF65-F5344CB8AC3E}">
        <p14:creationId xmlns:p14="http://schemas.microsoft.com/office/powerpoint/2010/main" val="4071583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7" name="Rectangle 1843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29" name="Rectangle 1843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22" name="Picture 2">
            <a:extLst>
              <a:ext uri="{FF2B5EF4-FFF2-40B4-BE49-F238E27FC236}">
                <a16:creationId xmlns:a16="http://schemas.microsoft.com/office/drawing/2014/main" id="{126B489C-9CDD-8BA5-AE22-531EB44ACD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0383" y="643467"/>
            <a:ext cx="5271234" cy="5571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935" name="Rectangle 124934">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30" name="Rectangle 2">
            <a:extLst>
              <a:ext uri="{FF2B5EF4-FFF2-40B4-BE49-F238E27FC236}">
                <a16:creationId xmlns:a16="http://schemas.microsoft.com/office/drawing/2014/main" id="{38C14030-614A-6F8E-44A1-D438B69DFFF3}"/>
              </a:ext>
            </a:extLst>
          </p:cNvPr>
          <p:cNvSpPr>
            <a:spLocks noGrp="1" noChangeArrowheads="1"/>
          </p:cNvSpPr>
          <p:nvPr>
            <p:ph type="title"/>
          </p:nvPr>
        </p:nvSpPr>
        <p:spPr>
          <a:xfrm>
            <a:off x="838200" y="451381"/>
            <a:ext cx="10512552" cy="4066540"/>
          </a:xfrm>
        </p:spPr>
        <p:txBody>
          <a:bodyPr vert="horz" lIns="91440" tIns="45720" rIns="91440" bIns="45720" numCol="1" rtlCol="0" anchor="b" anchorCtr="0" compatLnSpc="1">
            <a:prstTxWarp prst="textNoShape">
              <a:avLst/>
            </a:prstTxWarp>
            <a:normAutofit/>
          </a:bodyPr>
          <a:lstStyle/>
          <a:p>
            <a:r>
              <a:rPr lang="en-US" altLang="en-US" sz="6600" b="1" kern="1200">
                <a:solidFill>
                  <a:schemeClr val="tx1"/>
                </a:solidFill>
                <a:latin typeface="+mj-lt"/>
                <a:ea typeface="+mj-ea"/>
                <a:cs typeface="+mj-cs"/>
              </a:rPr>
              <a:t>Withdrawal</a:t>
            </a:r>
            <a:br>
              <a:rPr lang="en-US" altLang="en-US" sz="6600" b="1" kern="1200">
                <a:solidFill>
                  <a:schemeClr val="tx1"/>
                </a:solidFill>
                <a:latin typeface="+mj-lt"/>
                <a:ea typeface="+mj-ea"/>
                <a:cs typeface="+mj-cs"/>
              </a:rPr>
            </a:br>
            <a:endParaRPr lang="en-US" altLang="en-US" sz="6600" kern="1200">
              <a:solidFill>
                <a:schemeClr val="tx1"/>
              </a:solidFill>
              <a:latin typeface="+mj-lt"/>
              <a:ea typeface="+mj-ea"/>
              <a:cs typeface="+mj-cs"/>
            </a:endParaRPr>
          </a:p>
        </p:txBody>
      </p:sp>
      <p:sp>
        <p:nvSpPr>
          <p:cNvPr id="124937"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31" name="Rectangle 1546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99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33" name="Rectangle 1546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626" name="Picture 2">
            <a:extLst>
              <a:ext uri="{FF2B5EF4-FFF2-40B4-BE49-F238E27FC236}">
                <a16:creationId xmlns:a16="http://schemas.microsoft.com/office/drawing/2014/main" id="{DCCDB00E-61B5-F705-BF51-B256FF5CC1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78168" y="643467"/>
            <a:ext cx="6835663" cy="5571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6135" name="Rectangle 176134">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6137" name="Freeform: Shape 176136">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6139" name="Freeform: Shape 176138">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130" name="Rectangle 2">
            <a:extLst>
              <a:ext uri="{FF2B5EF4-FFF2-40B4-BE49-F238E27FC236}">
                <a16:creationId xmlns:a16="http://schemas.microsoft.com/office/drawing/2014/main" id="{25363AC5-5228-AE3E-76A4-26F320C6C506}"/>
              </a:ext>
            </a:extLst>
          </p:cNvPr>
          <p:cNvSpPr>
            <a:spLocks noGrp="1" noChangeArrowheads="1"/>
          </p:cNvSpPr>
          <p:nvPr>
            <p:ph type="ctrTitle"/>
          </p:nvPr>
        </p:nvSpPr>
        <p:spPr>
          <a:xfrm>
            <a:off x="1524003" y="1999615"/>
            <a:ext cx="9144000" cy="2764028"/>
          </a:xfrm>
        </p:spPr>
        <p:txBody>
          <a:bodyPr anchor="ctr">
            <a:normAutofit/>
          </a:bodyPr>
          <a:lstStyle/>
          <a:p>
            <a:r>
              <a:rPr lang="en-US" altLang="en-US" sz="7200" b="1">
                <a:effectLst>
                  <a:outerShdw blurRad="38100" dist="38100" dir="2700000" algn="tl">
                    <a:srgbClr val="C0C0C0"/>
                  </a:outerShdw>
                </a:effectLst>
                <a:latin typeface="Optima" panose="02000503060000020004" pitchFamily="2" charset="0"/>
              </a:rPr>
              <a:t>How can you help?</a:t>
            </a:r>
            <a:endParaRPr lang="en-US" altLang="en-US" sz="7200" b="1" i="1">
              <a:effectLst>
                <a:outerShdw blurRad="38100" dist="38100" dir="2700000" algn="tl">
                  <a:srgbClr val="C0C0C0"/>
                </a:outerShdw>
              </a:effectLst>
              <a:latin typeface="Verdana" panose="020B0604030504040204" pitchFamily="34" charset="0"/>
            </a:endParaRPr>
          </a:p>
        </p:txBody>
      </p:sp>
      <p:sp>
        <p:nvSpPr>
          <p:cNvPr id="176141" name="Rectangle 176140">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6311" name="Rectangle 2263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13" name="Freeform: Shape 2263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6315" name="Freeform: Shape 2263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306" name="Rectangle 2">
            <a:extLst>
              <a:ext uri="{FF2B5EF4-FFF2-40B4-BE49-F238E27FC236}">
                <a16:creationId xmlns:a16="http://schemas.microsoft.com/office/drawing/2014/main" id="{9B7A24DB-4352-82A1-9FFF-5D4B00942E1E}"/>
              </a:ext>
            </a:extLst>
          </p:cNvPr>
          <p:cNvSpPr>
            <a:spLocks noGrp="1" noChangeArrowheads="1"/>
          </p:cNvSpPr>
          <p:nvPr>
            <p:ph type="ctrTitle"/>
          </p:nvPr>
        </p:nvSpPr>
        <p:spPr>
          <a:xfrm>
            <a:off x="1524003" y="1999615"/>
            <a:ext cx="9144000" cy="2764028"/>
          </a:xfrm>
        </p:spPr>
        <p:txBody>
          <a:bodyPr anchor="ctr">
            <a:normAutofit/>
          </a:bodyPr>
          <a:lstStyle/>
          <a:p>
            <a:r>
              <a:rPr lang="en-US" altLang="en-US" sz="7200" b="1" dirty="0">
                <a:effectLst>
                  <a:outerShdw blurRad="38100" dist="38100" dir="2700000" algn="tl">
                    <a:srgbClr val="C0C0C0"/>
                  </a:outerShdw>
                </a:effectLst>
                <a:latin typeface="Optima" panose="02000503060000020004" pitchFamily="2" charset="0"/>
              </a:rPr>
              <a:t>Respond: </a:t>
            </a:r>
            <a:r>
              <a:rPr lang="en-US" altLang="en-US" sz="7200" b="1" i="1" u="sng" dirty="0">
                <a:effectLst>
                  <a:outerShdw blurRad="38100" dist="38100" dir="2700000" algn="tl">
                    <a:srgbClr val="C0C0C0"/>
                  </a:outerShdw>
                </a:effectLst>
                <a:latin typeface="Optima" panose="02000503060000020004" pitchFamily="2" charset="0"/>
              </a:rPr>
              <a:t>Intervene</a:t>
            </a:r>
            <a:endParaRPr lang="en-US" altLang="en-US" sz="7200" b="1" i="1" dirty="0">
              <a:effectLst>
                <a:outerShdw blurRad="38100" dist="38100" dir="2700000" algn="tl">
                  <a:srgbClr val="C0C0C0"/>
                </a:outerShdw>
              </a:effectLst>
              <a:latin typeface="Verdana" panose="020B0604030504040204" pitchFamily="34" charset="0"/>
            </a:endParaRPr>
          </a:p>
        </p:txBody>
      </p:sp>
      <p:sp>
        <p:nvSpPr>
          <p:cNvPr id="226317" name="Rectangle 2263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band aid with white text&#10;&#10;Description automatically generated">
            <a:extLst>
              <a:ext uri="{FF2B5EF4-FFF2-40B4-BE49-F238E27FC236}">
                <a16:creationId xmlns:a16="http://schemas.microsoft.com/office/drawing/2014/main" id="{DAF13E27-6AC9-83B0-01EC-638B129036F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181382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416F1F4-163A-3439-24DF-468C3F58DCB0}"/>
              </a:ext>
            </a:extLst>
          </p:cNvPr>
          <p:cNvPicPr>
            <a:picLocks noChangeAspect="1"/>
          </p:cNvPicPr>
          <p:nvPr/>
        </p:nvPicPr>
        <p:blipFill>
          <a:blip r:embed="rId2"/>
          <a:stretch>
            <a:fillRect/>
          </a:stretch>
        </p:blipFill>
        <p:spPr>
          <a:xfrm>
            <a:off x="2418728" y="643467"/>
            <a:ext cx="7354543" cy="5571066"/>
          </a:xfrm>
          <a:prstGeom prst="rect">
            <a:avLst/>
          </a:prstGeom>
        </p:spPr>
      </p:pic>
    </p:spTree>
    <p:extLst>
      <p:ext uri="{BB962C8B-B14F-4D97-AF65-F5344CB8AC3E}">
        <p14:creationId xmlns:p14="http://schemas.microsoft.com/office/powerpoint/2010/main" val="2958441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FB050A2-AAB6-882C-A359-5CEACB720B01}"/>
              </a:ext>
            </a:extLst>
          </p:cNvPr>
          <p:cNvPicPr>
            <a:picLocks noChangeAspect="1"/>
          </p:cNvPicPr>
          <p:nvPr/>
        </p:nvPicPr>
        <p:blipFill>
          <a:blip r:embed="rId2"/>
          <a:stretch>
            <a:fillRect/>
          </a:stretch>
        </p:blipFill>
        <p:spPr>
          <a:xfrm>
            <a:off x="2406553" y="643467"/>
            <a:ext cx="7378894" cy="5571066"/>
          </a:xfrm>
          <a:prstGeom prst="rect">
            <a:avLst/>
          </a:prstGeom>
        </p:spPr>
      </p:pic>
    </p:spTree>
    <p:extLst>
      <p:ext uri="{BB962C8B-B14F-4D97-AF65-F5344CB8AC3E}">
        <p14:creationId xmlns:p14="http://schemas.microsoft.com/office/powerpoint/2010/main" val="3743622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1DDC-AAA1-918B-F19E-A0894E676015}"/>
              </a:ext>
            </a:extLst>
          </p:cNvPr>
          <p:cNvSpPr>
            <a:spLocks noGrp="1"/>
          </p:cNvSpPr>
          <p:nvPr>
            <p:ph type="title"/>
          </p:nvPr>
        </p:nvSpPr>
        <p:spPr>
          <a:xfrm>
            <a:off x="841248" y="426720"/>
            <a:ext cx="10506456" cy="1919141"/>
          </a:xfrm>
        </p:spPr>
        <p:txBody>
          <a:bodyPr anchor="b">
            <a:normAutofit/>
          </a:bodyPr>
          <a:lstStyle/>
          <a:p>
            <a:r>
              <a:rPr lang="en-US" sz="6000" dirty="0"/>
              <a:t>Some Myths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4911914-94E9-5839-FA47-B7A27C116E08}"/>
              </a:ext>
            </a:extLst>
          </p:cNvPr>
          <p:cNvSpPr>
            <a:spLocks noGrp="1"/>
          </p:cNvSpPr>
          <p:nvPr>
            <p:ph idx="1"/>
          </p:nvPr>
        </p:nvSpPr>
        <p:spPr>
          <a:xfrm>
            <a:off x="841248" y="3337269"/>
            <a:ext cx="10509504" cy="2905686"/>
          </a:xfrm>
        </p:spPr>
        <p:txBody>
          <a:bodyPr>
            <a:normAutofit/>
          </a:bodyPr>
          <a:lstStyle/>
          <a:p>
            <a:r>
              <a:rPr lang="en-US" sz="3000" dirty="0"/>
              <a:t>It isn’t that </a:t>
            </a:r>
            <a:r>
              <a:rPr lang="en-US" sz="3000" u="sng" dirty="0"/>
              <a:t>bad</a:t>
            </a:r>
            <a:r>
              <a:rPr lang="en-US" sz="3000" dirty="0"/>
              <a:t>.</a:t>
            </a:r>
          </a:p>
        </p:txBody>
      </p:sp>
    </p:spTree>
    <p:extLst>
      <p:ext uri="{BB962C8B-B14F-4D97-AF65-F5344CB8AC3E}">
        <p14:creationId xmlns:p14="http://schemas.microsoft.com/office/powerpoint/2010/main" val="228309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1DDC-AAA1-918B-F19E-A0894E676015}"/>
              </a:ext>
            </a:extLst>
          </p:cNvPr>
          <p:cNvSpPr>
            <a:spLocks noGrp="1"/>
          </p:cNvSpPr>
          <p:nvPr>
            <p:ph type="title"/>
          </p:nvPr>
        </p:nvSpPr>
        <p:spPr>
          <a:xfrm>
            <a:off x="1" y="347664"/>
            <a:ext cx="12188950" cy="1306475"/>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Stop and Reflect</a:t>
            </a:r>
          </a:p>
        </p:txBody>
      </p:sp>
      <p:pic>
        <p:nvPicPr>
          <p:cNvPr id="6" name="Picture 5">
            <a:extLst>
              <a:ext uri="{FF2B5EF4-FFF2-40B4-BE49-F238E27FC236}">
                <a16:creationId xmlns:a16="http://schemas.microsoft.com/office/drawing/2014/main" id="{7C45F9FA-BA9A-1D59-CC19-E76E318979F8}"/>
              </a:ext>
            </a:extLst>
          </p:cNvPr>
          <p:cNvPicPr>
            <a:picLocks noChangeAspect="1"/>
          </p:cNvPicPr>
          <p:nvPr/>
        </p:nvPicPr>
        <p:blipFill>
          <a:blip r:embed="rId2"/>
          <a:stretch>
            <a:fillRect/>
          </a:stretch>
        </p:blipFill>
        <p:spPr>
          <a:xfrm>
            <a:off x="838200" y="1994349"/>
            <a:ext cx="10512547" cy="4152457"/>
          </a:xfrm>
          <a:prstGeom prst="rect">
            <a:avLst/>
          </a:prstGeom>
        </p:spPr>
      </p:pic>
    </p:spTree>
    <p:extLst>
      <p:ext uri="{BB962C8B-B14F-4D97-AF65-F5344CB8AC3E}">
        <p14:creationId xmlns:p14="http://schemas.microsoft.com/office/powerpoint/2010/main" val="174823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5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76802B8-1233-7243-B2A2-2D69FD405D93}"/>
              </a:ext>
            </a:extLst>
          </p:cNvPr>
          <p:cNvPicPr>
            <a:picLocks noChangeAspect="1"/>
          </p:cNvPicPr>
          <p:nvPr/>
        </p:nvPicPr>
        <p:blipFill>
          <a:blip r:embed="rId2"/>
          <a:stretch>
            <a:fillRect/>
          </a:stretch>
        </p:blipFill>
        <p:spPr>
          <a:xfrm>
            <a:off x="3366178" y="643467"/>
            <a:ext cx="5459643" cy="5571066"/>
          </a:xfrm>
          <a:prstGeom prst="rect">
            <a:avLst/>
          </a:prstGeom>
        </p:spPr>
      </p:pic>
    </p:spTree>
    <p:extLst>
      <p:ext uri="{BB962C8B-B14F-4D97-AF65-F5344CB8AC3E}">
        <p14:creationId xmlns:p14="http://schemas.microsoft.com/office/powerpoint/2010/main" val="3134361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6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C91100D-627A-B6DF-C3D0-9C30EA08D528}"/>
              </a:ext>
            </a:extLst>
          </p:cNvPr>
          <p:cNvPicPr>
            <a:picLocks noChangeAspect="1"/>
          </p:cNvPicPr>
          <p:nvPr/>
        </p:nvPicPr>
        <p:blipFill>
          <a:blip r:embed="rId2"/>
          <a:stretch>
            <a:fillRect/>
          </a:stretch>
        </p:blipFill>
        <p:spPr>
          <a:xfrm>
            <a:off x="1334403" y="643467"/>
            <a:ext cx="9523193" cy="5571066"/>
          </a:xfrm>
          <a:prstGeom prst="rect">
            <a:avLst/>
          </a:prstGeom>
        </p:spPr>
      </p:pic>
    </p:spTree>
    <p:extLst>
      <p:ext uri="{BB962C8B-B14F-4D97-AF65-F5344CB8AC3E}">
        <p14:creationId xmlns:p14="http://schemas.microsoft.com/office/powerpoint/2010/main" val="2523643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1DDC-AAA1-918B-F19E-A0894E676015}"/>
              </a:ext>
            </a:extLst>
          </p:cNvPr>
          <p:cNvSpPr>
            <a:spLocks noGrp="1"/>
          </p:cNvSpPr>
          <p:nvPr>
            <p:ph type="title"/>
          </p:nvPr>
        </p:nvSpPr>
        <p:spPr>
          <a:xfrm>
            <a:off x="841248" y="426720"/>
            <a:ext cx="10506456" cy="1919141"/>
          </a:xfrm>
        </p:spPr>
        <p:txBody>
          <a:bodyPr anchor="b">
            <a:normAutofit/>
          </a:bodyPr>
          <a:lstStyle/>
          <a:p>
            <a:r>
              <a:rPr lang="en-US" sz="6000" dirty="0"/>
              <a:t>Some Myths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4911914-94E9-5839-FA47-B7A27C116E08}"/>
              </a:ext>
            </a:extLst>
          </p:cNvPr>
          <p:cNvSpPr>
            <a:spLocks noGrp="1"/>
          </p:cNvSpPr>
          <p:nvPr>
            <p:ph idx="1"/>
          </p:nvPr>
        </p:nvSpPr>
        <p:spPr>
          <a:xfrm>
            <a:off x="841248" y="3337269"/>
            <a:ext cx="10509504" cy="2905686"/>
          </a:xfrm>
        </p:spPr>
        <p:txBody>
          <a:bodyPr>
            <a:normAutofit/>
          </a:bodyPr>
          <a:lstStyle/>
          <a:p>
            <a:r>
              <a:rPr lang="en-US" sz="3000" dirty="0"/>
              <a:t>It isn’t that bad.</a:t>
            </a:r>
          </a:p>
          <a:p>
            <a:r>
              <a:rPr lang="en-US" sz="3000" dirty="0"/>
              <a:t>I am </a:t>
            </a:r>
            <a:r>
              <a:rPr lang="en-US" sz="3000" i="1" u="sng" dirty="0"/>
              <a:t>entitled</a:t>
            </a:r>
            <a:r>
              <a:rPr lang="en-US" sz="3000" dirty="0"/>
              <a:t>.</a:t>
            </a:r>
          </a:p>
        </p:txBody>
      </p:sp>
    </p:spTree>
    <p:extLst>
      <p:ext uri="{BB962C8B-B14F-4D97-AF65-F5344CB8AC3E}">
        <p14:creationId xmlns:p14="http://schemas.microsoft.com/office/powerpoint/2010/main" val="133776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1DDC-AAA1-918B-F19E-A0894E676015}"/>
              </a:ext>
            </a:extLst>
          </p:cNvPr>
          <p:cNvSpPr>
            <a:spLocks noGrp="1"/>
          </p:cNvSpPr>
          <p:nvPr>
            <p:ph type="title"/>
          </p:nvPr>
        </p:nvSpPr>
        <p:spPr>
          <a:xfrm>
            <a:off x="841248" y="426720"/>
            <a:ext cx="10506456" cy="1919141"/>
          </a:xfrm>
        </p:spPr>
        <p:txBody>
          <a:bodyPr anchor="b">
            <a:normAutofit/>
          </a:bodyPr>
          <a:lstStyle/>
          <a:p>
            <a:r>
              <a:rPr lang="en-US" sz="6000" dirty="0"/>
              <a:t>Some Myths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4911914-94E9-5839-FA47-B7A27C116E08}"/>
              </a:ext>
            </a:extLst>
          </p:cNvPr>
          <p:cNvSpPr>
            <a:spLocks noGrp="1"/>
          </p:cNvSpPr>
          <p:nvPr>
            <p:ph idx="1"/>
          </p:nvPr>
        </p:nvSpPr>
        <p:spPr>
          <a:xfrm>
            <a:off x="841248" y="3337269"/>
            <a:ext cx="10509504" cy="2905686"/>
          </a:xfrm>
        </p:spPr>
        <p:txBody>
          <a:bodyPr>
            <a:normAutofit/>
          </a:bodyPr>
          <a:lstStyle/>
          <a:p>
            <a:r>
              <a:rPr lang="en-US" sz="3000" dirty="0"/>
              <a:t>It isn’t that bad.</a:t>
            </a:r>
          </a:p>
          <a:p>
            <a:r>
              <a:rPr lang="en-US" sz="3000" dirty="0"/>
              <a:t>I am entitled.</a:t>
            </a:r>
          </a:p>
          <a:p>
            <a:r>
              <a:rPr lang="en-US" sz="3000" dirty="0"/>
              <a:t>It only </a:t>
            </a:r>
            <a:r>
              <a:rPr lang="en-US" sz="3000" i="1" u="sng" dirty="0"/>
              <a:t>hurts me</a:t>
            </a:r>
            <a:r>
              <a:rPr lang="en-US" sz="3000" dirty="0"/>
              <a:t>.</a:t>
            </a:r>
          </a:p>
        </p:txBody>
      </p:sp>
    </p:spTree>
    <p:extLst>
      <p:ext uri="{BB962C8B-B14F-4D97-AF65-F5344CB8AC3E}">
        <p14:creationId xmlns:p14="http://schemas.microsoft.com/office/powerpoint/2010/main" val="2791593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6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5704F5-710F-1C86-A012-183AD23FE230}"/>
              </a:ext>
            </a:extLst>
          </p:cNvPr>
          <p:cNvPicPr>
            <a:picLocks noChangeAspect="1"/>
          </p:cNvPicPr>
          <p:nvPr/>
        </p:nvPicPr>
        <p:blipFill>
          <a:blip r:embed="rId2"/>
          <a:stretch>
            <a:fillRect/>
          </a:stretch>
        </p:blipFill>
        <p:spPr>
          <a:xfrm>
            <a:off x="643467" y="1234355"/>
            <a:ext cx="10905066" cy="4389290"/>
          </a:xfrm>
          <a:prstGeom prst="rect">
            <a:avLst/>
          </a:prstGeom>
        </p:spPr>
      </p:pic>
    </p:spTree>
    <p:extLst>
      <p:ext uri="{BB962C8B-B14F-4D97-AF65-F5344CB8AC3E}">
        <p14:creationId xmlns:p14="http://schemas.microsoft.com/office/powerpoint/2010/main" val="81961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009CCD-7237-FC21-B1E5-B2491D82F2A1}"/>
              </a:ext>
            </a:extLst>
          </p:cNvPr>
          <p:cNvPicPr>
            <a:picLocks noChangeAspect="1"/>
          </p:cNvPicPr>
          <p:nvPr/>
        </p:nvPicPr>
        <p:blipFill>
          <a:blip r:embed="rId2"/>
          <a:stretch>
            <a:fillRect/>
          </a:stretch>
        </p:blipFill>
        <p:spPr>
          <a:xfrm>
            <a:off x="1674518" y="643467"/>
            <a:ext cx="8842964" cy="5571066"/>
          </a:xfrm>
          <a:prstGeom prst="rect">
            <a:avLst/>
          </a:prstGeom>
        </p:spPr>
      </p:pic>
    </p:spTree>
    <p:extLst>
      <p:ext uri="{BB962C8B-B14F-4D97-AF65-F5344CB8AC3E}">
        <p14:creationId xmlns:p14="http://schemas.microsoft.com/office/powerpoint/2010/main" val="3096145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267" name="Rectangle 224266">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60" name="Rectangle 4">
            <a:extLst>
              <a:ext uri="{FF2B5EF4-FFF2-40B4-BE49-F238E27FC236}">
                <a16:creationId xmlns:a16="http://schemas.microsoft.com/office/drawing/2014/main" id="{5115AD5E-6877-0745-14FC-19C978BD9EDF}"/>
              </a:ext>
            </a:extLst>
          </p:cNvPr>
          <p:cNvSpPr>
            <a:spLocks noChangeArrowheads="1"/>
          </p:cNvSpPr>
          <p:nvPr/>
        </p:nvSpPr>
        <p:spPr bwMode="auto">
          <a:xfrm>
            <a:off x="640080" y="320040"/>
            <a:ext cx="6692827" cy="38926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defTabSz="914400">
              <a:lnSpc>
                <a:spcPct val="90000"/>
              </a:lnSpc>
              <a:spcBef>
                <a:spcPct val="0"/>
              </a:spcBef>
              <a:spcAft>
                <a:spcPts val="600"/>
              </a:spcAft>
            </a:pPr>
            <a:r>
              <a:rPr lang="en-US" altLang="en-US" sz="6600" i="1" kern="1200" dirty="0">
                <a:solidFill>
                  <a:schemeClr val="tx1"/>
                </a:solidFill>
                <a:latin typeface="+mj-lt"/>
                <a:ea typeface="+mj-ea"/>
                <a:cs typeface="+mj-cs"/>
              </a:rPr>
              <a:t>First Aid for Addictions</a:t>
            </a:r>
            <a:endParaRPr lang="en-US" altLang="en-US" sz="6600" kern="1200" dirty="0">
              <a:solidFill>
                <a:schemeClr val="tx1"/>
              </a:solidFill>
              <a:latin typeface="+mj-lt"/>
              <a:ea typeface="+mj-ea"/>
              <a:cs typeface="+mj-cs"/>
            </a:endParaRPr>
          </a:p>
        </p:txBody>
      </p:sp>
      <p:sp>
        <p:nvSpPr>
          <p:cNvPr id="224259" name="Rectangle 3">
            <a:extLst>
              <a:ext uri="{FF2B5EF4-FFF2-40B4-BE49-F238E27FC236}">
                <a16:creationId xmlns:a16="http://schemas.microsoft.com/office/drawing/2014/main" id="{B9A33E34-A275-99EA-3389-4C3BAEE250C5}"/>
              </a:ext>
            </a:extLst>
          </p:cNvPr>
          <p:cNvSpPr>
            <a:spLocks noGrp="1" noChangeArrowheads="1"/>
          </p:cNvSpPr>
          <p:nvPr>
            <p:ph type="subTitle" idx="1"/>
          </p:nvPr>
        </p:nvSpPr>
        <p:spPr>
          <a:xfrm>
            <a:off x="640080" y="4631161"/>
            <a:ext cx="6692827" cy="1569486"/>
          </a:xfrm>
        </p:spPr>
        <p:txBody>
          <a:bodyPr vert="horz" lIns="91440" tIns="45720" rIns="91440" bIns="45720" numCol="1" rtlCol="0" anchorCtr="0" compatLnSpc="1">
            <a:prstTxWarp prst="textNoShape">
              <a:avLst/>
            </a:prstTxWarp>
            <a:normAutofit/>
          </a:bodyPr>
          <a:lstStyle/>
          <a:p>
            <a:pPr algn="l"/>
            <a:r>
              <a:rPr lang="en-US" altLang="en-US" b="1" kern="1200">
                <a:solidFill>
                  <a:schemeClr val="tx1"/>
                </a:solidFill>
                <a:effectLst>
                  <a:outerShdw blurRad="38100" dist="38100" dir="2700000" algn="tl">
                    <a:srgbClr val="C0C0C0"/>
                  </a:outerShdw>
                </a:effectLst>
                <a:latin typeface="+mn-lt"/>
                <a:ea typeface="+mn-ea"/>
                <a:cs typeface="+mn-cs"/>
              </a:rPr>
              <a:t>Edward E. Moody, Jr.</a:t>
            </a:r>
          </a:p>
          <a:p>
            <a:pPr algn="l"/>
            <a:r>
              <a:rPr lang="en-US" altLang="en-US" b="1" kern="1200">
                <a:solidFill>
                  <a:schemeClr val="tx1"/>
                </a:solidFill>
                <a:effectLst>
                  <a:outerShdw blurRad="38100" dist="38100" dir="2700000" algn="tl">
                    <a:srgbClr val="C0C0C0"/>
                  </a:outerShdw>
                </a:effectLst>
                <a:latin typeface="+mn-lt"/>
                <a:ea typeface="+mn-ea"/>
                <a:cs typeface="+mn-cs"/>
              </a:rPr>
              <a:t>emoody@nafwb.org</a:t>
            </a:r>
          </a:p>
          <a:p>
            <a:pPr algn="l"/>
            <a:r>
              <a:rPr lang="en-US" altLang="en-US" b="1" kern="1200">
                <a:solidFill>
                  <a:schemeClr val="tx1"/>
                </a:solidFill>
                <a:effectLst>
                  <a:outerShdw blurRad="38100" dist="38100" dir="2700000" algn="tl">
                    <a:srgbClr val="C0C0C0"/>
                  </a:outerShdw>
                </a:effectLst>
                <a:latin typeface="+mn-lt"/>
                <a:ea typeface="+mn-ea"/>
                <a:cs typeface="+mn-cs"/>
              </a:rPr>
              <a:t>www.FirstAidforEmotionalHurts.com</a:t>
            </a:r>
          </a:p>
        </p:txBody>
      </p:sp>
      <p:sp>
        <p:nvSpPr>
          <p:cNvPr id="22426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4262" name="Picture 224261">
            <a:extLst>
              <a:ext uri="{FF2B5EF4-FFF2-40B4-BE49-F238E27FC236}">
                <a16:creationId xmlns:a16="http://schemas.microsoft.com/office/drawing/2014/main" id="{A3F5A280-8B53-DF92-7AB1-7F548B367F52}"/>
              </a:ext>
            </a:extLst>
          </p:cNvPr>
          <p:cNvPicPr>
            <a:picLocks noChangeAspect="1"/>
          </p:cNvPicPr>
          <p:nvPr/>
        </p:nvPicPr>
        <p:blipFill rotWithShape="1">
          <a:blip r:embed="rId3"/>
          <a:srcRect l="42752" r="13564" b="-1"/>
          <a:stretch/>
        </p:blipFill>
        <p:spPr>
          <a:xfrm>
            <a:off x="8192160" y="320040"/>
            <a:ext cx="3266135" cy="5981446"/>
          </a:xfrm>
          <a:prstGeom prst="rect">
            <a:avLst/>
          </a:prstGeom>
        </p:spPr>
      </p:pic>
    </p:spTree>
    <p:extLst>
      <p:ext uri="{BB962C8B-B14F-4D97-AF65-F5344CB8AC3E}">
        <p14:creationId xmlns:p14="http://schemas.microsoft.com/office/powerpoint/2010/main" val="1324350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1DDC-AAA1-918B-F19E-A0894E676015}"/>
              </a:ext>
            </a:extLst>
          </p:cNvPr>
          <p:cNvSpPr>
            <a:spLocks noGrp="1"/>
          </p:cNvSpPr>
          <p:nvPr>
            <p:ph type="title"/>
          </p:nvPr>
        </p:nvSpPr>
        <p:spPr>
          <a:xfrm>
            <a:off x="841248" y="426720"/>
            <a:ext cx="10506456" cy="1919141"/>
          </a:xfrm>
        </p:spPr>
        <p:txBody>
          <a:bodyPr anchor="b">
            <a:normAutofit/>
          </a:bodyPr>
          <a:lstStyle/>
          <a:p>
            <a:r>
              <a:rPr lang="en-US" sz="6000" dirty="0"/>
              <a:t>Some Myths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4911914-94E9-5839-FA47-B7A27C116E08}"/>
              </a:ext>
            </a:extLst>
          </p:cNvPr>
          <p:cNvSpPr>
            <a:spLocks noGrp="1"/>
          </p:cNvSpPr>
          <p:nvPr>
            <p:ph idx="1"/>
          </p:nvPr>
        </p:nvSpPr>
        <p:spPr>
          <a:xfrm>
            <a:off x="841248" y="3337269"/>
            <a:ext cx="10509504" cy="2905686"/>
          </a:xfrm>
        </p:spPr>
        <p:txBody>
          <a:bodyPr>
            <a:normAutofit/>
          </a:bodyPr>
          <a:lstStyle/>
          <a:p>
            <a:r>
              <a:rPr lang="en-US" sz="3000" dirty="0"/>
              <a:t>It isn’t that bad.</a:t>
            </a:r>
          </a:p>
          <a:p>
            <a:r>
              <a:rPr lang="en-US" sz="3000" dirty="0"/>
              <a:t>I am entitled.</a:t>
            </a:r>
          </a:p>
          <a:p>
            <a:r>
              <a:rPr lang="en-US" sz="3000" dirty="0"/>
              <a:t>It only hurts me.</a:t>
            </a:r>
          </a:p>
          <a:p>
            <a:r>
              <a:rPr lang="en-US" sz="3000" dirty="0"/>
              <a:t>I can’t </a:t>
            </a:r>
            <a:r>
              <a:rPr lang="en-US" sz="3000" i="1" u="sng" dirty="0"/>
              <a:t>get better</a:t>
            </a:r>
            <a:r>
              <a:rPr lang="en-US" sz="3000" dirty="0"/>
              <a:t>.</a:t>
            </a:r>
          </a:p>
        </p:txBody>
      </p:sp>
    </p:spTree>
    <p:extLst>
      <p:ext uri="{BB962C8B-B14F-4D97-AF65-F5344CB8AC3E}">
        <p14:creationId xmlns:p14="http://schemas.microsoft.com/office/powerpoint/2010/main" val="3606079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200" name="Rectangle 1361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4" name="Rectangle 2">
            <a:extLst>
              <a:ext uri="{FF2B5EF4-FFF2-40B4-BE49-F238E27FC236}">
                <a16:creationId xmlns:a16="http://schemas.microsoft.com/office/drawing/2014/main" id="{BA70C0F3-7D66-2865-6E17-F3A58D7D7DF7}"/>
              </a:ext>
            </a:extLst>
          </p:cNvPr>
          <p:cNvSpPr>
            <a:spLocks noGrp="1" noChangeArrowheads="1"/>
          </p:cNvSpPr>
          <p:nvPr>
            <p:ph type="title"/>
          </p:nvPr>
        </p:nvSpPr>
        <p:spPr>
          <a:xfrm>
            <a:off x="841248" y="548640"/>
            <a:ext cx="3600860" cy="5431536"/>
          </a:xfrm>
        </p:spPr>
        <p:txBody>
          <a:bodyPr>
            <a:normAutofit/>
          </a:bodyPr>
          <a:lstStyle/>
          <a:p>
            <a:r>
              <a:rPr lang="en-US" altLang="en-US" sz="5400" b="1" dirty="0">
                <a:effectLst>
                  <a:outerShdw blurRad="38100" dist="38100" dir="2700000" algn="tl">
                    <a:srgbClr val="C0C0C0"/>
                  </a:outerShdw>
                </a:effectLst>
                <a:latin typeface="Optima" panose="02000503060000020004" pitchFamily="2" charset="0"/>
              </a:rPr>
              <a:t>Breaking the Cycle</a:t>
            </a:r>
            <a:endParaRPr lang="en-US" altLang="en-US" sz="5400" b="1" dirty="0"/>
          </a:p>
        </p:txBody>
      </p:sp>
      <p:sp>
        <p:nvSpPr>
          <p:cNvPr id="13620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5" name="Rectangle 3">
            <a:extLst>
              <a:ext uri="{FF2B5EF4-FFF2-40B4-BE49-F238E27FC236}">
                <a16:creationId xmlns:a16="http://schemas.microsoft.com/office/drawing/2014/main" id="{EDC413DC-4952-AFFA-2144-66E2CFEE2C52}"/>
              </a:ext>
            </a:extLst>
          </p:cNvPr>
          <p:cNvSpPr>
            <a:spLocks noGrp="1" noChangeArrowheads="1"/>
          </p:cNvSpPr>
          <p:nvPr>
            <p:ph idx="1"/>
          </p:nvPr>
        </p:nvSpPr>
        <p:spPr>
          <a:xfrm>
            <a:off x="5126418" y="552091"/>
            <a:ext cx="6224335" cy="5431536"/>
          </a:xfrm>
        </p:spPr>
        <p:txBody>
          <a:bodyPr anchor="ctr">
            <a:normAutofit/>
          </a:bodyPr>
          <a:lstStyle/>
          <a:p>
            <a:pPr>
              <a:buFont typeface="Wingdings" pitchFamily="2" charset="2"/>
              <a:buChar char="q"/>
            </a:pPr>
            <a:r>
              <a:rPr lang="en-US" altLang="en-US" sz="4000" b="1" u="sng" dirty="0">
                <a:latin typeface="Optima" panose="02000503060000020004" pitchFamily="2" charset="0"/>
              </a:rPr>
              <a:t>Repent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200" name="Rectangle 1361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4" name="Rectangle 2">
            <a:extLst>
              <a:ext uri="{FF2B5EF4-FFF2-40B4-BE49-F238E27FC236}">
                <a16:creationId xmlns:a16="http://schemas.microsoft.com/office/drawing/2014/main" id="{BA70C0F3-7D66-2865-6E17-F3A58D7D7DF7}"/>
              </a:ext>
            </a:extLst>
          </p:cNvPr>
          <p:cNvSpPr>
            <a:spLocks noGrp="1" noChangeArrowheads="1"/>
          </p:cNvSpPr>
          <p:nvPr>
            <p:ph type="title"/>
          </p:nvPr>
        </p:nvSpPr>
        <p:spPr>
          <a:xfrm>
            <a:off x="841248" y="548640"/>
            <a:ext cx="3600860" cy="5431536"/>
          </a:xfrm>
        </p:spPr>
        <p:txBody>
          <a:bodyPr>
            <a:normAutofit/>
          </a:bodyPr>
          <a:lstStyle/>
          <a:p>
            <a:r>
              <a:rPr lang="en-US" altLang="en-US" sz="5400" b="1" dirty="0">
                <a:effectLst>
                  <a:outerShdw blurRad="38100" dist="38100" dir="2700000" algn="tl">
                    <a:srgbClr val="C0C0C0"/>
                  </a:outerShdw>
                </a:effectLst>
                <a:latin typeface="Optima" panose="02000503060000020004" pitchFamily="2" charset="0"/>
              </a:rPr>
              <a:t>Breaking the Cycle</a:t>
            </a:r>
            <a:endParaRPr lang="en-US" altLang="en-US" sz="5400" b="1" dirty="0"/>
          </a:p>
        </p:txBody>
      </p:sp>
      <p:sp>
        <p:nvSpPr>
          <p:cNvPr id="13620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5" name="Rectangle 3">
            <a:extLst>
              <a:ext uri="{FF2B5EF4-FFF2-40B4-BE49-F238E27FC236}">
                <a16:creationId xmlns:a16="http://schemas.microsoft.com/office/drawing/2014/main" id="{EDC413DC-4952-AFFA-2144-66E2CFEE2C52}"/>
              </a:ext>
            </a:extLst>
          </p:cNvPr>
          <p:cNvSpPr>
            <a:spLocks noGrp="1" noChangeArrowheads="1"/>
          </p:cNvSpPr>
          <p:nvPr>
            <p:ph idx="1"/>
          </p:nvPr>
        </p:nvSpPr>
        <p:spPr>
          <a:xfrm>
            <a:off x="5126418" y="552091"/>
            <a:ext cx="6224335" cy="5431536"/>
          </a:xfrm>
        </p:spPr>
        <p:txBody>
          <a:bodyPr anchor="ctr">
            <a:normAutofit/>
          </a:bodyPr>
          <a:lstStyle/>
          <a:p>
            <a:pPr>
              <a:buFont typeface="Wingdings" pitchFamily="2" charset="2"/>
              <a:buChar char="q"/>
            </a:pPr>
            <a:r>
              <a:rPr lang="en-US" altLang="en-US" sz="4000" b="1" dirty="0">
                <a:latin typeface="Optima" panose="02000503060000020004" pitchFamily="2" charset="0"/>
              </a:rPr>
              <a:t>Repent</a:t>
            </a:r>
          </a:p>
          <a:p>
            <a:pPr>
              <a:buFont typeface="Wingdings" pitchFamily="2" charset="2"/>
              <a:buChar char="q"/>
            </a:pPr>
            <a:r>
              <a:rPr lang="en-US" altLang="en-US" sz="4000" b="1" u="sng" dirty="0">
                <a:latin typeface="Optima" panose="02000503060000020004" pitchFamily="2" charset="0"/>
              </a:rPr>
              <a:t>Get clean</a:t>
            </a:r>
          </a:p>
        </p:txBody>
      </p:sp>
    </p:spTree>
    <p:extLst>
      <p:ext uri="{BB962C8B-B14F-4D97-AF65-F5344CB8AC3E}">
        <p14:creationId xmlns:p14="http://schemas.microsoft.com/office/powerpoint/2010/main" val="1561464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83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581CEB3-B941-7B67-3561-7DC440067D09}"/>
              </a:ext>
            </a:extLst>
          </p:cNvPr>
          <p:cNvPicPr>
            <a:picLocks noChangeAspect="1"/>
          </p:cNvPicPr>
          <p:nvPr/>
        </p:nvPicPr>
        <p:blipFill>
          <a:blip r:embed="rId2"/>
          <a:stretch>
            <a:fillRect/>
          </a:stretch>
        </p:blipFill>
        <p:spPr>
          <a:xfrm>
            <a:off x="4139163" y="643467"/>
            <a:ext cx="3913673" cy="5571066"/>
          </a:xfrm>
          <a:prstGeom prst="rect">
            <a:avLst/>
          </a:prstGeom>
        </p:spPr>
      </p:pic>
    </p:spTree>
    <p:extLst>
      <p:ext uri="{BB962C8B-B14F-4D97-AF65-F5344CB8AC3E}">
        <p14:creationId xmlns:p14="http://schemas.microsoft.com/office/powerpoint/2010/main" val="1773790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200" name="Rectangle 1361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4" name="Rectangle 2">
            <a:extLst>
              <a:ext uri="{FF2B5EF4-FFF2-40B4-BE49-F238E27FC236}">
                <a16:creationId xmlns:a16="http://schemas.microsoft.com/office/drawing/2014/main" id="{BA70C0F3-7D66-2865-6E17-F3A58D7D7DF7}"/>
              </a:ext>
            </a:extLst>
          </p:cNvPr>
          <p:cNvSpPr>
            <a:spLocks noGrp="1" noChangeArrowheads="1"/>
          </p:cNvSpPr>
          <p:nvPr>
            <p:ph type="title"/>
          </p:nvPr>
        </p:nvSpPr>
        <p:spPr>
          <a:xfrm>
            <a:off x="841248" y="548640"/>
            <a:ext cx="3600860" cy="5431536"/>
          </a:xfrm>
        </p:spPr>
        <p:txBody>
          <a:bodyPr>
            <a:normAutofit/>
          </a:bodyPr>
          <a:lstStyle/>
          <a:p>
            <a:r>
              <a:rPr lang="en-US" altLang="en-US" sz="5400" b="1" dirty="0">
                <a:effectLst>
                  <a:outerShdw blurRad="38100" dist="38100" dir="2700000" algn="tl">
                    <a:srgbClr val="C0C0C0"/>
                  </a:outerShdw>
                </a:effectLst>
                <a:latin typeface="Optima" panose="02000503060000020004" pitchFamily="2" charset="0"/>
              </a:rPr>
              <a:t>Breaking the Cycle</a:t>
            </a:r>
            <a:endParaRPr lang="en-US" altLang="en-US" sz="5400" b="1" dirty="0"/>
          </a:p>
        </p:txBody>
      </p:sp>
      <p:sp>
        <p:nvSpPr>
          <p:cNvPr id="13620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5" name="Rectangle 3">
            <a:extLst>
              <a:ext uri="{FF2B5EF4-FFF2-40B4-BE49-F238E27FC236}">
                <a16:creationId xmlns:a16="http://schemas.microsoft.com/office/drawing/2014/main" id="{EDC413DC-4952-AFFA-2144-66E2CFEE2C52}"/>
              </a:ext>
            </a:extLst>
          </p:cNvPr>
          <p:cNvSpPr>
            <a:spLocks noGrp="1" noChangeArrowheads="1"/>
          </p:cNvSpPr>
          <p:nvPr>
            <p:ph idx="1"/>
          </p:nvPr>
        </p:nvSpPr>
        <p:spPr>
          <a:xfrm>
            <a:off x="5126418" y="552091"/>
            <a:ext cx="6224335" cy="5431536"/>
          </a:xfrm>
        </p:spPr>
        <p:txBody>
          <a:bodyPr anchor="ctr">
            <a:normAutofit/>
          </a:bodyPr>
          <a:lstStyle/>
          <a:p>
            <a:pPr>
              <a:buFont typeface="Wingdings" pitchFamily="2" charset="2"/>
              <a:buChar char="q"/>
            </a:pPr>
            <a:r>
              <a:rPr lang="en-US" altLang="en-US" sz="4000" b="1" dirty="0">
                <a:latin typeface="Optima" panose="02000503060000020004" pitchFamily="2" charset="0"/>
              </a:rPr>
              <a:t>Repent</a:t>
            </a:r>
          </a:p>
          <a:p>
            <a:pPr>
              <a:buFont typeface="Wingdings" pitchFamily="2" charset="2"/>
              <a:buChar char="q"/>
            </a:pPr>
            <a:r>
              <a:rPr lang="en-US" altLang="en-US" sz="4000" b="1" dirty="0">
                <a:latin typeface="Optima" panose="02000503060000020004" pitchFamily="2" charset="0"/>
              </a:rPr>
              <a:t>Get clean</a:t>
            </a:r>
          </a:p>
          <a:p>
            <a:pPr>
              <a:buFont typeface="Wingdings" pitchFamily="2" charset="2"/>
              <a:buChar char="q"/>
            </a:pPr>
            <a:r>
              <a:rPr lang="en-US" altLang="en-US" sz="4000" b="1" u="sng" dirty="0">
                <a:latin typeface="Optima" panose="02000503060000020004" pitchFamily="2" charset="0"/>
              </a:rPr>
              <a:t>Restructure</a:t>
            </a:r>
            <a:r>
              <a:rPr lang="en-US" altLang="en-US" sz="4000" b="1" dirty="0">
                <a:latin typeface="Optima" panose="02000503060000020004" pitchFamily="2" charset="0"/>
              </a:rPr>
              <a:t> thinking (Romans 6)</a:t>
            </a:r>
          </a:p>
        </p:txBody>
      </p:sp>
    </p:spTree>
    <p:extLst>
      <p:ext uri="{BB962C8B-B14F-4D97-AF65-F5344CB8AC3E}">
        <p14:creationId xmlns:p14="http://schemas.microsoft.com/office/powerpoint/2010/main" val="4112663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18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80D43-C7F9-58BB-E0D0-D467D196C715}"/>
              </a:ext>
            </a:extLst>
          </p:cNvPr>
          <p:cNvPicPr>
            <a:picLocks noChangeAspect="1"/>
          </p:cNvPicPr>
          <p:nvPr/>
        </p:nvPicPr>
        <p:blipFill>
          <a:blip r:embed="rId2"/>
          <a:stretch>
            <a:fillRect/>
          </a:stretch>
        </p:blipFill>
        <p:spPr>
          <a:xfrm>
            <a:off x="643467" y="2038605"/>
            <a:ext cx="10905066" cy="2780790"/>
          </a:xfrm>
          <a:prstGeom prst="rect">
            <a:avLst/>
          </a:prstGeom>
        </p:spPr>
      </p:pic>
    </p:spTree>
    <p:extLst>
      <p:ext uri="{BB962C8B-B14F-4D97-AF65-F5344CB8AC3E}">
        <p14:creationId xmlns:p14="http://schemas.microsoft.com/office/powerpoint/2010/main" val="368170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9E2C6C-28A7-E366-014A-459D30D8FED5}"/>
              </a:ext>
            </a:extLst>
          </p:cNvPr>
          <p:cNvPicPr>
            <a:picLocks noChangeAspect="1"/>
          </p:cNvPicPr>
          <p:nvPr/>
        </p:nvPicPr>
        <p:blipFill>
          <a:blip r:embed="rId2"/>
          <a:stretch>
            <a:fillRect/>
          </a:stretch>
        </p:blipFill>
        <p:spPr>
          <a:xfrm>
            <a:off x="3324395" y="643467"/>
            <a:ext cx="5543209" cy="5571066"/>
          </a:xfrm>
          <a:prstGeom prst="rect">
            <a:avLst/>
          </a:prstGeom>
        </p:spPr>
      </p:pic>
    </p:spTree>
    <p:extLst>
      <p:ext uri="{BB962C8B-B14F-4D97-AF65-F5344CB8AC3E}">
        <p14:creationId xmlns:p14="http://schemas.microsoft.com/office/powerpoint/2010/main" val="1930289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7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D2B5777-0145-FA7C-8F96-F21C5E715B7E}"/>
              </a:ext>
            </a:extLst>
          </p:cNvPr>
          <p:cNvPicPr>
            <a:picLocks noChangeAspect="1"/>
          </p:cNvPicPr>
          <p:nvPr/>
        </p:nvPicPr>
        <p:blipFill>
          <a:blip r:embed="rId2"/>
          <a:stretch>
            <a:fillRect/>
          </a:stretch>
        </p:blipFill>
        <p:spPr>
          <a:xfrm>
            <a:off x="937603" y="643467"/>
            <a:ext cx="10316794" cy="5571066"/>
          </a:xfrm>
          <a:prstGeom prst="rect">
            <a:avLst/>
          </a:prstGeom>
        </p:spPr>
      </p:pic>
    </p:spTree>
    <p:extLst>
      <p:ext uri="{BB962C8B-B14F-4D97-AF65-F5344CB8AC3E}">
        <p14:creationId xmlns:p14="http://schemas.microsoft.com/office/powerpoint/2010/main" val="3142018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200" name="Rectangle 1361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4" name="Rectangle 2">
            <a:extLst>
              <a:ext uri="{FF2B5EF4-FFF2-40B4-BE49-F238E27FC236}">
                <a16:creationId xmlns:a16="http://schemas.microsoft.com/office/drawing/2014/main" id="{BA70C0F3-7D66-2865-6E17-F3A58D7D7DF7}"/>
              </a:ext>
            </a:extLst>
          </p:cNvPr>
          <p:cNvSpPr>
            <a:spLocks noGrp="1" noChangeArrowheads="1"/>
          </p:cNvSpPr>
          <p:nvPr>
            <p:ph type="title"/>
          </p:nvPr>
        </p:nvSpPr>
        <p:spPr>
          <a:xfrm>
            <a:off x="841248" y="548640"/>
            <a:ext cx="3600860" cy="5431536"/>
          </a:xfrm>
        </p:spPr>
        <p:txBody>
          <a:bodyPr>
            <a:normAutofit/>
          </a:bodyPr>
          <a:lstStyle/>
          <a:p>
            <a:r>
              <a:rPr lang="en-US" altLang="en-US" sz="5400" b="1" dirty="0">
                <a:effectLst>
                  <a:outerShdw blurRad="38100" dist="38100" dir="2700000" algn="tl">
                    <a:srgbClr val="C0C0C0"/>
                  </a:outerShdw>
                </a:effectLst>
                <a:latin typeface="Optima" panose="02000503060000020004" pitchFamily="2" charset="0"/>
              </a:rPr>
              <a:t>Breaking the Cycle</a:t>
            </a:r>
            <a:endParaRPr lang="en-US" altLang="en-US" sz="5400" b="1" dirty="0"/>
          </a:p>
        </p:txBody>
      </p:sp>
      <p:sp>
        <p:nvSpPr>
          <p:cNvPr id="13620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5" name="Rectangle 3">
            <a:extLst>
              <a:ext uri="{FF2B5EF4-FFF2-40B4-BE49-F238E27FC236}">
                <a16:creationId xmlns:a16="http://schemas.microsoft.com/office/drawing/2014/main" id="{EDC413DC-4952-AFFA-2144-66E2CFEE2C52}"/>
              </a:ext>
            </a:extLst>
          </p:cNvPr>
          <p:cNvSpPr>
            <a:spLocks noGrp="1" noChangeArrowheads="1"/>
          </p:cNvSpPr>
          <p:nvPr>
            <p:ph idx="1"/>
          </p:nvPr>
        </p:nvSpPr>
        <p:spPr>
          <a:xfrm>
            <a:off x="5126418" y="552091"/>
            <a:ext cx="6224335" cy="5431536"/>
          </a:xfrm>
        </p:spPr>
        <p:txBody>
          <a:bodyPr anchor="ctr">
            <a:normAutofit/>
          </a:bodyPr>
          <a:lstStyle/>
          <a:p>
            <a:pPr>
              <a:buFont typeface="Wingdings" pitchFamily="2" charset="2"/>
              <a:buChar char="q"/>
            </a:pPr>
            <a:r>
              <a:rPr lang="en-US" altLang="en-US" sz="4000" b="1" dirty="0">
                <a:latin typeface="Optima" panose="02000503060000020004" pitchFamily="2" charset="0"/>
              </a:rPr>
              <a:t>Repent</a:t>
            </a:r>
          </a:p>
          <a:p>
            <a:pPr>
              <a:buFont typeface="Wingdings" pitchFamily="2" charset="2"/>
              <a:buChar char="q"/>
            </a:pPr>
            <a:r>
              <a:rPr lang="en-US" altLang="en-US" sz="4000" b="1" dirty="0">
                <a:latin typeface="Optima" panose="02000503060000020004" pitchFamily="2" charset="0"/>
              </a:rPr>
              <a:t>Get clean</a:t>
            </a:r>
          </a:p>
          <a:p>
            <a:pPr>
              <a:buFont typeface="Wingdings" pitchFamily="2" charset="2"/>
              <a:buChar char="q"/>
            </a:pPr>
            <a:r>
              <a:rPr lang="en-US" altLang="en-US" sz="4000" b="1" dirty="0">
                <a:latin typeface="Optima" panose="02000503060000020004" pitchFamily="2" charset="0"/>
              </a:rPr>
              <a:t>Restructure thinking (Romans 6)</a:t>
            </a:r>
          </a:p>
          <a:p>
            <a:pPr>
              <a:buFont typeface="Wingdings" pitchFamily="2" charset="2"/>
              <a:buChar char="q"/>
            </a:pPr>
            <a:r>
              <a:rPr lang="en-US" altLang="en-US" sz="4000" b="1" u="sng" dirty="0">
                <a:latin typeface="Optima" panose="02000503060000020004" pitchFamily="2" charset="0"/>
              </a:rPr>
              <a:t>Sanitize</a:t>
            </a:r>
            <a:r>
              <a:rPr lang="en-US" altLang="en-US" sz="4000" b="1" dirty="0">
                <a:latin typeface="Optima" panose="02000503060000020004" pitchFamily="2" charset="0"/>
              </a:rPr>
              <a:t> the environment</a:t>
            </a:r>
          </a:p>
        </p:txBody>
      </p:sp>
    </p:spTree>
    <p:extLst>
      <p:ext uri="{BB962C8B-B14F-4D97-AF65-F5344CB8AC3E}">
        <p14:creationId xmlns:p14="http://schemas.microsoft.com/office/powerpoint/2010/main" val="1208038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6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B5AE2C8-6807-28A5-DD79-A143EDD73015}"/>
              </a:ext>
            </a:extLst>
          </p:cNvPr>
          <p:cNvPicPr>
            <a:picLocks noChangeAspect="1"/>
          </p:cNvPicPr>
          <p:nvPr/>
        </p:nvPicPr>
        <p:blipFill>
          <a:blip r:embed="rId2"/>
          <a:stretch>
            <a:fillRect/>
          </a:stretch>
        </p:blipFill>
        <p:spPr>
          <a:xfrm>
            <a:off x="643467" y="1445940"/>
            <a:ext cx="10905066" cy="4116660"/>
          </a:xfrm>
          <a:prstGeom prst="rect">
            <a:avLst/>
          </a:prstGeom>
        </p:spPr>
      </p:pic>
    </p:spTree>
    <p:extLst>
      <p:ext uri="{BB962C8B-B14F-4D97-AF65-F5344CB8AC3E}">
        <p14:creationId xmlns:p14="http://schemas.microsoft.com/office/powerpoint/2010/main" val="337005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3256E-671B-C60D-C375-4AD9BEA5B383}"/>
              </a:ext>
            </a:extLst>
          </p:cNvPr>
          <p:cNvSpPr>
            <a:spLocks noGrp="1"/>
          </p:cNvSpPr>
          <p:nvPr>
            <p:ph type="ctrTitle"/>
          </p:nvPr>
        </p:nvSpPr>
        <p:spPr>
          <a:xfrm>
            <a:off x="838200" y="451381"/>
            <a:ext cx="10512552" cy="4066540"/>
          </a:xfrm>
        </p:spPr>
        <p:txBody>
          <a:bodyPr anchor="b">
            <a:normAutofit/>
          </a:bodyPr>
          <a:lstStyle/>
          <a:p>
            <a:pPr algn="l"/>
            <a:r>
              <a:rPr lang="en-US" sz="2600" b="1" i="0" u="none" strike="noStrike" baseline="30000">
                <a:effectLst/>
                <a:latin typeface="system-ui"/>
              </a:rPr>
              <a:t>15 </a:t>
            </a:r>
            <a:r>
              <a:rPr lang="en-US" sz="2600" b="0" i="0" u="none" strike="noStrike">
                <a:effectLst/>
                <a:latin typeface="system-ui"/>
              </a:rPr>
              <a:t>For that which I do I allow not: for what I would, that do I not; but what I hate, that do I.</a:t>
            </a:r>
            <a:br>
              <a:rPr lang="en-US" sz="2600" b="0" i="0" u="none" strike="noStrike">
                <a:effectLst/>
                <a:latin typeface="system-ui"/>
              </a:rPr>
            </a:br>
            <a:r>
              <a:rPr lang="en-US" sz="2600" b="1" i="0" u="none" strike="noStrike" baseline="30000">
                <a:effectLst/>
                <a:latin typeface="system-ui"/>
              </a:rPr>
              <a:t>16 </a:t>
            </a:r>
            <a:r>
              <a:rPr lang="en-US" sz="2600" b="0" i="0" u="none" strike="noStrike">
                <a:effectLst/>
                <a:latin typeface="system-ui"/>
              </a:rPr>
              <a:t>If then I do that which I would not, I consent unto the law that it is good.</a:t>
            </a:r>
            <a:br>
              <a:rPr lang="en-US" sz="2600" b="0" i="0" u="none" strike="noStrike">
                <a:effectLst/>
                <a:latin typeface="system-ui"/>
              </a:rPr>
            </a:br>
            <a:r>
              <a:rPr lang="en-US" sz="2600" b="1" i="0" u="none" strike="noStrike" baseline="30000">
                <a:effectLst/>
                <a:latin typeface="system-ui"/>
              </a:rPr>
              <a:t>17 </a:t>
            </a:r>
            <a:r>
              <a:rPr lang="en-US" sz="2600" b="0" i="0" u="none" strike="noStrike">
                <a:effectLst/>
                <a:latin typeface="system-ui"/>
              </a:rPr>
              <a:t>Now then it is no more I that do it, but sin that dwelleth in me.</a:t>
            </a:r>
            <a:br>
              <a:rPr lang="en-US" sz="2600" b="0" i="0" u="none" strike="noStrike">
                <a:effectLst/>
                <a:latin typeface="system-ui"/>
              </a:rPr>
            </a:br>
            <a:r>
              <a:rPr lang="en-US" sz="2600" b="1" i="0" u="none" strike="noStrike" baseline="30000">
                <a:effectLst/>
                <a:latin typeface="system-ui"/>
              </a:rPr>
              <a:t>18 </a:t>
            </a:r>
            <a:r>
              <a:rPr lang="en-US" sz="2600" b="0" i="0" u="none" strike="noStrike">
                <a:effectLst/>
                <a:latin typeface="system-ui"/>
              </a:rPr>
              <a:t>For I know that in me (that is, in my flesh,) dwelleth no good thing: for to will is present with me; but how to perform that which is good I find not.</a:t>
            </a:r>
            <a:br>
              <a:rPr lang="en-US" sz="2600" b="0" i="0" u="none" strike="noStrike">
                <a:effectLst/>
                <a:latin typeface="system-ui"/>
              </a:rPr>
            </a:br>
            <a:r>
              <a:rPr lang="en-US" sz="2600" b="1" i="0" u="none" strike="noStrike" baseline="30000">
                <a:effectLst/>
                <a:latin typeface="system-ui"/>
              </a:rPr>
              <a:t>19 </a:t>
            </a:r>
            <a:r>
              <a:rPr lang="en-US" sz="2600" b="0" i="0" u="none" strike="noStrike">
                <a:effectLst/>
                <a:latin typeface="system-ui"/>
              </a:rPr>
              <a:t>For the good that I would I do not: but the evil which I would not, that I do.</a:t>
            </a:r>
            <a:br>
              <a:rPr lang="en-US" sz="2600" b="0" i="0" u="none" strike="noStrike">
                <a:effectLst/>
                <a:latin typeface="system-ui"/>
              </a:rPr>
            </a:br>
            <a:r>
              <a:rPr lang="en-US" sz="2600" b="1" i="0" u="none" strike="noStrike" baseline="30000">
                <a:effectLst/>
                <a:latin typeface="system-ui"/>
              </a:rPr>
              <a:t>20 </a:t>
            </a:r>
            <a:r>
              <a:rPr lang="en-US" sz="2600" b="0" i="0" u="none" strike="noStrike">
                <a:effectLst/>
                <a:latin typeface="system-ui"/>
              </a:rPr>
              <a:t>Now if I do that I would not, it is no more I that do it, but sin that dwelleth in me.</a:t>
            </a:r>
            <a:endParaRPr lang="en-US" sz="2600"/>
          </a:p>
        </p:txBody>
      </p:sp>
      <p:sp>
        <p:nvSpPr>
          <p:cNvPr id="3" name="Subtitle 2">
            <a:extLst>
              <a:ext uri="{FF2B5EF4-FFF2-40B4-BE49-F238E27FC236}">
                <a16:creationId xmlns:a16="http://schemas.microsoft.com/office/drawing/2014/main" id="{551AB7B2-1686-F98C-0932-25F4348FC6C8}"/>
              </a:ext>
            </a:extLst>
          </p:cNvPr>
          <p:cNvSpPr>
            <a:spLocks noGrp="1"/>
          </p:cNvSpPr>
          <p:nvPr>
            <p:ph type="subTitle" idx="1"/>
          </p:nvPr>
        </p:nvSpPr>
        <p:spPr>
          <a:xfrm>
            <a:off x="838199" y="4983276"/>
            <a:ext cx="10512552" cy="1126680"/>
          </a:xfrm>
        </p:spPr>
        <p:txBody>
          <a:bodyPr>
            <a:normAutofit/>
          </a:bodyPr>
          <a:lstStyle/>
          <a:p>
            <a:pPr algn="l"/>
            <a:r>
              <a:rPr lang="en-US" dirty="0"/>
              <a:t>Romans 7:15-20</a:t>
            </a:r>
            <a:endParaRPr lang="en-US"/>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23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1E3C6B-1504-331A-3B0D-CA078EC9C990}"/>
              </a:ext>
            </a:extLst>
          </p:cNvPr>
          <p:cNvPicPr>
            <a:picLocks noChangeAspect="1"/>
          </p:cNvPicPr>
          <p:nvPr/>
        </p:nvPicPr>
        <p:blipFill>
          <a:blip r:embed="rId2"/>
          <a:stretch>
            <a:fillRect/>
          </a:stretch>
        </p:blipFill>
        <p:spPr>
          <a:xfrm>
            <a:off x="1272564" y="643467"/>
            <a:ext cx="9646871" cy="5571066"/>
          </a:xfrm>
          <a:prstGeom prst="rect">
            <a:avLst/>
          </a:prstGeom>
        </p:spPr>
      </p:pic>
    </p:spTree>
    <p:extLst>
      <p:ext uri="{BB962C8B-B14F-4D97-AF65-F5344CB8AC3E}">
        <p14:creationId xmlns:p14="http://schemas.microsoft.com/office/powerpoint/2010/main" val="781245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DA60CA-2E89-BE8D-2E42-C567015EC490}"/>
              </a:ext>
            </a:extLst>
          </p:cNvPr>
          <p:cNvPicPr>
            <a:picLocks noChangeAspect="1"/>
          </p:cNvPicPr>
          <p:nvPr/>
        </p:nvPicPr>
        <p:blipFill>
          <a:blip r:embed="rId2"/>
          <a:stretch>
            <a:fillRect/>
          </a:stretch>
        </p:blipFill>
        <p:spPr>
          <a:xfrm>
            <a:off x="1251594" y="643467"/>
            <a:ext cx="9688812" cy="5571066"/>
          </a:xfrm>
          <a:prstGeom prst="rect">
            <a:avLst/>
          </a:prstGeom>
        </p:spPr>
      </p:pic>
    </p:spTree>
    <p:extLst>
      <p:ext uri="{BB962C8B-B14F-4D97-AF65-F5344CB8AC3E}">
        <p14:creationId xmlns:p14="http://schemas.microsoft.com/office/powerpoint/2010/main" val="294753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267" name="Rectangle 224266">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24260" name="Rectangle 4">
            <a:extLst>
              <a:ext uri="{FF2B5EF4-FFF2-40B4-BE49-F238E27FC236}">
                <a16:creationId xmlns:a16="http://schemas.microsoft.com/office/drawing/2014/main" id="{5115AD5E-6877-0745-14FC-19C978BD9EDF}"/>
              </a:ext>
            </a:extLst>
          </p:cNvPr>
          <p:cNvSpPr>
            <a:spLocks noChangeArrowheads="1"/>
          </p:cNvSpPr>
          <p:nvPr/>
        </p:nvSpPr>
        <p:spPr bwMode="auto">
          <a:xfrm>
            <a:off x="836676" y="557189"/>
            <a:ext cx="4899039" cy="33469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defTabSz="914400">
              <a:lnSpc>
                <a:spcPct val="90000"/>
              </a:lnSpc>
              <a:spcBef>
                <a:spcPct val="0"/>
              </a:spcBef>
              <a:spcAft>
                <a:spcPts val="600"/>
              </a:spcAft>
            </a:pPr>
            <a:r>
              <a:rPr lang="en-US" altLang="en-US" sz="5200" i="1" dirty="0">
                <a:latin typeface="+mj-lt"/>
                <a:ea typeface="+mj-ea"/>
                <a:cs typeface="+mj-cs"/>
              </a:rPr>
              <a:t>First Aid for Addictions</a:t>
            </a:r>
            <a:endParaRPr lang="en-US" altLang="en-US" sz="5200" dirty="0">
              <a:latin typeface="+mj-lt"/>
              <a:ea typeface="+mj-ea"/>
              <a:cs typeface="+mj-cs"/>
            </a:endParaRPr>
          </a:p>
        </p:txBody>
      </p:sp>
      <p:sp>
        <p:nvSpPr>
          <p:cNvPr id="224259" name="Rectangle 3">
            <a:extLst>
              <a:ext uri="{FF2B5EF4-FFF2-40B4-BE49-F238E27FC236}">
                <a16:creationId xmlns:a16="http://schemas.microsoft.com/office/drawing/2014/main" id="{B9A33E34-A275-99EA-3389-4C3BAEE250C5}"/>
              </a:ext>
            </a:extLst>
          </p:cNvPr>
          <p:cNvSpPr>
            <a:spLocks noGrp="1" noChangeArrowheads="1"/>
          </p:cNvSpPr>
          <p:nvPr>
            <p:ph type="subTitle" idx="1"/>
          </p:nvPr>
        </p:nvSpPr>
        <p:spPr>
          <a:xfrm>
            <a:off x="836676" y="4068287"/>
            <a:ext cx="4899039" cy="2060799"/>
          </a:xfrm>
          <a:noFill/>
        </p:spPr>
        <p:txBody>
          <a:bodyPr vert="horz" lIns="91440" tIns="45720" rIns="91440" bIns="45720" numCol="1" rtlCol="0" anchorCtr="0" compatLnSpc="1">
            <a:prstTxWarp prst="textNoShape">
              <a:avLst/>
            </a:prstTxWarp>
            <a:normAutofit/>
          </a:bodyPr>
          <a:lstStyle/>
          <a:p>
            <a:pPr algn="l"/>
            <a:r>
              <a:rPr lang="en-US" altLang="en-US" b="1" dirty="0">
                <a:effectLst>
                  <a:outerShdw blurRad="38100" dist="38100" dir="2700000" algn="tl">
                    <a:srgbClr val="C0C0C0"/>
                  </a:outerShdw>
                </a:effectLst>
              </a:rPr>
              <a:t>Edward E. Moody, Jr.</a:t>
            </a:r>
            <a:endParaRPr lang="en-US" altLang="en-US" b="1">
              <a:effectLst>
                <a:outerShdw blurRad="38100" dist="38100" dir="2700000" algn="tl">
                  <a:srgbClr val="C0C0C0"/>
                </a:outerShdw>
              </a:effectLst>
            </a:endParaRPr>
          </a:p>
          <a:p>
            <a:pPr algn="l"/>
            <a:r>
              <a:rPr lang="en-US" altLang="en-US" b="1">
                <a:effectLst>
                  <a:outerShdw blurRad="38100" dist="38100" dir="2700000" algn="tl">
                    <a:srgbClr val="C0C0C0"/>
                  </a:outerShdw>
                </a:effectLst>
              </a:rPr>
              <a:t>emoody@nafwb.org</a:t>
            </a:r>
          </a:p>
          <a:p>
            <a:pPr algn="l"/>
            <a:r>
              <a:rPr lang="en-US" altLang="en-US" b="1">
                <a:effectLst>
                  <a:outerShdw blurRad="38100" dist="38100" dir="2700000" algn="tl">
                    <a:srgbClr val="C0C0C0"/>
                  </a:outerShdw>
                </a:effectLst>
              </a:rPr>
              <a:t>www.FirstAidforEmotionalHurts.com</a:t>
            </a:r>
          </a:p>
        </p:txBody>
      </p:sp>
      <p:pic>
        <p:nvPicPr>
          <p:cNvPr id="224262" name="Picture 224261">
            <a:extLst>
              <a:ext uri="{FF2B5EF4-FFF2-40B4-BE49-F238E27FC236}">
                <a16:creationId xmlns:a16="http://schemas.microsoft.com/office/drawing/2014/main" id="{A3F5A280-8B53-DF92-7AB1-7F548B367F52}"/>
              </a:ext>
            </a:extLst>
          </p:cNvPr>
          <p:cNvPicPr>
            <a:picLocks noChangeAspect="1"/>
          </p:cNvPicPr>
          <p:nvPr/>
        </p:nvPicPr>
        <p:blipFill rotWithShape="1">
          <a:blip r:embed="rId3"/>
          <a:srcRect l="26601" r="2175" b="-1"/>
          <a:stretch/>
        </p:blipFill>
        <p:spPr>
          <a:xfrm>
            <a:off x="6095999" y="10"/>
            <a:ext cx="6105655" cy="6857990"/>
          </a:xfrm>
          <a:prstGeom prst="rect">
            <a:avLst/>
          </a:prstGeom>
        </p:spPr>
      </p:pic>
    </p:spTree>
    <p:extLst>
      <p:ext uri="{BB962C8B-B14F-4D97-AF65-F5344CB8AC3E}">
        <p14:creationId xmlns:p14="http://schemas.microsoft.com/office/powerpoint/2010/main" val="168783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4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background with black text&#10;&#10;Description automatically generated">
            <a:extLst>
              <a:ext uri="{FF2B5EF4-FFF2-40B4-BE49-F238E27FC236}">
                <a16:creationId xmlns:a16="http://schemas.microsoft.com/office/drawing/2014/main" id="{C022925D-21FE-2B88-641D-EB1D273E9BDA}"/>
              </a:ext>
            </a:extLst>
          </p:cNvPr>
          <p:cNvPicPr>
            <a:picLocks noChangeAspect="1"/>
          </p:cNvPicPr>
          <p:nvPr/>
        </p:nvPicPr>
        <p:blipFill>
          <a:blip r:embed="rId2"/>
          <a:stretch>
            <a:fillRect/>
          </a:stretch>
        </p:blipFill>
        <p:spPr>
          <a:xfrm>
            <a:off x="643467" y="1438825"/>
            <a:ext cx="10905066" cy="3980349"/>
          </a:xfrm>
          <a:prstGeom prst="rect">
            <a:avLst/>
          </a:prstGeom>
        </p:spPr>
      </p:pic>
    </p:spTree>
    <p:extLst>
      <p:ext uri="{BB962C8B-B14F-4D97-AF65-F5344CB8AC3E}">
        <p14:creationId xmlns:p14="http://schemas.microsoft.com/office/powerpoint/2010/main" val="3758564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12453-E1C0-61C5-06ED-9535B8C248F7}"/>
              </a:ext>
            </a:extLst>
          </p:cNvPr>
          <p:cNvPicPr>
            <a:picLocks noChangeAspect="1"/>
          </p:cNvPicPr>
          <p:nvPr/>
        </p:nvPicPr>
        <p:blipFill>
          <a:blip r:embed="rId2"/>
          <a:stretch>
            <a:fillRect/>
          </a:stretch>
        </p:blipFill>
        <p:spPr>
          <a:xfrm>
            <a:off x="2209800" y="45326"/>
            <a:ext cx="7772400" cy="6767348"/>
          </a:xfrm>
          <a:prstGeom prst="rect">
            <a:avLst/>
          </a:prstGeom>
        </p:spPr>
      </p:pic>
    </p:spTree>
    <p:extLst>
      <p:ext uri="{BB962C8B-B14F-4D97-AF65-F5344CB8AC3E}">
        <p14:creationId xmlns:p14="http://schemas.microsoft.com/office/powerpoint/2010/main" val="18331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43988-C388-3FCC-4404-58C56B0FED53}"/>
              </a:ext>
            </a:extLst>
          </p:cNvPr>
          <p:cNvPicPr>
            <a:picLocks noChangeAspect="1"/>
          </p:cNvPicPr>
          <p:nvPr/>
        </p:nvPicPr>
        <p:blipFill>
          <a:blip r:embed="rId2"/>
          <a:stretch>
            <a:fillRect/>
          </a:stretch>
        </p:blipFill>
        <p:spPr>
          <a:xfrm>
            <a:off x="1179940" y="484632"/>
            <a:ext cx="3474354" cy="5888737"/>
          </a:xfrm>
          <a:prstGeom prst="rect">
            <a:avLst/>
          </a:prstGeom>
        </p:spPr>
      </p:pic>
      <p:pic>
        <p:nvPicPr>
          <p:cNvPr id="3" name="Picture 2">
            <a:extLst>
              <a:ext uri="{FF2B5EF4-FFF2-40B4-BE49-F238E27FC236}">
                <a16:creationId xmlns:a16="http://schemas.microsoft.com/office/drawing/2014/main" id="{A58C5DDC-FB9E-90E1-4E1F-D2ADA5A3C42E}"/>
              </a:ext>
            </a:extLst>
          </p:cNvPr>
          <p:cNvPicPr>
            <a:picLocks noChangeAspect="1"/>
          </p:cNvPicPr>
          <p:nvPr/>
        </p:nvPicPr>
        <p:blipFill>
          <a:blip r:embed="rId3"/>
          <a:stretch>
            <a:fillRect/>
          </a:stretch>
        </p:blipFill>
        <p:spPr>
          <a:xfrm>
            <a:off x="4976029" y="938405"/>
            <a:ext cx="6731338" cy="4981190"/>
          </a:xfrm>
          <a:prstGeom prst="rect">
            <a:avLst/>
          </a:prstGeom>
        </p:spPr>
      </p:pic>
    </p:spTree>
    <p:extLst>
      <p:ext uri="{BB962C8B-B14F-4D97-AF65-F5344CB8AC3E}">
        <p14:creationId xmlns:p14="http://schemas.microsoft.com/office/powerpoint/2010/main" val="4187289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063" name="Rectangle 17306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3065" name="Freeform: Shape 17306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3067" name="Freeform: Shape 17306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058" name="Rectangle 2">
            <a:extLst>
              <a:ext uri="{FF2B5EF4-FFF2-40B4-BE49-F238E27FC236}">
                <a16:creationId xmlns:a16="http://schemas.microsoft.com/office/drawing/2014/main" id="{A4E2BDF1-0A3E-29F4-0EE2-06F4322C793D}"/>
              </a:ext>
            </a:extLst>
          </p:cNvPr>
          <p:cNvSpPr>
            <a:spLocks noGrp="1" noChangeArrowheads="1"/>
          </p:cNvSpPr>
          <p:nvPr>
            <p:ph type="ctrTitle"/>
          </p:nvPr>
        </p:nvSpPr>
        <p:spPr>
          <a:xfrm>
            <a:off x="1524003" y="1999615"/>
            <a:ext cx="9144000" cy="2764028"/>
          </a:xfrm>
        </p:spPr>
        <p:txBody>
          <a:bodyPr anchor="ctr">
            <a:normAutofit/>
          </a:bodyPr>
          <a:lstStyle/>
          <a:p>
            <a:r>
              <a:rPr lang="en-US" altLang="en-US" sz="7200" b="1" dirty="0">
                <a:effectLst>
                  <a:outerShdw blurRad="38100" dist="38100" dir="2700000" algn="tl">
                    <a:srgbClr val="C0C0C0"/>
                  </a:outerShdw>
                </a:effectLst>
                <a:latin typeface="Optima" panose="02000503060000020004" pitchFamily="2" charset="0"/>
              </a:rPr>
              <a:t>Observe: Is this </a:t>
            </a:r>
            <a:r>
              <a:rPr lang="en-US" altLang="en-US" sz="7200" b="1" u="sng" dirty="0">
                <a:effectLst>
                  <a:outerShdw blurRad="38100" dist="38100" dir="2700000" algn="tl">
                    <a:srgbClr val="C0C0C0"/>
                  </a:outerShdw>
                </a:effectLst>
                <a:latin typeface="Optima" panose="02000503060000020004" pitchFamily="2" charset="0"/>
              </a:rPr>
              <a:t>abuse</a:t>
            </a:r>
            <a:r>
              <a:rPr lang="en-US" altLang="en-US" sz="7200" b="1" dirty="0">
                <a:effectLst>
                  <a:outerShdw blurRad="38100" dist="38100" dir="2700000" algn="tl">
                    <a:srgbClr val="C0C0C0"/>
                  </a:outerShdw>
                </a:effectLst>
                <a:latin typeface="Optima" panose="02000503060000020004" pitchFamily="2" charset="0"/>
              </a:rPr>
              <a:t> or </a:t>
            </a:r>
            <a:r>
              <a:rPr lang="en-US" altLang="en-US" sz="7200" b="1" u="sng" dirty="0">
                <a:effectLst>
                  <a:outerShdw blurRad="38100" dist="38100" dir="2700000" algn="tl">
                    <a:srgbClr val="C0C0C0"/>
                  </a:outerShdw>
                </a:effectLst>
                <a:latin typeface="Optima" panose="02000503060000020004" pitchFamily="2" charset="0"/>
              </a:rPr>
              <a:t>dependence</a:t>
            </a:r>
            <a:r>
              <a:rPr lang="en-US" altLang="en-US" sz="7200" b="1" dirty="0">
                <a:effectLst>
                  <a:outerShdw blurRad="38100" dist="38100" dir="2700000" algn="tl">
                    <a:srgbClr val="C0C0C0"/>
                  </a:outerShdw>
                </a:effectLst>
                <a:latin typeface="Optima" panose="02000503060000020004" pitchFamily="2" charset="0"/>
              </a:rPr>
              <a:t>?</a:t>
            </a:r>
            <a:endParaRPr lang="en-US" altLang="en-US" sz="7200" b="1" i="1" dirty="0">
              <a:effectLst>
                <a:outerShdw blurRad="38100" dist="38100" dir="2700000" algn="tl">
                  <a:srgbClr val="C0C0C0"/>
                </a:outerShdw>
              </a:effectLst>
              <a:latin typeface="Verdana" panose="020B0604030504040204" pitchFamily="34" charset="0"/>
            </a:endParaRPr>
          </a:p>
        </p:txBody>
      </p:sp>
      <p:sp>
        <p:nvSpPr>
          <p:cNvPr id="173069" name="Rectangle 17306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5" name="Rectangle 12698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978" name="Rectangle 2">
            <a:extLst>
              <a:ext uri="{FF2B5EF4-FFF2-40B4-BE49-F238E27FC236}">
                <a16:creationId xmlns:a16="http://schemas.microsoft.com/office/drawing/2014/main" id="{9D5367AF-CF90-3B4A-4182-1F4C968D380B}"/>
              </a:ext>
            </a:extLst>
          </p:cNvPr>
          <p:cNvSpPr>
            <a:spLocks noGrp="1" noChangeArrowheads="1"/>
          </p:cNvSpPr>
          <p:nvPr>
            <p:ph type="title"/>
          </p:nvPr>
        </p:nvSpPr>
        <p:spPr>
          <a:xfrm>
            <a:off x="381000" y="1412488"/>
            <a:ext cx="3356389" cy="4363844"/>
          </a:xfrm>
        </p:spPr>
        <p:txBody>
          <a:bodyPr vert="horz" lIns="92075" tIns="46038" rIns="92075" bIns="46038" numCol="1" anchor="t" anchorCtr="0" compatLnSpc="1">
            <a:prstTxWarp prst="textNoShape">
              <a:avLst/>
            </a:prstTxWarp>
            <a:normAutofit/>
          </a:bodyPr>
          <a:lstStyle/>
          <a:p>
            <a:r>
              <a:rPr lang="en-US" altLang="en-US" sz="4000" b="1" dirty="0">
                <a:solidFill>
                  <a:srgbClr val="FFFFFF"/>
                </a:solidFill>
                <a:effectLst>
                  <a:outerShdw blurRad="38100" dist="38100" dir="2700000" algn="tl">
                    <a:srgbClr val="C0C0C0"/>
                  </a:outerShdw>
                </a:effectLst>
                <a:latin typeface="Optima" panose="02000503060000020004" pitchFamily="2" charset="0"/>
              </a:rPr>
              <a:t>Criteria for Substance Dependence (in same 12 months)</a:t>
            </a:r>
            <a:endParaRPr lang="en-US" altLang="en-US" sz="4000" dirty="0">
              <a:solidFill>
                <a:srgbClr val="FFFFFF"/>
              </a:solidFill>
            </a:endParaRPr>
          </a:p>
        </p:txBody>
      </p:sp>
      <p:sp>
        <p:nvSpPr>
          <p:cNvPr id="126979" name="Rectangle 3">
            <a:extLst>
              <a:ext uri="{FF2B5EF4-FFF2-40B4-BE49-F238E27FC236}">
                <a16:creationId xmlns:a16="http://schemas.microsoft.com/office/drawing/2014/main" id="{0A433E06-ADFB-2FA6-1E46-0520F13D3782}"/>
              </a:ext>
            </a:extLst>
          </p:cNvPr>
          <p:cNvSpPr>
            <a:spLocks noGrp="1" noChangeArrowheads="1"/>
          </p:cNvSpPr>
          <p:nvPr>
            <p:ph sz="half" idx="1"/>
          </p:nvPr>
        </p:nvSpPr>
        <p:spPr>
          <a:xfrm>
            <a:off x="4380855" y="1412489"/>
            <a:ext cx="3427283" cy="4363844"/>
          </a:xfrm>
        </p:spPr>
        <p:txBody>
          <a:bodyPr vert="horz" lIns="92075" tIns="46038" rIns="92075" bIns="46038" numCol="1" anchorCtr="0" compatLnSpc="1">
            <a:prstTxWarp prst="textNoShape">
              <a:avLst/>
            </a:prstTxWarp>
            <a:normAutofit/>
          </a:bodyPr>
          <a:lstStyle/>
          <a:p>
            <a:r>
              <a:rPr lang="en-US" altLang="en-US" sz="3000" b="1" dirty="0">
                <a:effectLst>
                  <a:outerShdw blurRad="38100" dist="38100" dir="2700000" algn="tl">
                    <a:srgbClr val="C0C0C0"/>
                  </a:outerShdw>
                </a:effectLst>
                <a:latin typeface="Optima" panose="02000503060000020004" pitchFamily="2" charset="0"/>
              </a:rPr>
              <a:t>Tolerance</a:t>
            </a:r>
          </a:p>
          <a:p>
            <a:r>
              <a:rPr lang="en-US" altLang="en-US" sz="3000" b="1" dirty="0">
                <a:effectLst>
                  <a:outerShdw blurRad="38100" dist="38100" dir="2700000" algn="tl">
                    <a:srgbClr val="C0C0C0"/>
                  </a:outerShdw>
                </a:effectLst>
                <a:latin typeface="Optima" panose="02000503060000020004" pitchFamily="2" charset="0"/>
              </a:rPr>
              <a:t>Withdrawal</a:t>
            </a:r>
          </a:p>
          <a:p>
            <a:r>
              <a:rPr lang="en-US" altLang="en-US" sz="3000" b="1" dirty="0">
                <a:effectLst>
                  <a:outerShdw blurRad="38100" dist="38100" dir="2700000" algn="tl">
                    <a:srgbClr val="C0C0C0"/>
                  </a:outerShdw>
                </a:effectLst>
                <a:latin typeface="Optima" panose="02000503060000020004" pitchFamily="2" charset="0"/>
              </a:rPr>
              <a:t>Taken in larger amounts and for longer than intended</a:t>
            </a:r>
          </a:p>
          <a:p>
            <a:r>
              <a:rPr lang="en-US" altLang="en-US" sz="3000" b="1" dirty="0">
                <a:effectLst>
                  <a:outerShdw blurRad="38100" dist="38100" dir="2700000" algn="tl">
                    <a:srgbClr val="C0C0C0"/>
                  </a:outerShdw>
                </a:effectLst>
                <a:latin typeface="Optima" panose="02000503060000020004" pitchFamily="2" charset="0"/>
              </a:rPr>
              <a:t>Persistent desire to cut down</a:t>
            </a:r>
          </a:p>
        </p:txBody>
      </p:sp>
      <p:cxnSp>
        <p:nvCxnSpPr>
          <p:cNvPr id="126987" name="Straight Connector 12698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6980" name="Rectangle 4">
            <a:extLst>
              <a:ext uri="{FF2B5EF4-FFF2-40B4-BE49-F238E27FC236}">
                <a16:creationId xmlns:a16="http://schemas.microsoft.com/office/drawing/2014/main" id="{8695D4D3-4489-5561-7885-A17CDD1A7FED}"/>
              </a:ext>
            </a:extLst>
          </p:cNvPr>
          <p:cNvSpPr>
            <a:spLocks noGrp="1" noChangeArrowheads="1"/>
          </p:cNvSpPr>
          <p:nvPr>
            <p:ph sz="half" idx="2"/>
          </p:nvPr>
        </p:nvSpPr>
        <p:spPr>
          <a:xfrm>
            <a:off x="8451604" y="1412489"/>
            <a:ext cx="3197701" cy="4363844"/>
          </a:xfrm>
        </p:spPr>
        <p:txBody>
          <a:bodyPr vert="horz" lIns="92075" tIns="46038" rIns="92075" bIns="46038" numCol="1" anchorCtr="0" compatLnSpc="1">
            <a:prstTxWarp prst="textNoShape">
              <a:avLst/>
            </a:prstTxWarp>
            <a:normAutofit/>
          </a:bodyPr>
          <a:lstStyle/>
          <a:p>
            <a:r>
              <a:rPr lang="en-US" altLang="en-US" sz="3000" b="1" dirty="0">
                <a:effectLst>
                  <a:outerShdw blurRad="38100" dist="38100" dir="2700000" algn="tl">
                    <a:srgbClr val="C0C0C0"/>
                  </a:outerShdw>
                </a:effectLst>
                <a:latin typeface="Optima" panose="02000503060000020004" pitchFamily="2" charset="0"/>
              </a:rPr>
              <a:t>Social and occupational activities are reduced</a:t>
            </a:r>
          </a:p>
          <a:p>
            <a:r>
              <a:rPr lang="en-US" altLang="en-US" sz="3000" b="1" dirty="0">
                <a:effectLst>
                  <a:outerShdw blurRad="38100" dist="38100" dir="2700000" algn="tl">
                    <a:srgbClr val="C0C0C0"/>
                  </a:outerShdw>
                </a:effectLst>
                <a:latin typeface="Optima" panose="02000503060000020004" pitchFamily="2" charset="0"/>
              </a:rPr>
              <a:t>Use despite knowledge that problems will be exacerbated</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5215</TotalTime>
  <Words>475</Words>
  <Application>Microsoft Macintosh PowerPoint</Application>
  <PresentationFormat>Widescreen</PresentationFormat>
  <Paragraphs>83</Paragraphs>
  <Slides>42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Optima</vt:lpstr>
      <vt:lpstr>system-ui</vt:lpstr>
      <vt:lpstr>Verdana</vt:lpstr>
      <vt:lpstr>Wingdings</vt:lpstr>
      <vt:lpstr>Office Theme</vt:lpstr>
      <vt:lpstr>PowerPoint Presentation</vt:lpstr>
      <vt:lpstr>PowerPoint Presentation</vt:lpstr>
      <vt:lpstr>PowerPoint Presentation</vt:lpstr>
      <vt:lpstr>15 For that which I do I allow not: for what I would, that do I not; but what I hate, that do I. 16 If then I do that which I would not, I consent unto the law that it is good. 17 Now then it is no more I that do it, but sin that dwelleth in me. 18 For I know that in me (that is, in my flesh,) dwelleth no good thing: for to will is present with me; but how to perform that which is good I find not. 19 For the good that I would I do not: but the evil which I would not, that I do. 20 Now if I do that I would not, it is no more I that do it, but sin that dwelleth in me.</vt:lpstr>
      <vt:lpstr>PowerPoint Presentation</vt:lpstr>
      <vt:lpstr>PowerPoint Presentation</vt:lpstr>
      <vt:lpstr>PowerPoint Presentation</vt:lpstr>
      <vt:lpstr>Observe: Is this abuse or dependence?</vt:lpstr>
      <vt:lpstr>Criteria for Substance Dependence (in same 12 months)</vt:lpstr>
      <vt:lpstr>Substance Abuse  (12 month period)</vt:lpstr>
      <vt:lpstr>Four Stages of Addiction</vt:lpstr>
      <vt:lpstr>Four Stages of Addiction</vt:lpstr>
      <vt:lpstr>Four Stages of Addiction</vt:lpstr>
      <vt:lpstr>Four Stages of Addiction</vt:lpstr>
      <vt:lpstr>PowerPoint Presentation</vt:lpstr>
      <vt:lpstr>Withdrawal </vt:lpstr>
      <vt:lpstr>PowerPoint Presentation</vt:lpstr>
      <vt:lpstr>How can you help?</vt:lpstr>
      <vt:lpstr>Respond: Intervene</vt:lpstr>
      <vt:lpstr>PowerPoint Presentation</vt:lpstr>
      <vt:lpstr>PowerPoint Presentation</vt:lpstr>
      <vt:lpstr>Some Myths</vt:lpstr>
      <vt:lpstr>Stop and Reflect</vt:lpstr>
      <vt:lpstr>PowerPoint Presentation</vt:lpstr>
      <vt:lpstr>PowerPoint Presentation</vt:lpstr>
      <vt:lpstr>Some Myths</vt:lpstr>
      <vt:lpstr>Some Myths</vt:lpstr>
      <vt:lpstr>PowerPoint Presentation</vt:lpstr>
      <vt:lpstr>PowerPoint Presentation</vt:lpstr>
      <vt:lpstr>Some Myths</vt:lpstr>
      <vt:lpstr>Breaking the Cycle</vt:lpstr>
      <vt:lpstr>Breaking the Cycle</vt:lpstr>
      <vt:lpstr>PowerPoint Presentation</vt:lpstr>
      <vt:lpstr>Breaking the Cycle</vt:lpstr>
      <vt:lpstr>PowerPoint Presentation</vt:lpstr>
      <vt:lpstr>PowerPoint Presentation</vt:lpstr>
      <vt:lpstr>PowerPoint Presentation</vt:lpstr>
      <vt:lpstr>Breaking the Cycle</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Tippett’s Chapel Notes What Does Jesus Expect? September 2, 2007 Galatians 19 What purpose then does the law serve? It was added because of transgressions, till the Seed should come to whom the promise was made; and it was appointed through angels by the hand of a mediator.  Gal. 3:19 22 But the Scripture has confined all under sin, that the promise by faith in Jesus Christ might be given to those who believe. 23 But before faith came, we were kept under guard by the law, kept for the faith which would afterward be revealed. 24 Therefore the law was our tutor to bring us to Christ, that we might be justified by faith. 25 But after faith has come, we are no longer under a tutor. Galatians 3 We fall way ________________________________ Love ________________________________ ________________________________ God 16 I say then: Walk in the Spirit, and you shall not fulfill the lust of the flesh. 17 For the flesh lusts against the Spirit, and the Spirit against the flesh; and these are contrary to one another, so that you do not do the things that you wish. Gal. 5 ________________________________ fruit 14 For all the law is fulfilled in one word, even in this: “You shall love your neighbor as yourself.”15 But if you bite and devour one another, beware lest you be consumed by one another!  Galatians 5 Love ________________________________ ___________________________  people 1 Brethren, if a man is overtaken in any trespass, you who are spiritual restore such a one in a spirit of gentleness, considering yourself lest you also be tempted. 2 Bear one another’s burdens, and so fulfill the law of Christ. 3 For if anyone thinks himself to be something, when he is nothing, he deceives himself.  Galatians 6</dc:title>
  <dc:creator>Eddie Moody</dc:creator>
  <cp:lastModifiedBy>Moody, Edward</cp:lastModifiedBy>
  <cp:revision>193</cp:revision>
  <dcterms:created xsi:type="dcterms:W3CDTF">2007-08-31T12:20:33Z</dcterms:created>
  <dcterms:modified xsi:type="dcterms:W3CDTF">2024-01-27T17:23:04Z</dcterms:modified>
</cp:coreProperties>
</file>