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1001" r:id="rId2"/>
    <p:sldId id="327" r:id="rId3"/>
    <p:sldId id="925" r:id="rId4"/>
    <p:sldId id="580" r:id="rId5"/>
    <p:sldId id="259" r:id="rId6"/>
    <p:sldId id="949" r:id="rId7"/>
    <p:sldId id="295" r:id="rId8"/>
    <p:sldId id="317" r:id="rId9"/>
    <p:sldId id="1002" r:id="rId10"/>
    <p:sldId id="1003" r:id="rId11"/>
    <p:sldId id="1004" r:id="rId12"/>
    <p:sldId id="307" r:id="rId13"/>
    <p:sldId id="1005" r:id="rId14"/>
    <p:sldId id="315" r:id="rId15"/>
    <p:sldId id="310" r:id="rId16"/>
    <p:sldId id="320" r:id="rId17"/>
    <p:sldId id="1006" r:id="rId18"/>
    <p:sldId id="1007" r:id="rId19"/>
    <p:sldId id="705" r:id="rId20"/>
    <p:sldId id="318" r:id="rId21"/>
    <p:sldId id="1008" r:id="rId22"/>
    <p:sldId id="1009" r:id="rId23"/>
    <p:sldId id="694" r:id="rId24"/>
    <p:sldId id="319" r:id="rId25"/>
    <p:sldId id="1010" r:id="rId26"/>
    <p:sldId id="1011" r:id="rId27"/>
    <p:sldId id="1012" r:id="rId28"/>
    <p:sldId id="1013" r:id="rId29"/>
    <p:sldId id="312" r:id="rId30"/>
    <p:sldId id="309" r:id="rId31"/>
    <p:sldId id="321" r:id="rId32"/>
    <p:sldId id="704" r:id="rId33"/>
    <p:sldId id="314" r:id="rId34"/>
    <p:sldId id="1014" r:id="rId35"/>
    <p:sldId id="1015" r:id="rId36"/>
    <p:sldId id="1016" r:id="rId37"/>
    <p:sldId id="1017" r:id="rId38"/>
    <p:sldId id="326" r:id="rId39"/>
    <p:sldId id="941" r:id="rId40"/>
    <p:sldId id="934" r:id="rId41"/>
    <p:sldId id="935" r:id="rId42"/>
    <p:sldId id="936" r:id="rId43"/>
    <p:sldId id="316" r:id="rId44"/>
    <p:sldId id="943" r:id="rId45"/>
    <p:sldId id="94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p:cViewPr varScale="1">
        <p:scale>
          <a:sx n="108" d="100"/>
          <a:sy n="108" d="100"/>
        </p:scale>
        <p:origin x="736"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1A15A-DA1B-0F4E-B7B2-9A3D51226B1F}" type="datetimeFigureOut">
              <a:rPr lang="en-US" smtClean="0"/>
              <a:t>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423FE-87DC-FD4A-B091-762A5ED8E375}" type="slidenum">
              <a:rPr lang="en-US" smtClean="0"/>
              <a:t>‹#›</a:t>
            </a:fld>
            <a:endParaRPr lang="en-US"/>
          </a:p>
        </p:txBody>
      </p:sp>
    </p:spTree>
    <p:extLst>
      <p:ext uri="{BB962C8B-B14F-4D97-AF65-F5344CB8AC3E}">
        <p14:creationId xmlns:p14="http://schemas.microsoft.com/office/powerpoint/2010/main" val="28601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news.gallup.com</a:t>
            </a:r>
            <a:r>
              <a:rPr lang="en-US" dirty="0"/>
              <a:t>/poll/505745/</a:t>
            </a:r>
            <a:r>
              <a:rPr lang="en-US" dirty="0" err="1"/>
              <a:t>depression-rates-reach-new-highs.aspx?utm_source</a:t>
            </a:r>
            <a:r>
              <a:rPr lang="en-US" dirty="0"/>
              <a:t>=</a:t>
            </a:r>
            <a:r>
              <a:rPr lang="en-US" dirty="0" err="1"/>
              <a:t>newsletter&amp;utm_medium</a:t>
            </a:r>
            <a:r>
              <a:rPr lang="en-US" dirty="0"/>
              <a:t>=</a:t>
            </a:r>
            <a:r>
              <a:rPr lang="en-US" dirty="0" err="1"/>
              <a:t>email&amp;utm_campaign</a:t>
            </a:r>
            <a:r>
              <a:rPr lang="en-US" dirty="0"/>
              <a:t>=</a:t>
            </a:r>
            <a:r>
              <a:rPr lang="en-US" dirty="0" err="1"/>
              <a:t>newsletter_axiospm&amp;stream</a:t>
            </a:r>
            <a:r>
              <a:rPr lang="en-US" dirty="0"/>
              <a:t>=top</a:t>
            </a:r>
          </a:p>
          <a:p>
            <a:endParaRPr lang="en-US" dirty="0"/>
          </a:p>
          <a:p>
            <a:r>
              <a:rPr lang="en-US" dirty="0"/>
              <a:t>https://</a:t>
            </a:r>
            <a:r>
              <a:rPr lang="en-US" dirty="0" err="1"/>
              <a:t>www.axios.com</a:t>
            </a:r>
            <a:r>
              <a:rPr lang="en-US" dirty="0"/>
              <a:t>/2022/10/26/</a:t>
            </a:r>
            <a:r>
              <a:rPr lang="en-US" dirty="0" err="1"/>
              <a:t>loneliness-pandemic-america-phone-calls?utm_source</a:t>
            </a:r>
            <a:r>
              <a:rPr lang="en-US" dirty="0"/>
              <a:t>=</a:t>
            </a:r>
            <a:r>
              <a:rPr lang="en-US" dirty="0" err="1"/>
              <a:t>newsletter&amp;utm_medium</a:t>
            </a:r>
            <a:r>
              <a:rPr lang="en-US" dirty="0"/>
              <a:t>=</a:t>
            </a:r>
            <a:r>
              <a:rPr lang="en-US" dirty="0" err="1"/>
              <a:t>email&amp;utm_campaign</a:t>
            </a:r>
            <a:r>
              <a:rPr lang="en-US" dirty="0"/>
              <a:t>=</a:t>
            </a:r>
            <a:r>
              <a:rPr lang="en-US" dirty="0" err="1"/>
              <a:t>newsletter_axiospm&amp;stream</a:t>
            </a:r>
            <a:r>
              <a:rPr lang="en-US" dirty="0"/>
              <a:t>=top</a:t>
            </a:r>
          </a:p>
          <a:p>
            <a:endParaRPr lang="en-US" dirty="0"/>
          </a:p>
          <a:p>
            <a:r>
              <a:rPr lang="en-US" b="0" i="0" u="none" strike="noStrike" dirty="0" err="1">
                <a:solidFill>
                  <a:srgbClr val="000000"/>
                </a:solidFill>
                <a:effectLst/>
                <a:latin typeface="Helvetica" pitchFamily="2" charset="0"/>
              </a:rPr>
              <a:t>elmoody@mindspring.com</a:t>
            </a:r>
            <a:r>
              <a:rPr lang="en-US" b="0" i="0" u="none" strike="noStrike" dirty="0">
                <a:solidFill>
                  <a:srgbClr val="000000"/>
                </a:solidFill>
                <a:effectLst/>
                <a:latin typeface="Helvetica" pitchFamily="2" charset="0"/>
              </a:rPr>
              <a:t> has shared an </a:t>
            </a:r>
            <a:r>
              <a:rPr lang="en-US" b="0" i="0" u="none" strike="noStrike" dirty="0" err="1">
                <a:solidFill>
                  <a:srgbClr val="000000"/>
                </a:solidFill>
                <a:effectLst/>
                <a:latin typeface="Helvetica" pitchFamily="2" charset="0"/>
              </a:rPr>
              <a:t>Axios</a:t>
            </a:r>
            <a:r>
              <a:rPr lang="en-US" b="0" i="0" u="none" strike="noStrike" dirty="0">
                <a:solidFill>
                  <a:srgbClr val="000000"/>
                </a:solidFill>
                <a:effectLst/>
                <a:latin typeface="Helvetica" pitchFamily="2" charset="0"/>
              </a:rPr>
              <a:t> story with you:</a:t>
            </a:r>
            <a:br>
              <a:rPr lang="en-US" dirty="0"/>
            </a:br>
            <a:br>
              <a:rPr lang="en-US" dirty="0"/>
            </a:br>
            <a:r>
              <a:rPr lang="en-US" b="0" i="0" u="none" strike="noStrike" dirty="0">
                <a:solidFill>
                  <a:srgbClr val="000000"/>
                </a:solidFill>
                <a:effectLst/>
                <a:latin typeface="Helvetica" pitchFamily="2" charset="0"/>
              </a:rPr>
              <a:t>1 big thing: Depression on the rise</a:t>
            </a:r>
            <a:br>
              <a:rPr lang="en-US" dirty="0"/>
            </a:br>
            <a:r>
              <a:rPr lang="en-US" b="0" i="0" u="none" strike="noStrike" dirty="0">
                <a:solidFill>
                  <a:srgbClr val="000000"/>
                </a:solidFill>
                <a:effectLst/>
                <a:latin typeface="Helvetica" pitchFamily="2" charset="0"/>
              </a:rPr>
              <a:t>https://</a:t>
            </a:r>
            <a:r>
              <a:rPr lang="en-US" b="0" i="0" u="none" strike="noStrike" dirty="0" err="1">
                <a:solidFill>
                  <a:srgbClr val="000000"/>
                </a:solidFill>
                <a:effectLst/>
                <a:latin typeface="Helvetica" pitchFamily="2" charset="0"/>
              </a:rPr>
              <a:t>www.axios.com</a:t>
            </a:r>
            <a:r>
              <a:rPr lang="en-US" b="0" i="0" u="none" strike="noStrike" dirty="0">
                <a:solidFill>
                  <a:srgbClr val="000000"/>
                </a:solidFill>
                <a:effectLst/>
                <a:latin typeface="Helvetica" pitchFamily="2" charset="0"/>
              </a:rPr>
              <a:t>/newsletters/axios-pm-d0579eaa-ab5f-43cb-83af-cc4a48d065fd.html?chunk=0&amp;utm_term=emshare#story0</a:t>
            </a:r>
          </a:p>
          <a:p>
            <a:endParaRPr lang="en-US" b="0" i="0" u="none" strike="noStrike"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16B85CC0-A558-5547-8CB3-A11C771A8456}" type="slidenum">
              <a:rPr lang="en-US" smtClean="0"/>
              <a:t>3</a:t>
            </a:fld>
            <a:endParaRPr lang="en-US"/>
          </a:p>
        </p:txBody>
      </p:sp>
    </p:spTree>
    <p:extLst>
      <p:ext uri="{BB962C8B-B14F-4D97-AF65-F5344CB8AC3E}">
        <p14:creationId xmlns:p14="http://schemas.microsoft.com/office/powerpoint/2010/main" val="113407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 big thing: More N.C. kids have anxiety and depression</a:t>
            </a:r>
            <a:br>
              <a:rPr lang="en-US" dirty="0"/>
            </a:b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www.axios.com</a:t>
            </a:r>
            <a:r>
              <a:rPr lang="en-US" sz="1200" b="0" i="0" u="none" strike="noStrike" kern="1200" dirty="0">
                <a:solidFill>
                  <a:schemeClr val="tx1"/>
                </a:solidFill>
                <a:effectLst/>
                <a:latin typeface="+mn-lt"/>
                <a:ea typeface="+mn-ea"/>
                <a:cs typeface="+mn-cs"/>
              </a:rPr>
              <a:t>/newsletters/axios-raleigh-da7602c9-1eab-4972-9fc7-522b38b44c64.html?chunk=0&amp;utm_term=emshare#story0</a:t>
            </a:r>
            <a:endParaRPr lang="en-US" dirty="0"/>
          </a:p>
        </p:txBody>
      </p:sp>
      <p:sp>
        <p:nvSpPr>
          <p:cNvPr id="4" name="Slide Number Placeholder 3"/>
          <p:cNvSpPr>
            <a:spLocks noGrp="1"/>
          </p:cNvSpPr>
          <p:nvPr>
            <p:ph type="sldNum" sz="quarter" idx="5"/>
          </p:nvPr>
        </p:nvSpPr>
        <p:spPr/>
        <p:txBody>
          <a:bodyPr/>
          <a:lstStyle/>
          <a:p>
            <a:fld id="{16B85CC0-A558-5547-8CB3-A11C771A8456}" type="slidenum">
              <a:rPr lang="en-US" smtClean="0"/>
              <a:t>4</a:t>
            </a:fld>
            <a:endParaRPr lang="en-US"/>
          </a:p>
        </p:txBody>
      </p:sp>
    </p:spTree>
    <p:extLst>
      <p:ext uri="{BB962C8B-B14F-4D97-AF65-F5344CB8AC3E}">
        <p14:creationId xmlns:p14="http://schemas.microsoft.com/office/powerpoint/2010/main" val="387047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www.barna.com</a:t>
            </a:r>
            <a:r>
              <a:rPr lang="en-US" dirty="0"/>
              <a:t>/research/church-pastor-role/</a:t>
            </a:r>
          </a:p>
        </p:txBody>
      </p:sp>
      <p:sp>
        <p:nvSpPr>
          <p:cNvPr id="4" name="Slide Number Placeholder 3"/>
          <p:cNvSpPr>
            <a:spLocks noGrp="1"/>
          </p:cNvSpPr>
          <p:nvPr>
            <p:ph type="sldNum" sz="quarter" idx="5"/>
          </p:nvPr>
        </p:nvSpPr>
        <p:spPr/>
        <p:txBody>
          <a:bodyPr/>
          <a:lstStyle/>
          <a:p>
            <a:fld id="{764423FE-87DC-FD4A-B091-762A5ED8E375}" type="slidenum">
              <a:rPr lang="en-US" smtClean="0"/>
              <a:t>5</a:t>
            </a:fld>
            <a:endParaRPr lang="en-US"/>
          </a:p>
        </p:txBody>
      </p:sp>
    </p:spTree>
    <p:extLst>
      <p:ext uri="{BB962C8B-B14F-4D97-AF65-F5344CB8AC3E}">
        <p14:creationId xmlns:p14="http://schemas.microsoft.com/office/powerpoint/2010/main" val="288790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423FE-87DC-FD4A-B091-762A5ED8E375}" type="slidenum">
              <a:rPr lang="en-US" smtClean="0"/>
              <a:t>6</a:t>
            </a:fld>
            <a:endParaRPr lang="en-US"/>
          </a:p>
        </p:txBody>
      </p:sp>
    </p:spTree>
    <p:extLst>
      <p:ext uri="{BB962C8B-B14F-4D97-AF65-F5344CB8AC3E}">
        <p14:creationId xmlns:p14="http://schemas.microsoft.com/office/powerpoint/2010/main" val="331929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You are an ambassador and burden bearer&gt;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a:p>
            <a:endParaRPr lang="en-US" dirty="0"/>
          </a:p>
        </p:txBody>
      </p:sp>
      <p:sp>
        <p:nvSpPr>
          <p:cNvPr id="4" name="Slide Number Placeholder 3"/>
          <p:cNvSpPr>
            <a:spLocks noGrp="1"/>
          </p:cNvSpPr>
          <p:nvPr>
            <p:ph type="sldNum" sz="quarter" idx="5"/>
          </p:nvPr>
        </p:nvSpPr>
        <p:spPr/>
        <p:txBody>
          <a:bodyPr/>
          <a:lstStyle/>
          <a:p>
            <a:fld id="{D0E23546-3952-AE4D-B5CF-D716DED3EBEB}" type="slidenum">
              <a:rPr lang="en-US" smtClean="0"/>
              <a:t>7</a:t>
            </a:fld>
            <a:endParaRPr lang="en-US"/>
          </a:p>
        </p:txBody>
      </p:sp>
    </p:spTree>
    <p:extLst>
      <p:ext uri="{BB962C8B-B14F-4D97-AF65-F5344CB8AC3E}">
        <p14:creationId xmlns:p14="http://schemas.microsoft.com/office/powerpoint/2010/main" val="1383760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www.apa.org</a:t>
            </a:r>
            <a:r>
              <a:rPr lang="en-US" dirty="0"/>
              <a:t>/pubs/journals/releases/psp-pspi0000402.pdf?utm_source=</a:t>
            </a:r>
            <a:r>
              <a:rPr lang="en-US" dirty="0" err="1"/>
              <a:t>newsletter&amp;utm_medium</a:t>
            </a:r>
            <a:r>
              <a:rPr lang="en-US" dirty="0"/>
              <a:t>=</a:t>
            </a:r>
            <a:r>
              <a:rPr lang="en-US" dirty="0" err="1"/>
              <a:t>email&amp;utm_campaign</a:t>
            </a:r>
            <a:r>
              <a:rPr lang="en-US" dirty="0"/>
              <a:t>=</a:t>
            </a:r>
            <a:r>
              <a:rPr lang="en-US" dirty="0" err="1"/>
              <a:t>newsletter_axiosfinishline&amp;stream</a:t>
            </a:r>
            <a:r>
              <a:rPr lang="en-US" dirty="0"/>
              <a:t>=top</a:t>
            </a:r>
          </a:p>
        </p:txBody>
      </p:sp>
      <p:sp>
        <p:nvSpPr>
          <p:cNvPr id="4" name="Slide Number Placeholder 3"/>
          <p:cNvSpPr>
            <a:spLocks noGrp="1"/>
          </p:cNvSpPr>
          <p:nvPr>
            <p:ph type="sldNum" sz="quarter" idx="5"/>
          </p:nvPr>
        </p:nvSpPr>
        <p:spPr/>
        <p:txBody>
          <a:bodyPr/>
          <a:lstStyle/>
          <a:p>
            <a:fld id="{16B85CC0-A558-5547-8CB3-A11C771A8456}" type="slidenum">
              <a:rPr lang="en-US" smtClean="0"/>
              <a:t>19</a:t>
            </a:fld>
            <a:endParaRPr lang="en-US"/>
          </a:p>
        </p:txBody>
      </p:sp>
    </p:spTree>
    <p:extLst>
      <p:ext uri="{BB962C8B-B14F-4D97-AF65-F5344CB8AC3E}">
        <p14:creationId xmlns:p14="http://schemas.microsoft.com/office/powerpoint/2010/main" val="140627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-0g-60-prod-03-apps-viewer.googleusercontent.com/viewer2/prod-03/pdf/diikpqn23bpesfpqch67fiac88oh1ji4/va5t5b5n5q7q9c7s32afign67osf8fq3/1669130775000/3/111659680590651400924/APznzaau0Ybo4jcP5et4e4hkQQk-DWq0o9HrPzD9D5N01GABVWL7Z_n1WQsUUCSd6z8GkQvSU4sgHIu8eQO6DWAKom8R_7lWXKCjpbgwx9Xk3W5m09OWHDFIrxxOJX_tqAKkTUUWkx39ZojKf25UJFSa__WHSOgkgYa2VeK57pRGJebbNmKT0DkVfJv5Y29DwKkoo3azZ2xHpZFXeUWg9FixWS1mZIgSus0CWjU6FGGLJPgBlZu_EmLQ72qz4VKvcZZjNvJEFjimiW35FTSGIbKTOYiIytxW8KfCiHBFiFbRQcilsLJfYqsEsk2ClCGCs9GR7Q7c-Na_fOZltrO--4aE-iqwiXk7b43CB_UtKGX9jXGJUUYwBmXJ82ypIGhFb982XuTX4w9-?</a:t>
            </a:r>
            <a:r>
              <a:rPr lang="en-US" dirty="0" err="1"/>
              <a:t>authuser</a:t>
            </a:r>
            <a:r>
              <a:rPr lang="en-US"/>
              <a:t>=0&amp;nonce=naskdqg1hm8ie&amp;user=111659680590651400924&amp;hash=gf3o98kq9gtq9tnuparbdk9g4vsb8tcc</a:t>
            </a:r>
          </a:p>
        </p:txBody>
      </p:sp>
      <p:sp>
        <p:nvSpPr>
          <p:cNvPr id="4" name="Slide Number Placeholder 3"/>
          <p:cNvSpPr>
            <a:spLocks noGrp="1"/>
          </p:cNvSpPr>
          <p:nvPr>
            <p:ph type="sldNum" sz="quarter" idx="5"/>
          </p:nvPr>
        </p:nvSpPr>
        <p:spPr/>
        <p:txBody>
          <a:bodyPr/>
          <a:lstStyle/>
          <a:p>
            <a:fld id="{16B85CC0-A558-5547-8CB3-A11C771A8456}" type="slidenum">
              <a:rPr lang="en-US" smtClean="0"/>
              <a:t>23</a:t>
            </a:fld>
            <a:endParaRPr lang="en-US"/>
          </a:p>
        </p:txBody>
      </p:sp>
    </p:spTree>
    <p:extLst>
      <p:ext uri="{BB962C8B-B14F-4D97-AF65-F5344CB8AC3E}">
        <p14:creationId xmlns:p14="http://schemas.microsoft.com/office/powerpoint/2010/main" val="3632205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psycnet.apa.org</a:t>
            </a:r>
            <a:r>
              <a:rPr lang="en-US" dirty="0"/>
              <a:t>/record/2022-85307-001?utm_source=</a:t>
            </a:r>
            <a:r>
              <a:rPr lang="en-US" dirty="0" err="1"/>
              <a:t>newsletter&amp;utm_medium</a:t>
            </a:r>
            <a:r>
              <a:rPr lang="en-US" dirty="0"/>
              <a:t>=</a:t>
            </a:r>
            <a:r>
              <a:rPr lang="en-US" dirty="0" err="1"/>
              <a:t>email&amp;utm_campaign</a:t>
            </a:r>
            <a:r>
              <a:rPr lang="en-US" dirty="0"/>
              <a:t>=</a:t>
            </a:r>
            <a:r>
              <a:rPr lang="en-US" dirty="0" err="1"/>
              <a:t>newsletter_axiosfinishline&amp;stream</a:t>
            </a:r>
            <a:r>
              <a:rPr lang="en-US" dirty="0"/>
              <a:t>=top</a:t>
            </a:r>
          </a:p>
        </p:txBody>
      </p:sp>
      <p:sp>
        <p:nvSpPr>
          <p:cNvPr id="4" name="Slide Number Placeholder 3"/>
          <p:cNvSpPr>
            <a:spLocks noGrp="1"/>
          </p:cNvSpPr>
          <p:nvPr>
            <p:ph type="sldNum" sz="quarter" idx="5"/>
          </p:nvPr>
        </p:nvSpPr>
        <p:spPr/>
        <p:txBody>
          <a:bodyPr/>
          <a:lstStyle/>
          <a:p>
            <a:fld id="{16B85CC0-A558-5547-8CB3-A11C771A8456}" type="slidenum">
              <a:rPr lang="en-US" smtClean="0"/>
              <a:t>32</a:t>
            </a:fld>
            <a:endParaRPr lang="en-US"/>
          </a:p>
        </p:txBody>
      </p:sp>
    </p:spTree>
    <p:extLst>
      <p:ext uri="{BB962C8B-B14F-4D97-AF65-F5344CB8AC3E}">
        <p14:creationId xmlns:p14="http://schemas.microsoft.com/office/powerpoint/2010/main" val="3188930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7557-1A33-EB91-D730-088E02D07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76B627-1866-5C5A-C1FF-79CAD7CFB8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E37231-413D-9127-9BB6-5520C873D9FC}"/>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5" name="Footer Placeholder 4">
            <a:extLst>
              <a:ext uri="{FF2B5EF4-FFF2-40B4-BE49-F238E27FC236}">
                <a16:creationId xmlns:a16="http://schemas.microsoft.com/office/drawing/2014/main" id="{F4DE1DE2-DF1F-B661-87A6-602EC5BCD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23EF5-C5F6-185E-9926-CE60A65FD6CB}"/>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2234658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E7642-7E93-FEAC-DE38-3458DED946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DECDFE-8909-7036-DC0F-1254158FF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EE6C6-5674-8705-DE2A-54D2E517E6FB}"/>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5" name="Footer Placeholder 4">
            <a:extLst>
              <a:ext uri="{FF2B5EF4-FFF2-40B4-BE49-F238E27FC236}">
                <a16:creationId xmlns:a16="http://schemas.microsoft.com/office/drawing/2014/main" id="{754C8A66-571A-E257-31B0-8159CFF75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FC58F-B05D-0BC2-0998-A7E9726B0471}"/>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3711742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14058-05BB-706E-3D2E-7C701301DA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FF1E15-35F4-320C-9F5F-A614EEA99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448BC-909D-4EC5-D1CB-3A2B52FCD4DF}"/>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5" name="Footer Placeholder 4">
            <a:extLst>
              <a:ext uri="{FF2B5EF4-FFF2-40B4-BE49-F238E27FC236}">
                <a16:creationId xmlns:a16="http://schemas.microsoft.com/office/drawing/2014/main" id="{66836709-E981-11E8-67AD-10D26EB57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AAA98-2B26-8EB0-C0B1-3F59C047E843}"/>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166155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4B688-AA63-7A16-5C11-CD57472F4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C268FE-1270-39EB-B1FB-AA3C1D30F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FF0E9-973A-8C9D-FCE4-77A37C049AC6}"/>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5" name="Footer Placeholder 4">
            <a:extLst>
              <a:ext uri="{FF2B5EF4-FFF2-40B4-BE49-F238E27FC236}">
                <a16:creationId xmlns:a16="http://schemas.microsoft.com/office/drawing/2014/main" id="{3C33F8CA-1499-F77B-7566-F9B5FA37F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869C4-FA43-FEB9-AB37-C8FEF8ABDEBA}"/>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419709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99C-3B98-EDD6-E649-4F5E0ADF5C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3A9CF-C3CA-CC01-0724-E7A2ABCC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430CE-AC52-60B9-B3A5-CC9CBB9833C5}"/>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5" name="Footer Placeholder 4">
            <a:extLst>
              <a:ext uri="{FF2B5EF4-FFF2-40B4-BE49-F238E27FC236}">
                <a16:creationId xmlns:a16="http://schemas.microsoft.com/office/drawing/2014/main" id="{C43C41D2-6B66-BCD5-6407-E174B9247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637BF-49CC-5E0B-0B35-C3C7035A5B91}"/>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568448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BDC2-38F4-9CB1-8ACA-D994B4F4D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2D060-627E-D60B-410A-81A7D1504E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F8C7A-E221-42EC-255A-15279114F1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E6A770-C9DB-E807-8772-07D4012CEC9D}"/>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6" name="Footer Placeholder 5">
            <a:extLst>
              <a:ext uri="{FF2B5EF4-FFF2-40B4-BE49-F238E27FC236}">
                <a16:creationId xmlns:a16="http://schemas.microsoft.com/office/drawing/2014/main" id="{43359B92-7E75-86EA-6803-7EA355108A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BEF79E-39BF-93B9-1412-C5A1D1E20BBB}"/>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67813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32EF-4EE8-FF9F-BAF8-5AA9AFEA71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38B83-4B8F-127B-5037-C40279565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BB9EDF-A867-E9CE-3B6F-24EDC9C225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C15B47-27CF-329D-95AF-31BF72FF7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6FD257-749A-E47F-4A13-0A2ABD6509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F4871-A52E-1CC1-449C-941516DD89E9}"/>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8" name="Footer Placeholder 7">
            <a:extLst>
              <a:ext uri="{FF2B5EF4-FFF2-40B4-BE49-F238E27FC236}">
                <a16:creationId xmlns:a16="http://schemas.microsoft.com/office/drawing/2014/main" id="{4259444F-B353-3267-5E07-FE768BADF9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E24211-D916-6807-B063-6B99D3B4D539}"/>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280030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C53B-3C97-0832-B7F9-72DFFC6742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C7669B-1356-68EE-33C7-ECAB198ACD7E}"/>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4" name="Footer Placeholder 3">
            <a:extLst>
              <a:ext uri="{FF2B5EF4-FFF2-40B4-BE49-F238E27FC236}">
                <a16:creationId xmlns:a16="http://schemas.microsoft.com/office/drawing/2014/main" id="{8BA83872-2CF3-CA07-C127-2EC3B57689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E67A10-1E9C-2582-D371-667B68AEF4DE}"/>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3081643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9CE7A-532B-5668-D027-DB5F9611AB13}"/>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3" name="Footer Placeholder 2">
            <a:extLst>
              <a:ext uri="{FF2B5EF4-FFF2-40B4-BE49-F238E27FC236}">
                <a16:creationId xmlns:a16="http://schemas.microsoft.com/office/drawing/2014/main" id="{04A9AF8A-67C8-70BF-3528-4922D7A978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1D18D6-D615-1E8E-716E-436DF7B55413}"/>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2616208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4867-ACDC-913F-DE4A-63C164BEA4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05D31D-E690-23EC-A1E4-E3D9CC507A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F3052A-9C68-BB7B-F1C1-4B330295B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F14E8-A63F-5DA4-EFCE-9CEBB0CE3FF0}"/>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6" name="Footer Placeholder 5">
            <a:extLst>
              <a:ext uri="{FF2B5EF4-FFF2-40B4-BE49-F238E27FC236}">
                <a16:creationId xmlns:a16="http://schemas.microsoft.com/office/drawing/2014/main" id="{BDEE5B98-74FC-A8E7-A780-2478738A8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F77CD-219F-2970-917F-10499655C4AC}"/>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34078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3983-C05A-C31B-D91F-2FB6F38B0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81D0C6-CBA6-8043-2FB1-DE9EAAF54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78728-BF3B-558D-A3F1-E72A1FCEF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477CF5-9CFE-8EFF-586D-EB7AC4774574}"/>
              </a:ext>
            </a:extLst>
          </p:cNvPr>
          <p:cNvSpPr>
            <a:spLocks noGrp="1"/>
          </p:cNvSpPr>
          <p:nvPr>
            <p:ph type="dt" sz="half" idx="10"/>
          </p:nvPr>
        </p:nvSpPr>
        <p:spPr/>
        <p:txBody>
          <a:bodyPr/>
          <a:lstStyle/>
          <a:p>
            <a:fld id="{4D2DD108-BBF6-AC44-B411-332A0D41B2B1}" type="datetimeFigureOut">
              <a:rPr lang="en-US" smtClean="0"/>
              <a:t>1/28/24</a:t>
            </a:fld>
            <a:endParaRPr lang="en-US"/>
          </a:p>
        </p:txBody>
      </p:sp>
      <p:sp>
        <p:nvSpPr>
          <p:cNvPr id="6" name="Footer Placeholder 5">
            <a:extLst>
              <a:ext uri="{FF2B5EF4-FFF2-40B4-BE49-F238E27FC236}">
                <a16:creationId xmlns:a16="http://schemas.microsoft.com/office/drawing/2014/main" id="{6D416CE6-1234-E76E-274F-6D7FA4AD6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D0F0F-1D3D-0608-B3A1-C304D67AA78F}"/>
              </a:ext>
            </a:extLst>
          </p:cNvPr>
          <p:cNvSpPr>
            <a:spLocks noGrp="1"/>
          </p:cNvSpPr>
          <p:nvPr>
            <p:ph type="sldNum" sz="quarter" idx="12"/>
          </p:nvPr>
        </p:nvSpPr>
        <p:spPr/>
        <p:txBody>
          <a:bodyPr/>
          <a:lstStyle/>
          <a:p>
            <a:fld id="{4A884B03-1B15-4F4A-B31B-4823781FA219}" type="slidenum">
              <a:rPr lang="en-US" smtClean="0"/>
              <a:t>‹#›</a:t>
            </a:fld>
            <a:endParaRPr lang="en-US"/>
          </a:p>
        </p:txBody>
      </p:sp>
    </p:spTree>
    <p:extLst>
      <p:ext uri="{BB962C8B-B14F-4D97-AF65-F5344CB8AC3E}">
        <p14:creationId xmlns:p14="http://schemas.microsoft.com/office/powerpoint/2010/main" val="207042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8F7937-8FBE-0B02-096E-A1D08B8E73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5F6662-0E99-10EE-338A-FC80B52FC7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893C6-3617-DCE6-5CD4-D70432EE0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DD108-BBF6-AC44-B411-332A0D41B2B1}" type="datetimeFigureOut">
              <a:rPr lang="en-US" smtClean="0"/>
              <a:t>1/28/24</a:t>
            </a:fld>
            <a:endParaRPr lang="en-US"/>
          </a:p>
        </p:txBody>
      </p:sp>
      <p:sp>
        <p:nvSpPr>
          <p:cNvPr id="5" name="Footer Placeholder 4">
            <a:extLst>
              <a:ext uri="{FF2B5EF4-FFF2-40B4-BE49-F238E27FC236}">
                <a16:creationId xmlns:a16="http://schemas.microsoft.com/office/drawing/2014/main" id="{A70D4A8F-1E62-9D6C-1F70-3352BD26A7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18088-4ABA-F3C8-56AF-8DBF066E5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84B03-1B15-4F4A-B31B-4823781FA219}" type="slidenum">
              <a:rPr lang="en-US" smtClean="0"/>
              <a:t>‹#›</a:t>
            </a:fld>
            <a:endParaRPr lang="en-US"/>
          </a:p>
        </p:txBody>
      </p:sp>
    </p:spTree>
    <p:extLst>
      <p:ext uri="{BB962C8B-B14F-4D97-AF65-F5344CB8AC3E}">
        <p14:creationId xmlns:p14="http://schemas.microsoft.com/office/powerpoint/2010/main" val="1602325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file:////Users/edwardmoody/Library/Group%20Containers/UBF8T346G9.ms/WebArchiveCopyPasteTempFiles/com.microsoft.Word/1200px-Short_left_arrow_-_red.svg.pn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file:////Users/edwardmoody/Library/Group%20Containers/UBF8T346G9.ms/WebArchiveCopyPasteTempFiles/com.microsoft.Word/gLv301O7xBWsQAAAABJRU5ErkJggg=="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1850140-D73C-8E31-37E0-2A8DDC752D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489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80671-35FA-2635-49EF-90AE4A049126}"/>
              </a:ext>
            </a:extLst>
          </p:cNvPr>
          <p:cNvSpPr>
            <a:spLocks noGrp="1"/>
          </p:cNvSpPr>
          <p:nvPr>
            <p:ph type="title"/>
          </p:nvPr>
        </p:nvSpPr>
        <p:spPr>
          <a:xfrm>
            <a:off x="5297762" y="329184"/>
            <a:ext cx="6251110" cy="1783080"/>
          </a:xfrm>
        </p:spPr>
        <p:txBody>
          <a:bodyPr anchor="b">
            <a:normAutofit/>
          </a:bodyPr>
          <a:lstStyle/>
          <a:p>
            <a:r>
              <a:rPr lang="en-US" sz="5400" dirty="0"/>
              <a:t>Barriers to Responding</a:t>
            </a:r>
          </a:p>
        </p:txBody>
      </p:sp>
      <p:pic>
        <p:nvPicPr>
          <p:cNvPr id="5" name="Picture 4" descr="Metal tic-tac-toe game pieces">
            <a:extLst>
              <a:ext uri="{FF2B5EF4-FFF2-40B4-BE49-F238E27FC236}">
                <a16:creationId xmlns:a16="http://schemas.microsoft.com/office/drawing/2014/main" id="{741B9305-143E-3AB9-CDD4-5C75BF936127}"/>
              </a:ext>
            </a:extLst>
          </p:cNvPr>
          <p:cNvPicPr>
            <a:picLocks noChangeAspect="1"/>
          </p:cNvPicPr>
          <p:nvPr/>
        </p:nvPicPr>
        <p:blipFill rotWithShape="1">
          <a:blip r:embed="rId2"/>
          <a:srcRect l="17765" r="3130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599DFB-EB8B-BB55-1898-B24C66C7E966}"/>
              </a:ext>
            </a:extLst>
          </p:cNvPr>
          <p:cNvSpPr>
            <a:spLocks noGrp="1"/>
          </p:cNvSpPr>
          <p:nvPr>
            <p:ph idx="1"/>
          </p:nvPr>
        </p:nvSpPr>
        <p:spPr>
          <a:xfrm>
            <a:off x="5297762" y="2706624"/>
            <a:ext cx="6251110" cy="3483864"/>
          </a:xfrm>
        </p:spPr>
        <p:txBody>
          <a:bodyPr>
            <a:normAutofit/>
          </a:bodyPr>
          <a:lstStyle/>
          <a:p>
            <a:r>
              <a:rPr lang="en-US" sz="4000" dirty="0"/>
              <a:t>Someone else will help</a:t>
            </a:r>
          </a:p>
          <a:p>
            <a:r>
              <a:rPr lang="en-US" sz="4000" dirty="0"/>
              <a:t>Time</a:t>
            </a:r>
          </a:p>
          <a:p>
            <a:r>
              <a:rPr lang="en-US" sz="4000" i="1" u="sng" dirty="0"/>
              <a:t>Fear</a:t>
            </a:r>
          </a:p>
        </p:txBody>
      </p:sp>
    </p:spTree>
    <p:extLst>
      <p:ext uri="{BB962C8B-B14F-4D97-AF65-F5344CB8AC3E}">
        <p14:creationId xmlns:p14="http://schemas.microsoft.com/office/powerpoint/2010/main" val="4022391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80671-35FA-2635-49EF-90AE4A049126}"/>
              </a:ext>
            </a:extLst>
          </p:cNvPr>
          <p:cNvSpPr>
            <a:spLocks noGrp="1"/>
          </p:cNvSpPr>
          <p:nvPr>
            <p:ph type="title"/>
          </p:nvPr>
        </p:nvSpPr>
        <p:spPr>
          <a:xfrm>
            <a:off x="5297762" y="329184"/>
            <a:ext cx="6251110" cy="1783080"/>
          </a:xfrm>
        </p:spPr>
        <p:txBody>
          <a:bodyPr anchor="b">
            <a:normAutofit/>
          </a:bodyPr>
          <a:lstStyle/>
          <a:p>
            <a:r>
              <a:rPr lang="en-US" sz="5400" dirty="0"/>
              <a:t>Barriers to Responding</a:t>
            </a:r>
          </a:p>
        </p:txBody>
      </p:sp>
      <p:pic>
        <p:nvPicPr>
          <p:cNvPr id="5" name="Picture 4" descr="Metal tic-tac-toe game pieces">
            <a:extLst>
              <a:ext uri="{FF2B5EF4-FFF2-40B4-BE49-F238E27FC236}">
                <a16:creationId xmlns:a16="http://schemas.microsoft.com/office/drawing/2014/main" id="{741B9305-143E-3AB9-CDD4-5C75BF936127}"/>
              </a:ext>
            </a:extLst>
          </p:cNvPr>
          <p:cNvPicPr>
            <a:picLocks noChangeAspect="1"/>
          </p:cNvPicPr>
          <p:nvPr/>
        </p:nvPicPr>
        <p:blipFill rotWithShape="1">
          <a:blip r:embed="rId2"/>
          <a:srcRect l="17765" r="3130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599DFB-EB8B-BB55-1898-B24C66C7E966}"/>
              </a:ext>
            </a:extLst>
          </p:cNvPr>
          <p:cNvSpPr>
            <a:spLocks noGrp="1"/>
          </p:cNvSpPr>
          <p:nvPr>
            <p:ph idx="1"/>
          </p:nvPr>
        </p:nvSpPr>
        <p:spPr>
          <a:xfrm>
            <a:off x="5297762" y="2706624"/>
            <a:ext cx="6251110" cy="3483864"/>
          </a:xfrm>
        </p:spPr>
        <p:txBody>
          <a:bodyPr>
            <a:normAutofit/>
          </a:bodyPr>
          <a:lstStyle/>
          <a:p>
            <a:r>
              <a:rPr lang="en-US" sz="4000" dirty="0"/>
              <a:t>Someone else will help</a:t>
            </a:r>
          </a:p>
          <a:p>
            <a:r>
              <a:rPr lang="en-US" sz="4000" dirty="0"/>
              <a:t>Time</a:t>
            </a:r>
          </a:p>
          <a:p>
            <a:r>
              <a:rPr lang="en-US" sz="4000" dirty="0"/>
              <a:t>Fear</a:t>
            </a:r>
          </a:p>
          <a:p>
            <a:r>
              <a:rPr lang="en-US" sz="4000" i="1" u="sng" dirty="0"/>
              <a:t>Helpless</a:t>
            </a:r>
          </a:p>
        </p:txBody>
      </p:sp>
    </p:spTree>
    <p:extLst>
      <p:ext uri="{BB962C8B-B14F-4D97-AF65-F5344CB8AC3E}">
        <p14:creationId xmlns:p14="http://schemas.microsoft.com/office/powerpoint/2010/main" val="347494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297762" y="329184"/>
            <a:ext cx="6251110" cy="1783080"/>
          </a:xfrm>
        </p:spPr>
        <p:txBody>
          <a:bodyPr anchor="b">
            <a:normAutofit/>
          </a:bodyPr>
          <a:lstStyle/>
          <a:p>
            <a:r>
              <a:rPr lang="en-US" sz="5400"/>
              <a:t>What tools do you have?</a:t>
            </a:r>
          </a:p>
        </p:txBody>
      </p:sp>
      <p:pic>
        <p:nvPicPr>
          <p:cNvPr id="4" name="Picture 3" descr="A coffee cup and a prayer journal&#10;&#10;Description automatically generated">
            <a:extLst>
              <a:ext uri="{FF2B5EF4-FFF2-40B4-BE49-F238E27FC236}">
                <a16:creationId xmlns:a16="http://schemas.microsoft.com/office/drawing/2014/main" id="{95483335-1EA0-CAF8-08F2-32223D929731}"/>
              </a:ext>
            </a:extLst>
          </p:cNvPr>
          <p:cNvPicPr>
            <a:picLocks noChangeAspect="1"/>
          </p:cNvPicPr>
          <p:nvPr/>
        </p:nvPicPr>
        <p:blipFill rotWithShape="1">
          <a:blip r:embed="rId2"/>
          <a:srcRect l="31572" r="3039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297762" y="2706624"/>
            <a:ext cx="6251110" cy="3483864"/>
          </a:xfrm>
        </p:spPr>
        <p:txBody>
          <a:bodyPr>
            <a:normAutofit/>
          </a:bodyPr>
          <a:lstStyle/>
          <a:p>
            <a:r>
              <a:rPr lang="en-US" sz="4000" dirty="0"/>
              <a:t>Prayer</a:t>
            </a:r>
          </a:p>
          <a:p>
            <a:pPr lvl="1"/>
            <a:r>
              <a:rPr lang="en-US" sz="4000" dirty="0"/>
              <a:t>Pray </a:t>
            </a:r>
            <a:r>
              <a:rPr lang="en-US" sz="4000" i="1" u="sng" dirty="0"/>
              <a:t>aloud</a:t>
            </a:r>
          </a:p>
        </p:txBody>
      </p:sp>
    </p:spTree>
    <p:extLst>
      <p:ext uri="{BB962C8B-B14F-4D97-AF65-F5344CB8AC3E}">
        <p14:creationId xmlns:p14="http://schemas.microsoft.com/office/powerpoint/2010/main" val="413123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297762" y="329184"/>
            <a:ext cx="6251110" cy="1783080"/>
          </a:xfrm>
        </p:spPr>
        <p:txBody>
          <a:bodyPr anchor="b">
            <a:normAutofit/>
          </a:bodyPr>
          <a:lstStyle/>
          <a:p>
            <a:r>
              <a:rPr lang="en-US" sz="5400"/>
              <a:t>What tools do you have?</a:t>
            </a:r>
          </a:p>
        </p:txBody>
      </p:sp>
      <p:pic>
        <p:nvPicPr>
          <p:cNvPr id="4" name="Picture 3" descr="A coffee cup and a prayer journal&#10;&#10;Description automatically generated">
            <a:extLst>
              <a:ext uri="{FF2B5EF4-FFF2-40B4-BE49-F238E27FC236}">
                <a16:creationId xmlns:a16="http://schemas.microsoft.com/office/drawing/2014/main" id="{95483335-1EA0-CAF8-08F2-32223D929731}"/>
              </a:ext>
            </a:extLst>
          </p:cNvPr>
          <p:cNvPicPr>
            <a:picLocks noChangeAspect="1"/>
          </p:cNvPicPr>
          <p:nvPr/>
        </p:nvPicPr>
        <p:blipFill rotWithShape="1">
          <a:blip r:embed="rId2"/>
          <a:srcRect l="31572" r="3039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297762" y="2706624"/>
            <a:ext cx="6251110" cy="3483864"/>
          </a:xfrm>
        </p:spPr>
        <p:txBody>
          <a:bodyPr>
            <a:normAutofit/>
          </a:bodyPr>
          <a:lstStyle/>
          <a:p>
            <a:r>
              <a:rPr lang="en-US" sz="4000" dirty="0"/>
              <a:t>Prayer</a:t>
            </a:r>
          </a:p>
          <a:p>
            <a:pPr lvl="1"/>
            <a:r>
              <a:rPr lang="en-US" sz="4000" dirty="0"/>
              <a:t>Pray aloud</a:t>
            </a:r>
          </a:p>
          <a:p>
            <a:pPr lvl="1"/>
            <a:r>
              <a:rPr lang="en-US" sz="4000" dirty="0"/>
              <a:t>Pray by </a:t>
            </a:r>
            <a:r>
              <a:rPr lang="en-US" sz="4000" i="1" u="sng" dirty="0"/>
              <a:t>name</a:t>
            </a:r>
          </a:p>
        </p:txBody>
      </p:sp>
    </p:spTree>
    <p:extLst>
      <p:ext uri="{BB962C8B-B14F-4D97-AF65-F5344CB8AC3E}">
        <p14:creationId xmlns:p14="http://schemas.microsoft.com/office/powerpoint/2010/main" val="256352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755598" y="1138036"/>
            <a:ext cx="5598202" cy="1402470"/>
          </a:xfrm>
        </p:spPr>
        <p:txBody>
          <a:bodyPr anchor="t">
            <a:normAutofit/>
          </a:bodyPr>
          <a:lstStyle/>
          <a:p>
            <a:r>
              <a:rPr lang="en-US" sz="4000" dirty="0"/>
              <a:t>What tools do you have?</a:t>
            </a:r>
          </a:p>
        </p:txBody>
      </p:sp>
      <p:pic>
        <p:nvPicPr>
          <p:cNvPr id="4" name="Picture 2">
            <a:extLst>
              <a:ext uri="{FF2B5EF4-FFF2-40B4-BE49-F238E27FC236}">
                <a16:creationId xmlns:a16="http://schemas.microsoft.com/office/drawing/2014/main" id="{0ED385F5-F075-17CA-EEC9-945FEBCAD9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2122" y="770175"/>
            <a:ext cx="4365438" cy="54567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755598" y="2551176"/>
            <a:ext cx="5444382" cy="3591207"/>
          </a:xfrm>
        </p:spPr>
        <p:txBody>
          <a:bodyPr>
            <a:normAutofit/>
          </a:bodyPr>
          <a:lstStyle/>
          <a:p>
            <a:r>
              <a:rPr lang="en-US" sz="4000" dirty="0"/>
              <a:t>The Word</a:t>
            </a:r>
          </a:p>
          <a:p>
            <a:pPr lvl="1"/>
            <a:r>
              <a:rPr lang="en-US" sz="4000" dirty="0"/>
              <a:t>For </a:t>
            </a:r>
            <a:r>
              <a:rPr lang="en-US" sz="4000" i="1" u="sng" dirty="0"/>
              <a:t>comfort</a:t>
            </a:r>
          </a:p>
        </p:txBody>
      </p:sp>
    </p:spTree>
    <p:extLst>
      <p:ext uri="{BB962C8B-B14F-4D97-AF65-F5344CB8AC3E}">
        <p14:creationId xmlns:p14="http://schemas.microsoft.com/office/powerpoint/2010/main" val="2320395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p:txBody>
          <a:bodyPr/>
          <a:lstStyle/>
          <a:p>
            <a:r>
              <a:rPr lang="en-US" dirty="0"/>
              <a:t>What tools do you have?</a:t>
            </a:r>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838200" y="1825625"/>
            <a:ext cx="5740730" cy="4351338"/>
          </a:xfrm>
        </p:spPr>
        <p:txBody>
          <a:bodyPr>
            <a:normAutofit/>
          </a:bodyPr>
          <a:lstStyle/>
          <a:p>
            <a:r>
              <a:rPr lang="en-US" sz="4000" dirty="0"/>
              <a:t>Prayer</a:t>
            </a:r>
          </a:p>
          <a:p>
            <a:r>
              <a:rPr lang="en-US" sz="4000" dirty="0"/>
              <a:t>The Word</a:t>
            </a:r>
          </a:p>
          <a:p>
            <a:pPr lvl="1"/>
            <a:r>
              <a:rPr lang="en-US" sz="4000" dirty="0"/>
              <a:t>For comfort</a:t>
            </a:r>
          </a:p>
          <a:p>
            <a:pPr lvl="1"/>
            <a:r>
              <a:rPr lang="en-US" sz="4000" dirty="0"/>
              <a:t>For </a:t>
            </a:r>
            <a:r>
              <a:rPr lang="en-US" sz="4000" i="1" u="sng" dirty="0"/>
              <a:t>direction</a:t>
            </a:r>
          </a:p>
        </p:txBody>
      </p:sp>
      <p:pic>
        <p:nvPicPr>
          <p:cNvPr id="4" name="Picture 2" descr="Text&#10;&#10;Description automatically generated">
            <a:extLst>
              <a:ext uri="{FF2B5EF4-FFF2-40B4-BE49-F238E27FC236}">
                <a16:creationId xmlns:a16="http://schemas.microsoft.com/office/drawing/2014/main" id="{EB0344ED-3D1B-DF53-861B-9EAED9096E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4" r="5060" b="3"/>
          <a:stretch/>
        </p:blipFill>
        <p:spPr bwMode="auto">
          <a:xfrm>
            <a:off x="7684007" y="603504"/>
            <a:ext cx="4050792"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48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838200" y="365125"/>
            <a:ext cx="10515600" cy="1325563"/>
          </a:xfrm>
        </p:spPr>
        <p:txBody>
          <a:bodyPr>
            <a:normAutofit/>
          </a:bodyPr>
          <a:lstStyle/>
          <a:p>
            <a:r>
              <a:rPr lang="en-US" sz="5400"/>
              <a:t>What tools do you have?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838200" y="1929384"/>
            <a:ext cx="10515600" cy="4251960"/>
          </a:xfrm>
        </p:spPr>
        <p:txBody>
          <a:bodyPr>
            <a:normAutofit/>
          </a:bodyPr>
          <a:lstStyle/>
          <a:p>
            <a:r>
              <a:rPr lang="en-US" sz="4000" dirty="0"/>
              <a:t>Your Words</a:t>
            </a:r>
          </a:p>
          <a:p>
            <a:pPr lvl="1"/>
            <a:r>
              <a:rPr lang="en-US" sz="4000" i="1" u="sng" dirty="0"/>
              <a:t>Text</a:t>
            </a:r>
          </a:p>
        </p:txBody>
      </p:sp>
    </p:spTree>
    <p:extLst>
      <p:ext uri="{BB962C8B-B14F-4D97-AF65-F5344CB8AC3E}">
        <p14:creationId xmlns:p14="http://schemas.microsoft.com/office/powerpoint/2010/main" val="272250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838200" y="365125"/>
            <a:ext cx="10515600" cy="1325563"/>
          </a:xfrm>
        </p:spPr>
        <p:txBody>
          <a:bodyPr>
            <a:normAutofit/>
          </a:bodyPr>
          <a:lstStyle/>
          <a:p>
            <a:r>
              <a:rPr lang="en-US" sz="5400"/>
              <a:t>What tools do you have?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838200" y="1929384"/>
            <a:ext cx="10515600" cy="4251960"/>
          </a:xfrm>
        </p:spPr>
        <p:txBody>
          <a:bodyPr>
            <a:normAutofit/>
          </a:bodyPr>
          <a:lstStyle/>
          <a:p>
            <a:r>
              <a:rPr lang="en-US" sz="4000" dirty="0"/>
              <a:t>Your Words</a:t>
            </a:r>
          </a:p>
          <a:p>
            <a:pPr lvl="1"/>
            <a:r>
              <a:rPr lang="en-US" sz="4000" dirty="0"/>
              <a:t>Text</a:t>
            </a:r>
          </a:p>
          <a:p>
            <a:pPr lvl="1"/>
            <a:r>
              <a:rPr lang="en-US" sz="4000" i="1" u="sng" dirty="0"/>
              <a:t>Social media message</a:t>
            </a:r>
          </a:p>
        </p:txBody>
      </p:sp>
    </p:spTree>
    <p:extLst>
      <p:ext uri="{BB962C8B-B14F-4D97-AF65-F5344CB8AC3E}">
        <p14:creationId xmlns:p14="http://schemas.microsoft.com/office/powerpoint/2010/main" val="3741152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838200" y="365125"/>
            <a:ext cx="10515600" cy="1325563"/>
          </a:xfrm>
        </p:spPr>
        <p:txBody>
          <a:bodyPr>
            <a:normAutofit/>
          </a:bodyPr>
          <a:lstStyle/>
          <a:p>
            <a:r>
              <a:rPr lang="en-US" sz="5400"/>
              <a:t>What tools do you have?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838200" y="1929384"/>
            <a:ext cx="10515600" cy="4251960"/>
          </a:xfrm>
        </p:spPr>
        <p:txBody>
          <a:bodyPr>
            <a:normAutofit/>
          </a:bodyPr>
          <a:lstStyle/>
          <a:p>
            <a:r>
              <a:rPr lang="en-US" sz="4000" dirty="0"/>
              <a:t>Your Words</a:t>
            </a:r>
          </a:p>
          <a:p>
            <a:pPr lvl="1"/>
            <a:r>
              <a:rPr lang="en-US" sz="4000" dirty="0"/>
              <a:t>Text</a:t>
            </a:r>
          </a:p>
          <a:p>
            <a:pPr lvl="1"/>
            <a:r>
              <a:rPr lang="en-US" sz="4000" dirty="0"/>
              <a:t>Social media message</a:t>
            </a:r>
          </a:p>
          <a:p>
            <a:pPr lvl="1"/>
            <a:r>
              <a:rPr lang="en-US" sz="4000" i="1" u="sng" dirty="0"/>
              <a:t>Card</a:t>
            </a:r>
          </a:p>
        </p:txBody>
      </p:sp>
    </p:spTree>
    <p:extLst>
      <p:ext uri="{BB962C8B-B14F-4D97-AF65-F5344CB8AC3E}">
        <p14:creationId xmlns:p14="http://schemas.microsoft.com/office/powerpoint/2010/main" val="4149295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18BDA2-D538-3FEB-0F21-47B50FEB1CA1}"/>
              </a:ext>
            </a:extLst>
          </p:cNvPr>
          <p:cNvPicPr>
            <a:picLocks noChangeAspect="1"/>
          </p:cNvPicPr>
          <p:nvPr/>
        </p:nvPicPr>
        <p:blipFill>
          <a:blip r:embed="rId3"/>
          <a:stretch>
            <a:fillRect/>
          </a:stretch>
        </p:blipFill>
        <p:spPr>
          <a:xfrm>
            <a:off x="1891420" y="643467"/>
            <a:ext cx="8409160" cy="5571066"/>
          </a:xfrm>
          <a:prstGeom prst="rect">
            <a:avLst/>
          </a:prstGeom>
        </p:spPr>
      </p:pic>
    </p:spTree>
    <p:extLst>
      <p:ext uri="{BB962C8B-B14F-4D97-AF65-F5344CB8AC3E}">
        <p14:creationId xmlns:p14="http://schemas.microsoft.com/office/powerpoint/2010/main" val="160124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band aid with white text&#10;&#10;Description automatically generated">
            <a:extLst>
              <a:ext uri="{FF2B5EF4-FFF2-40B4-BE49-F238E27FC236}">
                <a16:creationId xmlns:a16="http://schemas.microsoft.com/office/drawing/2014/main" id="{DAF13E27-6AC9-83B0-01EC-638B129036F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181382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4654296" y="329184"/>
            <a:ext cx="6894576" cy="1783080"/>
          </a:xfrm>
        </p:spPr>
        <p:txBody>
          <a:bodyPr anchor="b">
            <a:normAutofit/>
          </a:bodyPr>
          <a:lstStyle/>
          <a:p>
            <a:r>
              <a:rPr lang="en-US" sz="5400"/>
              <a:t>What tools do you have?</a:t>
            </a:r>
          </a:p>
        </p:txBody>
      </p:sp>
      <p:pic>
        <p:nvPicPr>
          <p:cNvPr id="5" name="Picture 4" descr="Work tools and supplies">
            <a:extLst>
              <a:ext uri="{FF2B5EF4-FFF2-40B4-BE49-F238E27FC236}">
                <a16:creationId xmlns:a16="http://schemas.microsoft.com/office/drawing/2014/main" id="{6F2B49E3-B96A-FC1F-2575-6F256142C174}"/>
              </a:ext>
            </a:extLst>
          </p:cNvPr>
          <p:cNvPicPr>
            <a:picLocks noChangeAspect="1"/>
          </p:cNvPicPr>
          <p:nvPr/>
        </p:nvPicPr>
        <p:blipFill rotWithShape="1">
          <a:blip r:embed="rId2"/>
          <a:srcRect l="27080" r="33476"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4654296" y="2706624"/>
            <a:ext cx="6894576" cy="3483864"/>
          </a:xfrm>
        </p:spPr>
        <p:txBody>
          <a:bodyPr>
            <a:normAutofit/>
          </a:bodyPr>
          <a:lstStyle/>
          <a:p>
            <a:r>
              <a:rPr lang="en-US" sz="4000" dirty="0"/>
              <a:t>The Church</a:t>
            </a:r>
          </a:p>
          <a:p>
            <a:pPr lvl="1"/>
            <a:r>
              <a:rPr lang="en-US" sz="4000" i="1" u="sng" dirty="0"/>
              <a:t>Worship</a:t>
            </a:r>
          </a:p>
        </p:txBody>
      </p:sp>
    </p:spTree>
    <p:extLst>
      <p:ext uri="{BB962C8B-B14F-4D97-AF65-F5344CB8AC3E}">
        <p14:creationId xmlns:p14="http://schemas.microsoft.com/office/powerpoint/2010/main" val="2348084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4654296" y="329184"/>
            <a:ext cx="6894576" cy="1783080"/>
          </a:xfrm>
        </p:spPr>
        <p:txBody>
          <a:bodyPr anchor="b">
            <a:normAutofit/>
          </a:bodyPr>
          <a:lstStyle/>
          <a:p>
            <a:r>
              <a:rPr lang="en-US" sz="5400"/>
              <a:t>What tools do you have?</a:t>
            </a:r>
          </a:p>
        </p:txBody>
      </p:sp>
      <p:pic>
        <p:nvPicPr>
          <p:cNvPr id="5" name="Picture 4" descr="Work tools and supplies">
            <a:extLst>
              <a:ext uri="{FF2B5EF4-FFF2-40B4-BE49-F238E27FC236}">
                <a16:creationId xmlns:a16="http://schemas.microsoft.com/office/drawing/2014/main" id="{6F2B49E3-B96A-FC1F-2575-6F256142C174}"/>
              </a:ext>
            </a:extLst>
          </p:cNvPr>
          <p:cNvPicPr>
            <a:picLocks noChangeAspect="1"/>
          </p:cNvPicPr>
          <p:nvPr/>
        </p:nvPicPr>
        <p:blipFill rotWithShape="1">
          <a:blip r:embed="rId2"/>
          <a:srcRect l="27080" r="33476"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4654296" y="2706624"/>
            <a:ext cx="6894576" cy="3483864"/>
          </a:xfrm>
        </p:spPr>
        <p:txBody>
          <a:bodyPr>
            <a:normAutofit/>
          </a:bodyPr>
          <a:lstStyle/>
          <a:p>
            <a:r>
              <a:rPr lang="en-US" sz="4000" dirty="0"/>
              <a:t>The Church</a:t>
            </a:r>
          </a:p>
          <a:p>
            <a:pPr lvl="1"/>
            <a:r>
              <a:rPr lang="en-US" sz="4000" dirty="0"/>
              <a:t>Worship</a:t>
            </a:r>
          </a:p>
          <a:p>
            <a:pPr lvl="1"/>
            <a:r>
              <a:rPr lang="en-US" sz="4000" i="1" u="sng" dirty="0"/>
              <a:t>Fellowship</a:t>
            </a:r>
          </a:p>
        </p:txBody>
      </p:sp>
    </p:spTree>
    <p:extLst>
      <p:ext uri="{BB962C8B-B14F-4D97-AF65-F5344CB8AC3E}">
        <p14:creationId xmlns:p14="http://schemas.microsoft.com/office/powerpoint/2010/main" val="923762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4654296" y="329184"/>
            <a:ext cx="6894576" cy="1783080"/>
          </a:xfrm>
        </p:spPr>
        <p:txBody>
          <a:bodyPr anchor="b">
            <a:normAutofit/>
          </a:bodyPr>
          <a:lstStyle/>
          <a:p>
            <a:r>
              <a:rPr lang="en-US" sz="5400"/>
              <a:t>What tools do you have?</a:t>
            </a:r>
          </a:p>
        </p:txBody>
      </p:sp>
      <p:pic>
        <p:nvPicPr>
          <p:cNvPr id="5" name="Picture 4" descr="Work tools and supplies">
            <a:extLst>
              <a:ext uri="{FF2B5EF4-FFF2-40B4-BE49-F238E27FC236}">
                <a16:creationId xmlns:a16="http://schemas.microsoft.com/office/drawing/2014/main" id="{6F2B49E3-B96A-FC1F-2575-6F256142C174}"/>
              </a:ext>
            </a:extLst>
          </p:cNvPr>
          <p:cNvPicPr>
            <a:picLocks noChangeAspect="1"/>
          </p:cNvPicPr>
          <p:nvPr/>
        </p:nvPicPr>
        <p:blipFill rotWithShape="1">
          <a:blip r:embed="rId2"/>
          <a:srcRect l="27080" r="33476"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4654296" y="2706624"/>
            <a:ext cx="6894576" cy="3483864"/>
          </a:xfrm>
        </p:spPr>
        <p:txBody>
          <a:bodyPr>
            <a:normAutofit/>
          </a:bodyPr>
          <a:lstStyle/>
          <a:p>
            <a:r>
              <a:rPr lang="en-US" sz="4000" dirty="0"/>
              <a:t>The Church</a:t>
            </a:r>
          </a:p>
          <a:p>
            <a:pPr lvl="1"/>
            <a:r>
              <a:rPr lang="en-US" sz="4000" dirty="0"/>
              <a:t>Worship</a:t>
            </a:r>
          </a:p>
          <a:p>
            <a:pPr lvl="1"/>
            <a:r>
              <a:rPr lang="en-US" sz="4000" dirty="0"/>
              <a:t>Fellowship</a:t>
            </a:r>
          </a:p>
          <a:p>
            <a:pPr lvl="1"/>
            <a:r>
              <a:rPr lang="en-US" sz="4000" i="1" u="sng" dirty="0"/>
              <a:t>Activities</a:t>
            </a:r>
          </a:p>
        </p:txBody>
      </p:sp>
    </p:spTree>
    <p:extLst>
      <p:ext uri="{BB962C8B-B14F-4D97-AF65-F5344CB8AC3E}">
        <p14:creationId xmlns:p14="http://schemas.microsoft.com/office/powerpoint/2010/main" val="2066609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0DDBE53-8D6C-FAB3-E362-8B4B80F7EF02}"/>
              </a:ext>
            </a:extLst>
          </p:cNvPr>
          <p:cNvPicPr>
            <a:picLocks noChangeAspect="1"/>
          </p:cNvPicPr>
          <p:nvPr/>
        </p:nvPicPr>
        <p:blipFill>
          <a:blip r:embed="rId3"/>
          <a:stretch>
            <a:fillRect/>
          </a:stretch>
        </p:blipFill>
        <p:spPr>
          <a:xfrm>
            <a:off x="1826983" y="643467"/>
            <a:ext cx="8538034" cy="5571066"/>
          </a:xfrm>
          <a:prstGeom prst="rect">
            <a:avLst/>
          </a:prstGeom>
        </p:spPr>
      </p:pic>
    </p:spTree>
    <p:extLst>
      <p:ext uri="{BB962C8B-B14F-4D97-AF65-F5344CB8AC3E}">
        <p14:creationId xmlns:p14="http://schemas.microsoft.com/office/powerpoint/2010/main" val="2499949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tools do you have?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4447308" y="591344"/>
            <a:ext cx="6906491" cy="5585619"/>
          </a:xfrm>
        </p:spPr>
        <p:txBody>
          <a:bodyPr anchor="ctr">
            <a:normAutofit/>
          </a:bodyPr>
          <a:lstStyle/>
          <a:p>
            <a:r>
              <a:rPr lang="en-US" sz="4000" dirty="0"/>
              <a:t>Your Relationships</a:t>
            </a:r>
          </a:p>
          <a:p>
            <a:pPr lvl="1"/>
            <a:r>
              <a:rPr lang="en-US" sz="4000" i="1" u="sng" dirty="0"/>
              <a:t>Work</a:t>
            </a:r>
          </a:p>
        </p:txBody>
      </p:sp>
    </p:spTree>
    <p:extLst>
      <p:ext uri="{BB962C8B-B14F-4D97-AF65-F5344CB8AC3E}">
        <p14:creationId xmlns:p14="http://schemas.microsoft.com/office/powerpoint/2010/main" val="3953905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tools do you have?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4447308" y="591344"/>
            <a:ext cx="6906491" cy="5585619"/>
          </a:xfrm>
        </p:spPr>
        <p:txBody>
          <a:bodyPr anchor="ctr">
            <a:normAutofit/>
          </a:bodyPr>
          <a:lstStyle/>
          <a:p>
            <a:r>
              <a:rPr lang="en-US" sz="4000" dirty="0"/>
              <a:t>Your Relationships</a:t>
            </a:r>
          </a:p>
          <a:p>
            <a:pPr lvl="1"/>
            <a:r>
              <a:rPr lang="en-US" sz="4000" dirty="0"/>
              <a:t>Work</a:t>
            </a:r>
          </a:p>
          <a:p>
            <a:pPr lvl="1"/>
            <a:r>
              <a:rPr lang="en-US" sz="4000" i="1" u="sng" dirty="0"/>
              <a:t>Neighbors</a:t>
            </a:r>
          </a:p>
        </p:txBody>
      </p:sp>
    </p:spTree>
    <p:extLst>
      <p:ext uri="{BB962C8B-B14F-4D97-AF65-F5344CB8AC3E}">
        <p14:creationId xmlns:p14="http://schemas.microsoft.com/office/powerpoint/2010/main" val="3797088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tools do you have?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4447308" y="591344"/>
            <a:ext cx="6906491" cy="5585619"/>
          </a:xfrm>
        </p:spPr>
        <p:txBody>
          <a:bodyPr anchor="ctr">
            <a:normAutofit/>
          </a:bodyPr>
          <a:lstStyle/>
          <a:p>
            <a:r>
              <a:rPr lang="en-US" sz="4000" dirty="0"/>
              <a:t>Your Relationships</a:t>
            </a:r>
          </a:p>
          <a:p>
            <a:pPr lvl="1"/>
            <a:r>
              <a:rPr lang="en-US" sz="4000" dirty="0"/>
              <a:t>Work</a:t>
            </a:r>
          </a:p>
          <a:p>
            <a:pPr lvl="1"/>
            <a:r>
              <a:rPr lang="en-US" sz="4000" dirty="0"/>
              <a:t>Neighbors</a:t>
            </a:r>
          </a:p>
          <a:p>
            <a:pPr lvl="1"/>
            <a:r>
              <a:rPr lang="en-US" sz="4000" i="1" u="sng" dirty="0"/>
              <a:t>Family</a:t>
            </a:r>
          </a:p>
        </p:txBody>
      </p:sp>
    </p:spTree>
    <p:extLst>
      <p:ext uri="{BB962C8B-B14F-4D97-AF65-F5344CB8AC3E}">
        <p14:creationId xmlns:p14="http://schemas.microsoft.com/office/powerpoint/2010/main" val="807313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894962" y="479493"/>
            <a:ext cx="5458838" cy="1325563"/>
          </a:xfrm>
        </p:spPr>
        <p:txBody>
          <a:bodyPr>
            <a:normAutofit/>
          </a:bodyPr>
          <a:lstStyle/>
          <a:p>
            <a:r>
              <a:rPr lang="en-US" sz="3400"/>
              <a:t>The Character and Techniques of the Responder</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92DACC8E-8701-E97E-05A1-E3A990F542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5604" y="511293"/>
            <a:ext cx="4532536"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894962" y="1984443"/>
            <a:ext cx="5458838" cy="4192520"/>
          </a:xfrm>
        </p:spPr>
        <p:txBody>
          <a:bodyPr>
            <a:normAutofit/>
          </a:bodyPr>
          <a:lstStyle/>
          <a:p>
            <a:r>
              <a:rPr lang="en-US" dirty="0"/>
              <a:t>The Fruit of the </a:t>
            </a:r>
            <a:r>
              <a:rPr lang="en-US" i="1" u="sng" dirty="0"/>
              <a:t>Spirit</a:t>
            </a:r>
          </a:p>
        </p:txBody>
      </p:sp>
    </p:spTree>
    <p:extLst>
      <p:ext uri="{BB962C8B-B14F-4D97-AF65-F5344CB8AC3E}">
        <p14:creationId xmlns:p14="http://schemas.microsoft.com/office/powerpoint/2010/main" val="4095123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894962" y="479493"/>
            <a:ext cx="5458838" cy="1325563"/>
          </a:xfrm>
        </p:spPr>
        <p:txBody>
          <a:bodyPr>
            <a:normAutofit/>
          </a:bodyPr>
          <a:lstStyle/>
          <a:p>
            <a:r>
              <a:rPr lang="en-US" sz="3400"/>
              <a:t>The Character and Techniques of the Responder</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92DACC8E-8701-E97E-05A1-E3A990F542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5604" y="511293"/>
            <a:ext cx="4532536"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894962" y="1984443"/>
            <a:ext cx="5458838" cy="4192520"/>
          </a:xfrm>
        </p:spPr>
        <p:txBody>
          <a:bodyPr>
            <a:normAutofit/>
          </a:bodyPr>
          <a:lstStyle/>
          <a:p>
            <a:r>
              <a:rPr lang="en-US" dirty="0"/>
              <a:t>The Fruit of the </a:t>
            </a:r>
            <a:r>
              <a:rPr lang="en-US" i="1" u="sng" dirty="0"/>
              <a:t>Spirit</a:t>
            </a:r>
          </a:p>
          <a:p>
            <a:r>
              <a:rPr lang="en-US" i="1" u="sng" dirty="0"/>
              <a:t>Confidentiality</a:t>
            </a:r>
          </a:p>
        </p:txBody>
      </p:sp>
    </p:spTree>
    <p:extLst>
      <p:ext uri="{BB962C8B-B14F-4D97-AF65-F5344CB8AC3E}">
        <p14:creationId xmlns:p14="http://schemas.microsoft.com/office/powerpoint/2010/main" val="1513984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E2A35B-BE3A-7B5B-1E90-7E5EAD079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5484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94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C5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8D1810D9-3208-3083-90AF-139EF15B0993}"/>
              </a:ext>
            </a:extLst>
          </p:cNvPr>
          <p:cNvPicPr>
            <a:picLocks noChangeAspect="1"/>
          </p:cNvPicPr>
          <p:nvPr/>
        </p:nvPicPr>
        <p:blipFill rotWithShape="1">
          <a:blip r:embed="rId3"/>
          <a:srcRect l="2106" t="7708" b="30417"/>
          <a:stretch/>
        </p:blipFill>
        <p:spPr>
          <a:xfrm>
            <a:off x="2537298" y="643467"/>
            <a:ext cx="7117403" cy="5571066"/>
          </a:xfrm>
          <a:prstGeom prst="rect">
            <a:avLst/>
          </a:prstGeom>
        </p:spPr>
      </p:pic>
    </p:spTree>
    <p:extLst>
      <p:ext uri="{BB962C8B-B14F-4D97-AF65-F5344CB8AC3E}">
        <p14:creationId xmlns:p14="http://schemas.microsoft.com/office/powerpoint/2010/main" val="797457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1171074" y="1396686"/>
            <a:ext cx="3240506" cy="4064628"/>
          </a:xfrm>
        </p:spPr>
        <p:txBody>
          <a:bodyPr>
            <a:normAutofit/>
          </a:bodyPr>
          <a:lstStyle/>
          <a:p>
            <a:r>
              <a:rPr lang="en-US">
                <a:solidFill>
                  <a:srgbClr val="FFFFFF"/>
                </a:solidFill>
              </a:rPr>
              <a:t>Techniques of the Responder</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370153" y="1526033"/>
            <a:ext cx="5536397" cy="3935281"/>
          </a:xfrm>
        </p:spPr>
        <p:txBody>
          <a:bodyPr>
            <a:normAutofit/>
          </a:bodyPr>
          <a:lstStyle/>
          <a:p>
            <a:r>
              <a:rPr lang="en-US" sz="4000" i="1" u="sng" dirty="0"/>
              <a:t>Observing</a:t>
            </a:r>
          </a:p>
          <a:p>
            <a:pPr lvl="1"/>
            <a:r>
              <a:rPr lang="en-US" sz="4000" dirty="0"/>
              <a:t>Depression</a:t>
            </a:r>
          </a:p>
          <a:p>
            <a:pPr lvl="1"/>
            <a:r>
              <a:rPr lang="en-US" sz="4000" dirty="0"/>
              <a:t>Complicated Grief</a:t>
            </a:r>
          </a:p>
          <a:p>
            <a:pPr lvl="1"/>
            <a:r>
              <a:rPr lang="en-US" sz="4000" dirty="0"/>
              <a:t>Addiction</a:t>
            </a:r>
          </a:p>
          <a:p>
            <a:pPr lvl="1"/>
            <a:r>
              <a:rPr lang="en-US" sz="4000" dirty="0"/>
              <a:t>Family difficulties</a:t>
            </a:r>
          </a:p>
        </p:txBody>
      </p:sp>
    </p:spTree>
    <p:extLst>
      <p:ext uri="{BB962C8B-B14F-4D97-AF65-F5344CB8AC3E}">
        <p14:creationId xmlns:p14="http://schemas.microsoft.com/office/powerpoint/2010/main" val="281505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6417733" y="490537"/>
            <a:ext cx="5291663" cy="1628775"/>
          </a:xfrm>
        </p:spPr>
        <p:txBody>
          <a:bodyPr anchor="b">
            <a:normAutofit/>
          </a:bodyPr>
          <a:lstStyle/>
          <a:p>
            <a:r>
              <a:rPr lang="en-US" sz="4000"/>
              <a:t>Techniques of the Responder</a:t>
            </a:r>
          </a:p>
        </p:txBody>
      </p:sp>
      <p:pic>
        <p:nvPicPr>
          <p:cNvPr id="4" name="Picture 2">
            <a:extLst>
              <a:ext uri="{FF2B5EF4-FFF2-40B4-BE49-F238E27FC236}">
                <a16:creationId xmlns:a16="http://schemas.microsoft.com/office/drawing/2014/main" id="{B04DE88F-9A19-29B4-2174-DAF8FBB00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 b="9954"/>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6417734" y="2614612"/>
            <a:ext cx="5291663" cy="3752849"/>
          </a:xfrm>
        </p:spPr>
        <p:txBody>
          <a:bodyPr>
            <a:normAutofit/>
          </a:bodyPr>
          <a:lstStyle/>
          <a:p>
            <a:r>
              <a:rPr lang="en-US" sz="4000" i="1" u="sng" dirty="0"/>
              <a:t>Attending</a:t>
            </a:r>
          </a:p>
        </p:txBody>
      </p:sp>
    </p:spTree>
    <p:extLst>
      <p:ext uri="{BB962C8B-B14F-4D97-AF65-F5344CB8AC3E}">
        <p14:creationId xmlns:p14="http://schemas.microsoft.com/office/powerpoint/2010/main" val="2620838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A9B3AAA-DD79-B984-6195-06B543E36911}"/>
              </a:ext>
            </a:extLst>
          </p:cNvPr>
          <p:cNvPicPr>
            <a:picLocks noChangeAspect="1"/>
          </p:cNvPicPr>
          <p:nvPr/>
        </p:nvPicPr>
        <p:blipFill>
          <a:blip r:embed="rId3"/>
          <a:stretch>
            <a:fillRect/>
          </a:stretch>
        </p:blipFill>
        <p:spPr>
          <a:xfrm>
            <a:off x="643467" y="770890"/>
            <a:ext cx="10905066" cy="5316220"/>
          </a:xfrm>
          <a:prstGeom prst="rect">
            <a:avLst/>
          </a:prstGeom>
        </p:spPr>
      </p:pic>
    </p:spTree>
    <p:extLst>
      <p:ext uri="{BB962C8B-B14F-4D97-AF65-F5344CB8AC3E}">
        <p14:creationId xmlns:p14="http://schemas.microsoft.com/office/powerpoint/2010/main" val="667252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838201" y="643467"/>
            <a:ext cx="3888526" cy="1800526"/>
          </a:xfrm>
        </p:spPr>
        <p:txBody>
          <a:bodyPr>
            <a:normAutofit/>
          </a:bodyPr>
          <a:lstStyle/>
          <a:p>
            <a:r>
              <a:rPr lang="en-US"/>
              <a:t>Techniques of the Responder</a:t>
            </a:r>
          </a:p>
        </p:txBody>
      </p: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838201" y="2623381"/>
            <a:ext cx="3888528" cy="3553581"/>
          </a:xfrm>
        </p:spPr>
        <p:txBody>
          <a:bodyPr>
            <a:normAutofit/>
          </a:bodyPr>
          <a:lstStyle/>
          <a:p>
            <a:r>
              <a:rPr lang="en-US" sz="4000" i="1" u="sng" dirty="0"/>
              <a:t>Listening</a:t>
            </a:r>
          </a:p>
        </p:txBody>
      </p:sp>
      <p:pic>
        <p:nvPicPr>
          <p:cNvPr id="4" name="Picture 2" descr="A person on a swing&#10;&#10;Description automatically generated">
            <a:extLst>
              <a:ext uri="{FF2B5EF4-FFF2-40B4-BE49-F238E27FC236}">
                <a16:creationId xmlns:a16="http://schemas.microsoft.com/office/drawing/2014/main" id="{FF326042-66F2-CE1B-9F3F-D3EBA9E935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34809" y="643234"/>
            <a:ext cx="4479900" cy="559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41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755598" y="1138036"/>
            <a:ext cx="5598202" cy="1402470"/>
          </a:xfrm>
        </p:spPr>
        <p:txBody>
          <a:bodyPr anchor="t">
            <a:normAutofit/>
          </a:bodyPr>
          <a:lstStyle/>
          <a:p>
            <a:r>
              <a:rPr lang="en-US" sz="3200"/>
              <a:t>Techniques of the Responder</a:t>
            </a:r>
          </a:p>
        </p:txBody>
      </p:sp>
      <p:pic>
        <p:nvPicPr>
          <p:cNvPr id="4" name="Picture 2">
            <a:extLst>
              <a:ext uri="{FF2B5EF4-FFF2-40B4-BE49-F238E27FC236}">
                <a16:creationId xmlns:a16="http://schemas.microsoft.com/office/drawing/2014/main" id="{DD7C70B1-FD2C-A41D-92EC-146A9FA65E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2122" y="770174"/>
            <a:ext cx="4365438" cy="54567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755598" y="2551176"/>
            <a:ext cx="5444382" cy="3591207"/>
          </a:xfrm>
        </p:spPr>
        <p:txBody>
          <a:bodyPr>
            <a:noAutofit/>
          </a:bodyPr>
          <a:lstStyle/>
          <a:p>
            <a:r>
              <a:rPr lang="en-US" sz="3000" dirty="0"/>
              <a:t>Observing</a:t>
            </a:r>
          </a:p>
          <a:p>
            <a:r>
              <a:rPr lang="en-US" sz="3000" dirty="0"/>
              <a:t>Attending</a:t>
            </a:r>
          </a:p>
          <a:p>
            <a:r>
              <a:rPr lang="en-US" sz="3000" dirty="0"/>
              <a:t>Listening</a:t>
            </a:r>
          </a:p>
          <a:p>
            <a:r>
              <a:rPr lang="en-US" sz="3000" u="sng" dirty="0"/>
              <a:t>Caring (Empathy)</a:t>
            </a:r>
          </a:p>
        </p:txBody>
      </p:sp>
    </p:spTree>
    <p:extLst>
      <p:ext uri="{BB962C8B-B14F-4D97-AF65-F5344CB8AC3E}">
        <p14:creationId xmlns:p14="http://schemas.microsoft.com/office/powerpoint/2010/main" val="3996244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755598" y="1138036"/>
            <a:ext cx="5598202" cy="1402470"/>
          </a:xfrm>
        </p:spPr>
        <p:txBody>
          <a:bodyPr anchor="t">
            <a:normAutofit/>
          </a:bodyPr>
          <a:lstStyle/>
          <a:p>
            <a:r>
              <a:rPr lang="en-US" sz="3200"/>
              <a:t>Techniques of the Responder</a:t>
            </a:r>
          </a:p>
        </p:txBody>
      </p:sp>
      <p:pic>
        <p:nvPicPr>
          <p:cNvPr id="4" name="Picture 2">
            <a:extLst>
              <a:ext uri="{FF2B5EF4-FFF2-40B4-BE49-F238E27FC236}">
                <a16:creationId xmlns:a16="http://schemas.microsoft.com/office/drawing/2014/main" id="{DD7C70B1-FD2C-A41D-92EC-146A9FA65E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2122" y="770174"/>
            <a:ext cx="4365438" cy="54567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755598" y="2551176"/>
            <a:ext cx="5444382" cy="3591207"/>
          </a:xfrm>
        </p:spPr>
        <p:txBody>
          <a:bodyPr>
            <a:noAutofit/>
          </a:bodyPr>
          <a:lstStyle/>
          <a:p>
            <a:r>
              <a:rPr lang="en-US" sz="3000" dirty="0"/>
              <a:t>Observing</a:t>
            </a:r>
          </a:p>
          <a:p>
            <a:r>
              <a:rPr lang="en-US" sz="3000" dirty="0"/>
              <a:t>Attending</a:t>
            </a:r>
          </a:p>
          <a:p>
            <a:r>
              <a:rPr lang="en-US" sz="3000" dirty="0"/>
              <a:t>Listening</a:t>
            </a:r>
          </a:p>
          <a:p>
            <a:r>
              <a:rPr lang="en-US" sz="3000" dirty="0"/>
              <a:t>Caring (Empathy)</a:t>
            </a:r>
          </a:p>
          <a:p>
            <a:r>
              <a:rPr lang="en-US" sz="3000" i="1" u="sng" dirty="0"/>
              <a:t>Responding</a:t>
            </a:r>
          </a:p>
        </p:txBody>
      </p:sp>
    </p:spTree>
    <p:extLst>
      <p:ext uri="{BB962C8B-B14F-4D97-AF65-F5344CB8AC3E}">
        <p14:creationId xmlns:p14="http://schemas.microsoft.com/office/powerpoint/2010/main" val="4266459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755598" y="1138036"/>
            <a:ext cx="5598202" cy="1402470"/>
          </a:xfrm>
        </p:spPr>
        <p:txBody>
          <a:bodyPr anchor="t">
            <a:normAutofit/>
          </a:bodyPr>
          <a:lstStyle/>
          <a:p>
            <a:r>
              <a:rPr lang="en-US" sz="3200"/>
              <a:t>Techniques of the Responder</a:t>
            </a:r>
          </a:p>
        </p:txBody>
      </p:sp>
      <p:pic>
        <p:nvPicPr>
          <p:cNvPr id="4" name="Picture 2">
            <a:extLst>
              <a:ext uri="{FF2B5EF4-FFF2-40B4-BE49-F238E27FC236}">
                <a16:creationId xmlns:a16="http://schemas.microsoft.com/office/drawing/2014/main" id="{DD7C70B1-FD2C-A41D-92EC-146A9FA65E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2122" y="770174"/>
            <a:ext cx="4365438" cy="54567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755598" y="2551176"/>
            <a:ext cx="5444382" cy="3591207"/>
          </a:xfrm>
        </p:spPr>
        <p:txBody>
          <a:bodyPr>
            <a:noAutofit/>
          </a:bodyPr>
          <a:lstStyle/>
          <a:p>
            <a:r>
              <a:rPr lang="en-US" sz="3000" dirty="0"/>
              <a:t>Observing</a:t>
            </a:r>
          </a:p>
          <a:p>
            <a:r>
              <a:rPr lang="en-US" sz="3000" dirty="0"/>
              <a:t>Attending</a:t>
            </a:r>
          </a:p>
          <a:p>
            <a:r>
              <a:rPr lang="en-US" sz="3000" dirty="0"/>
              <a:t>Listening</a:t>
            </a:r>
          </a:p>
          <a:p>
            <a:r>
              <a:rPr lang="en-US" sz="3000" dirty="0"/>
              <a:t>Caring (Empathy)</a:t>
            </a:r>
          </a:p>
          <a:p>
            <a:r>
              <a:rPr lang="en-US" sz="3000" dirty="0"/>
              <a:t>Responding</a:t>
            </a:r>
          </a:p>
          <a:p>
            <a:r>
              <a:rPr lang="en-US" sz="3000" i="1" u="sng" dirty="0"/>
              <a:t>Acting</a:t>
            </a:r>
          </a:p>
        </p:txBody>
      </p:sp>
    </p:spTree>
    <p:extLst>
      <p:ext uri="{BB962C8B-B14F-4D97-AF65-F5344CB8AC3E}">
        <p14:creationId xmlns:p14="http://schemas.microsoft.com/office/powerpoint/2010/main" val="3191672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AD38-0B16-10FE-919C-019FBACA2DD6}"/>
              </a:ext>
            </a:extLst>
          </p:cNvPr>
          <p:cNvSpPr>
            <a:spLocks noGrp="1"/>
          </p:cNvSpPr>
          <p:nvPr>
            <p:ph type="title"/>
          </p:nvPr>
        </p:nvSpPr>
        <p:spPr>
          <a:xfrm>
            <a:off x="5755598" y="1138036"/>
            <a:ext cx="5598202" cy="1402470"/>
          </a:xfrm>
        </p:spPr>
        <p:txBody>
          <a:bodyPr anchor="t">
            <a:normAutofit/>
          </a:bodyPr>
          <a:lstStyle/>
          <a:p>
            <a:r>
              <a:rPr lang="en-US" sz="3200"/>
              <a:t>Techniques of the Responder</a:t>
            </a:r>
          </a:p>
        </p:txBody>
      </p:sp>
      <p:pic>
        <p:nvPicPr>
          <p:cNvPr id="4" name="Picture 2">
            <a:extLst>
              <a:ext uri="{FF2B5EF4-FFF2-40B4-BE49-F238E27FC236}">
                <a16:creationId xmlns:a16="http://schemas.microsoft.com/office/drawing/2014/main" id="{DD7C70B1-FD2C-A41D-92EC-146A9FA65E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2122" y="770174"/>
            <a:ext cx="4365438" cy="54567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A99BDE-81A7-958D-70C7-254AA6E71ABF}"/>
              </a:ext>
            </a:extLst>
          </p:cNvPr>
          <p:cNvSpPr>
            <a:spLocks noGrp="1"/>
          </p:cNvSpPr>
          <p:nvPr>
            <p:ph idx="1"/>
          </p:nvPr>
        </p:nvSpPr>
        <p:spPr>
          <a:xfrm>
            <a:off x="5755598" y="2551176"/>
            <a:ext cx="5444382" cy="3591207"/>
          </a:xfrm>
        </p:spPr>
        <p:txBody>
          <a:bodyPr>
            <a:noAutofit/>
          </a:bodyPr>
          <a:lstStyle/>
          <a:p>
            <a:r>
              <a:rPr lang="en-US" sz="3000" dirty="0"/>
              <a:t>Observing</a:t>
            </a:r>
          </a:p>
          <a:p>
            <a:r>
              <a:rPr lang="en-US" sz="3000" dirty="0"/>
              <a:t>Attending</a:t>
            </a:r>
          </a:p>
          <a:p>
            <a:r>
              <a:rPr lang="en-US" sz="3000" dirty="0"/>
              <a:t>Listening</a:t>
            </a:r>
          </a:p>
          <a:p>
            <a:r>
              <a:rPr lang="en-US" sz="3000" u="sng" dirty="0"/>
              <a:t>Caring (Empathy)</a:t>
            </a:r>
          </a:p>
          <a:p>
            <a:r>
              <a:rPr lang="en-US" sz="3000" u="sng" dirty="0"/>
              <a:t>Responding</a:t>
            </a:r>
          </a:p>
          <a:p>
            <a:r>
              <a:rPr lang="en-US" sz="3000" u="sng" dirty="0"/>
              <a:t>Acting</a:t>
            </a:r>
          </a:p>
        </p:txBody>
      </p:sp>
    </p:spTree>
    <p:extLst>
      <p:ext uri="{BB962C8B-B14F-4D97-AF65-F5344CB8AC3E}">
        <p14:creationId xmlns:p14="http://schemas.microsoft.com/office/powerpoint/2010/main" val="3522286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E17-31F9-E84D-3591-97586760C7AA}"/>
              </a:ext>
            </a:extLst>
          </p:cNvPr>
          <p:cNvSpPr>
            <a:spLocks noGrp="1"/>
          </p:cNvSpPr>
          <p:nvPr>
            <p:ph type="title"/>
          </p:nvPr>
        </p:nvSpPr>
        <p:spPr/>
        <p:txBody>
          <a:bodyPr>
            <a:normAutofit/>
          </a:bodyPr>
          <a:lstStyle/>
          <a:p>
            <a:pPr algn="ctr"/>
            <a:r>
              <a:rPr lang="en-US" sz="6000" b="1" dirty="0">
                <a:latin typeface="Calibri" panose="020F0502020204030204" pitchFamily="34" charset="0"/>
                <a:cs typeface="Calibri" panose="020F0502020204030204" pitchFamily="34" charset="0"/>
              </a:rPr>
              <a:t>Find the </a:t>
            </a:r>
            <a:r>
              <a:rPr lang="en-US" sz="6000" b="1" i="1" u="sng" dirty="0">
                <a:latin typeface="Calibri" panose="020F0502020204030204" pitchFamily="34" charset="0"/>
                <a:cs typeface="Calibri" panose="020F0502020204030204" pitchFamily="34" charset="0"/>
              </a:rPr>
              <a:t>Inn</a:t>
            </a:r>
            <a:endParaRPr lang="en-US" sz="6000" b="1" i="1" u="sng" dirty="0"/>
          </a:p>
        </p:txBody>
      </p:sp>
      <p:sp>
        <p:nvSpPr>
          <p:cNvPr id="3" name="Content Placeholder 2">
            <a:extLst>
              <a:ext uri="{FF2B5EF4-FFF2-40B4-BE49-F238E27FC236}">
                <a16:creationId xmlns:a16="http://schemas.microsoft.com/office/drawing/2014/main" id="{0523BCAE-6224-D6A3-A93D-25601459F6B1}"/>
              </a:ext>
            </a:extLst>
          </p:cNvPr>
          <p:cNvSpPr>
            <a:spLocks noGrp="1"/>
          </p:cNvSpPr>
          <p:nvPr>
            <p:ph idx="1"/>
          </p:nvPr>
        </p:nvSpPr>
        <p:spPr/>
        <p:txBody>
          <a:bodyPr>
            <a:normAutofit/>
          </a:bodyPr>
          <a:lstStyle/>
          <a:p>
            <a:pPr>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Finding Help</a:t>
            </a:r>
            <a:r>
              <a:rPr lang="en-US" sz="3600" dirty="0">
                <a:effectLst/>
                <a:latin typeface="Calibri" panose="020F0502020204030204" pitchFamily="34" charset="0"/>
                <a:cs typeface="Calibri" panose="020F0502020204030204" pitchFamily="34" charset="0"/>
              </a:rPr>
              <a:t> explores the helping process and how to find the particular helping professional needed.</a:t>
            </a:r>
            <a:endParaRPr lang="en-US" sz="3600" b="1" dirty="0">
              <a:solidFill>
                <a:srgbClr val="AC1C1F"/>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72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E17-31F9-E84D-3591-97586760C7AA}"/>
              </a:ext>
            </a:extLst>
          </p:cNvPr>
          <p:cNvSpPr>
            <a:spLocks noGrp="1"/>
          </p:cNvSpPr>
          <p:nvPr>
            <p:ph type="title"/>
          </p:nvPr>
        </p:nvSpPr>
        <p:spPr/>
        <p:txBody>
          <a:bodyPr>
            <a:normAutofit/>
          </a:bodyPr>
          <a:lstStyle/>
          <a:p>
            <a:pPr algn="ctr"/>
            <a:r>
              <a:rPr lang="en-US" sz="6000" b="1" dirty="0">
                <a:latin typeface="Calibri" panose="020F0502020204030204" pitchFamily="34" charset="0"/>
                <a:cs typeface="Calibri" panose="020F0502020204030204" pitchFamily="34" charset="0"/>
              </a:rPr>
              <a:t>OVERVIEW</a:t>
            </a:r>
            <a:endParaRPr lang="en-US" sz="6000" b="1" dirty="0"/>
          </a:p>
        </p:txBody>
      </p:sp>
      <p:sp>
        <p:nvSpPr>
          <p:cNvPr id="3" name="Content Placeholder 2">
            <a:extLst>
              <a:ext uri="{FF2B5EF4-FFF2-40B4-BE49-F238E27FC236}">
                <a16:creationId xmlns:a16="http://schemas.microsoft.com/office/drawing/2014/main" id="{0523BCAE-6224-D6A3-A93D-25601459F6B1}"/>
              </a:ext>
            </a:extLst>
          </p:cNvPr>
          <p:cNvSpPr>
            <a:spLocks noGrp="1"/>
          </p:cNvSpPr>
          <p:nvPr>
            <p:ph idx="1"/>
          </p:nvPr>
        </p:nvSpPr>
        <p:spPr/>
        <p:txBody>
          <a:bodyPr>
            <a:normAutofit/>
          </a:bodyPr>
          <a:lstStyle/>
          <a:p>
            <a:pPr>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First Aid for Emotional Hurts</a:t>
            </a:r>
            <a:r>
              <a:rPr lang="en-US" sz="3600" dirty="0">
                <a:effectLst/>
                <a:latin typeface="Calibri" panose="020F0502020204030204" pitchFamily="34" charset="0"/>
                <a:cs typeface="Calibri" panose="020F0502020204030204" pitchFamily="34" charset="0"/>
              </a:rPr>
              <a:t> provides information to help people struggling with emotional issues.</a:t>
            </a:r>
            <a:endParaRPr lang="en-US" sz="3600" b="1" dirty="0">
              <a:solidFill>
                <a:srgbClr val="AC1C1F"/>
              </a:solidFill>
              <a:effectLst/>
              <a:latin typeface="Calibri" panose="020F0502020204030204" pitchFamily="34" charset="0"/>
              <a:cs typeface="Calibri" panose="020F0502020204030204" pitchFamily="34" charset="0"/>
            </a:endParaRPr>
          </a:p>
          <a:p>
            <a:pPr>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Finding Help</a:t>
            </a:r>
            <a:r>
              <a:rPr lang="en-US" sz="3600" dirty="0">
                <a:effectLst/>
                <a:latin typeface="Calibri" panose="020F0502020204030204" pitchFamily="34" charset="0"/>
                <a:cs typeface="Calibri" panose="020F0502020204030204" pitchFamily="34" charset="0"/>
              </a:rPr>
              <a:t> explores the helping process and how to find the particular helping professional needed.</a:t>
            </a:r>
            <a:endParaRPr lang="en-US" sz="3600" b="1" dirty="0">
              <a:solidFill>
                <a:srgbClr val="AC1C1F"/>
              </a:solidFill>
              <a:effectLst/>
              <a:latin typeface="Calibri" panose="020F0502020204030204" pitchFamily="34" charset="0"/>
              <a:cs typeface="Calibri" panose="020F0502020204030204" pitchFamily="34" charset="0"/>
            </a:endParaRPr>
          </a:p>
          <a:p>
            <a:pPr>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Grief </a:t>
            </a:r>
            <a:r>
              <a:rPr lang="en-US" sz="3600" dirty="0">
                <a:effectLst/>
                <a:latin typeface="Calibri" panose="020F0502020204030204" pitchFamily="34" charset="0"/>
                <a:cs typeface="Calibri" panose="020F0502020204030204" pitchFamily="34" charset="0"/>
              </a:rPr>
              <a:t>describes the physical, psychological, social, and spiritual impacts of loss and provides a biblical model for grieving.</a:t>
            </a:r>
          </a:p>
          <a:p>
            <a:endParaRPr lang="en-US" dirty="0"/>
          </a:p>
        </p:txBody>
      </p:sp>
    </p:spTree>
    <p:extLst>
      <p:ext uri="{BB962C8B-B14F-4D97-AF65-F5344CB8AC3E}">
        <p14:creationId xmlns:p14="http://schemas.microsoft.com/office/powerpoint/2010/main" val="1279144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17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E130EB24-7ADB-8F40-4CFD-E90B03C2A5D6}"/>
              </a:ext>
            </a:extLst>
          </p:cNvPr>
          <p:cNvPicPr>
            <a:picLocks noChangeAspect="1"/>
          </p:cNvPicPr>
          <p:nvPr/>
        </p:nvPicPr>
        <p:blipFill rotWithShape="1">
          <a:blip r:embed="rId3"/>
          <a:srcRect l="1869" r="2691" b="20441"/>
          <a:stretch/>
        </p:blipFill>
        <p:spPr>
          <a:xfrm>
            <a:off x="3113655" y="655342"/>
            <a:ext cx="5964690" cy="5571066"/>
          </a:xfrm>
          <a:prstGeom prst="rect">
            <a:avLst/>
          </a:prstGeom>
        </p:spPr>
      </p:pic>
    </p:spTree>
    <p:extLst>
      <p:ext uri="{BB962C8B-B14F-4D97-AF65-F5344CB8AC3E}">
        <p14:creationId xmlns:p14="http://schemas.microsoft.com/office/powerpoint/2010/main" val="3710928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E17-31F9-E84D-3591-97586760C7AA}"/>
              </a:ext>
            </a:extLst>
          </p:cNvPr>
          <p:cNvSpPr>
            <a:spLocks noGrp="1"/>
          </p:cNvSpPr>
          <p:nvPr>
            <p:ph type="title"/>
          </p:nvPr>
        </p:nvSpPr>
        <p:spPr/>
        <p:txBody>
          <a:bodyPr>
            <a:normAutofit/>
          </a:bodyPr>
          <a:lstStyle/>
          <a:p>
            <a:pPr algn="ctr"/>
            <a:r>
              <a:rPr lang="en-US" sz="6000" b="1" dirty="0">
                <a:latin typeface="Calibri" panose="020F0502020204030204" pitchFamily="34" charset="0"/>
                <a:cs typeface="Calibri" panose="020F0502020204030204" pitchFamily="34" charset="0"/>
              </a:rPr>
              <a:t>OVERVIEW</a:t>
            </a:r>
            <a:endParaRPr lang="en-US" sz="6000" b="1" dirty="0"/>
          </a:p>
        </p:txBody>
      </p:sp>
      <p:sp>
        <p:nvSpPr>
          <p:cNvPr id="3" name="Content Placeholder 2">
            <a:extLst>
              <a:ext uri="{FF2B5EF4-FFF2-40B4-BE49-F238E27FC236}">
                <a16:creationId xmlns:a16="http://schemas.microsoft.com/office/drawing/2014/main" id="{0523BCAE-6224-D6A3-A93D-25601459F6B1}"/>
              </a:ext>
            </a:extLst>
          </p:cNvPr>
          <p:cNvSpPr>
            <a:spLocks noGrp="1"/>
          </p:cNvSpPr>
          <p:nvPr>
            <p:ph idx="1"/>
          </p:nvPr>
        </p:nvSpPr>
        <p:spPr>
          <a:xfrm>
            <a:off x="838199" y="1825625"/>
            <a:ext cx="10639097" cy="4351338"/>
          </a:xfrm>
        </p:spPr>
        <p:txBody>
          <a:bodyPr>
            <a:normAutofit/>
          </a:bodyPr>
          <a:lstStyle/>
          <a:p>
            <a:pPr>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Depression</a:t>
            </a:r>
            <a:r>
              <a:rPr lang="en-US" sz="3600" dirty="0">
                <a:effectLst/>
                <a:latin typeface="Calibri" panose="020F0502020204030204" pitchFamily="34" charset="0"/>
                <a:cs typeface="Calibri" panose="020F0502020204030204" pitchFamily="34" charset="0"/>
              </a:rPr>
              <a:t> uncovers the types &amp; nature of depression and how an individual can find their way out.</a:t>
            </a:r>
          </a:p>
          <a:p>
            <a:pPr>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Addiction </a:t>
            </a:r>
            <a:r>
              <a:rPr lang="en-US" sz="3600" dirty="0">
                <a:effectLst/>
                <a:latin typeface="Calibri" panose="020F0502020204030204" pitchFamily="34" charset="0"/>
                <a:cs typeface="Calibri" panose="020F0502020204030204" pitchFamily="34" charset="0"/>
              </a:rPr>
              <a:t>reveals the nature of entangling behaviors with a step-by-step biblical process for long-term escape.</a:t>
            </a:r>
          </a:p>
          <a:p>
            <a:pPr>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Sexual Issues </a:t>
            </a:r>
            <a:r>
              <a:rPr lang="en-US" sz="3600" dirty="0">
                <a:effectLst/>
                <a:latin typeface="Calibri" panose="020F0502020204030204" pitchFamily="34" charset="0"/>
                <a:cs typeface="Calibri" panose="020F0502020204030204" pitchFamily="34" charset="0"/>
              </a:rPr>
              <a:t>describes a broad range of sexual sins, how one can become entangled, and how to break </a:t>
            </a:r>
            <a:br>
              <a:rPr lang="en-US" sz="3600" dirty="0">
                <a:effectLst/>
                <a:latin typeface="Calibri" panose="020F0502020204030204" pitchFamily="34" charset="0"/>
                <a:cs typeface="Calibri" panose="020F0502020204030204" pitchFamily="34" charset="0"/>
              </a:rPr>
            </a:br>
            <a:r>
              <a:rPr lang="en-US" sz="3600" dirty="0">
                <a:effectLst/>
                <a:latin typeface="Calibri" panose="020F0502020204030204" pitchFamily="34" charset="0"/>
                <a:cs typeface="Calibri" panose="020F0502020204030204" pitchFamily="34" charset="0"/>
              </a:rPr>
              <a:t>the chains.</a:t>
            </a:r>
            <a:endParaRPr lang="en-US" dirty="0"/>
          </a:p>
        </p:txBody>
      </p:sp>
    </p:spTree>
    <p:extLst>
      <p:ext uri="{BB962C8B-B14F-4D97-AF65-F5344CB8AC3E}">
        <p14:creationId xmlns:p14="http://schemas.microsoft.com/office/powerpoint/2010/main" val="3015639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E17-31F9-E84D-3591-97586760C7AA}"/>
              </a:ext>
            </a:extLst>
          </p:cNvPr>
          <p:cNvSpPr>
            <a:spLocks noGrp="1"/>
          </p:cNvSpPr>
          <p:nvPr>
            <p:ph type="title"/>
          </p:nvPr>
        </p:nvSpPr>
        <p:spPr/>
        <p:txBody>
          <a:bodyPr>
            <a:normAutofit/>
          </a:bodyPr>
          <a:lstStyle/>
          <a:p>
            <a:pPr algn="ctr"/>
            <a:r>
              <a:rPr lang="en-US" sz="6000" b="1" dirty="0">
                <a:latin typeface="Calibri" panose="020F0502020204030204" pitchFamily="34" charset="0"/>
                <a:cs typeface="Calibri" panose="020F0502020204030204" pitchFamily="34" charset="0"/>
              </a:rPr>
              <a:t>OVERVIEW</a:t>
            </a:r>
            <a:endParaRPr lang="en-US" sz="6000" b="1" dirty="0"/>
          </a:p>
        </p:txBody>
      </p:sp>
      <p:sp>
        <p:nvSpPr>
          <p:cNvPr id="3" name="Content Placeholder 2">
            <a:extLst>
              <a:ext uri="{FF2B5EF4-FFF2-40B4-BE49-F238E27FC236}">
                <a16:creationId xmlns:a16="http://schemas.microsoft.com/office/drawing/2014/main" id="{0523BCAE-6224-D6A3-A93D-25601459F6B1}"/>
              </a:ext>
            </a:extLst>
          </p:cNvPr>
          <p:cNvSpPr>
            <a:spLocks noGrp="1"/>
          </p:cNvSpPr>
          <p:nvPr>
            <p:ph idx="1"/>
          </p:nvPr>
        </p:nvSpPr>
        <p:spPr>
          <a:xfrm>
            <a:off x="838199" y="1825625"/>
            <a:ext cx="10639097" cy="4351338"/>
          </a:xfrm>
        </p:spPr>
        <p:txBody>
          <a:bodyPr>
            <a:normAutofit fontScale="77500" lnSpcReduction="20000"/>
          </a:bodyPr>
          <a:lstStyle/>
          <a:p>
            <a:pPr>
              <a:lnSpc>
                <a:spcPct val="120000"/>
              </a:lnSpc>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Veterans</a:t>
            </a:r>
            <a:r>
              <a:rPr lang="en-US" sz="3600" dirty="0">
                <a:effectLst/>
                <a:latin typeface="Calibri" panose="020F0502020204030204" pitchFamily="34" charset="0"/>
                <a:cs typeface="Calibri" panose="020F0502020204030204" pitchFamily="34" charset="0"/>
              </a:rPr>
              <a:t> (with Lt. Col. David </a:t>
            </a:r>
            <a:r>
              <a:rPr lang="en-US" sz="3600" dirty="0" err="1">
                <a:effectLst/>
                <a:latin typeface="Calibri" panose="020F0502020204030204" pitchFamily="34" charset="0"/>
                <a:cs typeface="Calibri" panose="020F0502020204030204" pitchFamily="34" charset="0"/>
              </a:rPr>
              <a:t>Trogdon</a:t>
            </a:r>
            <a:r>
              <a:rPr lang="en-US" sz="3600" dirty="0">
                <a:effectLst/>
                <a:latin typeface="Calibri" panose="020F0502020204030204" pitchFamily="34" charset="0"/>
                <a:cs typeface="Calibri" panose="020F0502020204030204" pitchFamily="34" charset="0"/>
              </a:rPr>
              <a:t>) will help you help veterans and their families recover from war’s impact.</a:t>
            </a:r>
          </a:p>
          <a:p>
            <a:pPr>
              <a:lnSpc>
                <a:spcPct val="120000"/>
              </a:lnSpc>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Helping Children With Emotional Problems </a:t>
            </a:r>
            <a:r>
              <a:rPr lang="en-US" sz="3600" dirty="0">
                <a:effectLst/>
                <a:latin typeface="Calibri" panose="020F0502020204030204" pitchFamily="34" charset="0"/>
                <a:cs typeface="Calibri" panose="020F0502020204030204" pitchFamily="34" charset="0"/>
              </a:rPr>
              <a:t>explores how parents and caretakers can intervene to find the root of emotional issues. The book gives special attention to depression, anxiety, and eating disorders.</a:t>
            </a:r>
          </a:p>
          <a:p>
            <a:pPr>
              <a:lnSpc>
                <a:spcPct val="120000"/>
              </a:lnSpc>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Helping Children With Learning Problems </a:t>
            </a:r>
            <a:r>
              <a:rPr lang="en-US" sz="3600" dirty="0">
                <a:effectLst/>
                <a:latin typeface="Calibri" panose="020F0502020204030204" pitchFamily="34" charset="0"/>
                <a:cs typeface="Calibri" panose="020F0502020204030204" pitchFamily="34" charset="0"/>
              </a:rPr>
              <a:t>shows parents and caretakers how to help children struggling with a learning disability and attention deficit hyperactivity disorder.</a:t>
            </a:r>
            <a:endParaRPr lang="en-US" dirty="0"/>
          </a:p>
        </p:txBody>
      </p:sp>
    </p:spTree>
    <p:extLst>
      <p:ext uri="{BB962C8B-B14F-4D97-AF65-F5344CB8AC3E}">
        <p14:creationId xmlns:p14="http://schemas.microsoft.com/office/powerpoint/2010/main" val="988862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6E17-31F9-E84D-3591-97586760C7AA}"/>
              </a:ext>
            </a:extLst>
          </p:cNvPr>
          <p:cNvSpPr>
            <a:spLocks noGrp="1"/>
          </p:cNvSpPr>
          <p:nvPr>
            <p:ph type="title"/>
          </p:nvPr>
        </p:nvSpPr>
        <p:spPr/>
        <p:txBody>
          <a:bodyPr>
            <a:normAutofit/>
          </a:bodyPr>
          <a:lstStyle/>
          <a:p>
            <a:pPr algn="ctr"/>
            <a:r>
              <a:rPr lang="en-US" sz="6000" b="1" dirty="0">
                <a:latin typeface="Calibri" panose="020F0502020204030204" pitchFamily="34" charset="0"/>
                <a:cs typeface="Calibri" panose="020F0502020204030204" pitchFamily="34" charset="0"/>
              </a:rPr>
              <a:t>OVERVIEW</a:t>
            </a:r>
          </a:p>
        </p:txBody>
      </p:sp>
      <p:sp>
        <p:nvSpPr>
          <p:cNvPr id="3" name="Content Placeholder 2">
            <a:extLst>
              <a:ext uri="{FF2B5EF4-FFF2-40B4-BE49-F238E27FC236}">
                <a16:creationId xmlns:a16="http://schemas.microsoft.com/office/drawing/2014/main" id="{0523BCAE-6224-D6A3-A93D-25601459F6B1}"/>
              </a:ext>
            </a:extLst>
          </p:cNvPr>
          <p:cNvSpPr>
            <a:spLocks noGrp="1"/>
          </p:cNvSpPr>
          <p:nvPr>
            <p:ph idx="1"/>
          </p:nvPr>
        </p:nvSpPr>
        <p:spPr>
          <a:xfrm>
            <a:off x="838199" y="1825625"/>
            <a:ext cx="10639097" cy="4351338"/>
          </a:xfrm>
        </p:spPr>
        <p:txBody>
          <a:bodyPr>
            <a:normAutofit/>
          </a:bodyPr>
          <a:lstStyle/>
          <a:p>
            <a:pPr>
              <a:lnSpc>
                <a:spcPct val="120000"/>
              </a:lnSpc>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Marriage</a:t>
            </a:r>
            <a:r>
              <a:rPr lang="en-US" sz="3600" dirty="0">
                <a:effectLst/>
                <a:latin typeface="Calibri" panose="020F0502020204030204" pitchFamily="34" charset="0"/>
                <a:cs typeface="Calibri" panose="020F0502020204030204" pitchFamily="34" charset="0"/>
              </a:rPr>
              <a:t> shares practical instruction for marital difficulties, including affairs and domestic violence.</a:t>
            </a:r>
          </a:p>
          <a:p>
            <a:pPr>
              <a:lnSpc>
                <a:spcPct val="120000"/>
              </a:lnSpc>
              <a:buSzPct val="115000"/>
              <a:buFont typeface="System Font Regular"/>
              <a:buChar char="+"/>
            </a:pPr>
            <a:r>
              <a:rPr lang="en-US" sz="3600" b="1" dirty="0">
                <a:solidFill>
                  <a:srgbClr val="AC1C1F"/>
                </a:solidFill>
                <a:effectLst/>
                <a:latin typeface="Calibri" panose="020F0502020204030204" pitchFamily="34" charset="0"/>
                <a:cs typeface="Calibri" panose="020F0502020204030204" pitchFamily="34" charset="0"/>
              </a:rPr>
              <a:t>Ten Therapeutic Life Changes </a:t>
            </a:r>
            <a:r>
              <a:rPr lang="en-US" sz="3600" dirty="0">
                <a:effectLst/>
                <a:latin typeface="Calibri" panose="020F0502020204030204" pitchFamily="34" charset="0"/>
                <a:cs typeface="Calibri" panose="020F0502020204030204" pitchFamily="34" charset="0"/>
              </a:rPr>
              <a:t>is an uplifting book describing how our faith has a positive impact upon our health.</a:t>
            </a:r>
            <a:endParaRPr lang="en-US" dirty="0"/>
          </a:p>
        </p:txBody>
      </p:sp>
    </p:spTree>
    <p:extLst>
      <p:ext uri="{BB962C8B-B14F-4D97-AF65-F5344CB8AC3E}">
        <p14:creationId xmlns:p14="http://schemas.microsoft.com/office/powerpoint/2010/main" val="1579482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7" name="Rectangle 7176">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E7AE7A23-0044-C37B-8593-EC5B0CE7DB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75331" y="643467"/>
            <a:ext cx="3621192" cy="5571066"/>
          </a:xfrm>
          <a:prstGeom prst="rect">
            <a:avLst/>
          </a:prstGeom>
          <a:noFill/>
          <a:extLst>
            <a:ext uri="{909E8E84-426E-40DD-AFC4-6F175D3DCCD1}">
              <a14:hiddenFill xmlns:a14="http://schemas.microsoft.com/office/drawing/2010/main">
                <a:solidFill>
                  <a:srgbClr val="FFFFFF"/>
                </a:solidFill>
              </a14:hiddenFill>
            </a:ext>
          </a:extLst>
        </p:spPr>
      </p:pic>
      <p:sp>
        <p:nvSpPr>
          <p:cNvPr id="7181" name="Rectangle 7180">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a:extLst>
              <a:ext uri="{FF2B5EF4-FFF2-40B4-BE49-F238E27FC236}">
                <a16:creationId xmlns:a16="http://schemas.microsoft.com/office/drawing/2014/main" id="{890B7291-A2DD-7949-FFCD-C90D10409A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7646" y="643467"/>
            <a:ext cx="445685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9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1B2E34-5B51-6A0B-233A-67E1F1BFF17A}"/>
              </a:ext>
            </a:extLst>
          </p:cNvPr>
          <p:cNvPicPr>
            <a:picLocks noChangeAspect="1"/>
          </p:cNvPicPr>
          <p:nvPr/>
        </p:nvPicPr>
        <p:blipFill>
          <a:blip r:embed="rId2"/>
          <a:stretch>
            <a:fillRect/>
          </a:stretch>
        </p:blipFill>
        <p:spPr>
          <a:xfrm>
            <a:off x="3804900" y="643467"/>
            <a:ext cx="4582200" cy="5571066"/>
          </a:xfrm>
          <a:prstGeom prst="rect">
            <a:avLst/>
          </a:prstGeom>
        </p:spPr>
      </p:pic>
      <p:pic>
        <p:nvPicPr>
          <p:cNvPr id="3" name="Picture 2">
            <a:extLst>
              <a:ext uri="{FF2B5EF4-FFF2-40B4-BE49-F238E27FC236}">
                <a16:creationId xmlns:a16="http://schemas.microsoft.com/office/drawing/2014/main" id="{614FAFC7-FFBD-60D5-B01B-C53514FA198C}"/>
              </a:ext>
            </a:extLst>
          </p:cNvPr>
          <p:cNvPicPr>
            <a:picLocks noChangeAspect="1"/>
          </p:cNvPicPr>
          <p:nvPr/>
        </p:nvPicPr>
        <p:blipFill>
          <a:blip r:embed="rId3"/>
          <a:stretch>
            <a:fillRect/>
          </a:stretch>
        </p:blipFill>
        <p:spPr>
          <a:xfrm>
            <a:off x="9778253" y="4866839"/>
            <a:ext cx="1295400" cy="1320800"/>
          </a:xfrm>
          <a:prstGeom prst="rect">
            <a:avLst/>
          </a:prstGeom>
        </p:spPr>
      </p:pic>
    </p:spTree>
    <p:extLst>
      <p:ext uri="{BB962C8B-B14F-4D97-AF65-F5344CB8AC3E}">
        <p14:creationId xmlns:p14="http://schemas.microsoft.com/office/powerpoint/2010/main" val="3379039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band aid with white text&#10;&#10;Description automatically generated">
            <a:extLst>
              <a:ext uri="{FF2B5EF4-FFF2-40B4-BE49-F238E27FC236}">
                <a16:creationId xmlns:a16="http://schemas.microsoft.com/office/drawing/2014/main" id="{DAF13E27-6AC9-83B0-01EC-638B129036F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586919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4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97CC8F9-E385-C6AB-A300-28DB2CD0FDCF}"/>
              </a:ext>
            </a:extLst>
          </p:cNvPr>
          <p:cNvPicPr>
            <a:picLocks noChangeAspect="1"/>
          </p:cNvPicPr>
          <p:nvPr/>
        </p:nvPicPr>
        <p:blipFill>
          <a:blip r:embed="rId3"/>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76498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594544-3D4F-053E-99B3-7BFBC7B3703A}"/>
              </a:ext>
            </a:extLst>
          </p:cNvPr>
          <p:cNvPicPr>
            <a:picLocks noChangeAspect="1"/>
          </p:cNvPicPr>
          <p:nvPr/>
        </p:nvPicPr>
        <p:blipFill>
          <a:blip r:embed="rId3"/>
          <a:stretch>
            <a:fillRect/>
          </a:stretch>
        </p:blipFill>
        <p:spPr>
          <a:xfrm>
            <a:off x="3478812" y="0"/>
            <a:ext cx="5234375" cy="6858000"/>
          </a:xfrm>
          <a:prstGeom prst="rect">
            <a:avLst/>
          </a:prstGeom>
        </p:spPr>
      </p:pic>
      <p:sp>
        <p:nvSpPr>
          <p:cNvPr id="6" name="Rectangle 8">
            <a:extLst>
              <a:ext uri="{FF2B5EF4-FFF2-40B4-BE49-F238E27FC236}">
                <a16:creationId xmlns:a16="http://schemas.microsoft.com/office/drawing/2014/main" id="{D4B2C5C2-8357-DB9E-C7D9-9AFEE27EE783}"/>
              </a:ext>
            </a:extLst>
          </p:cNvPr>
          <p:cNvSpPr>
            <a:spLocks noChangeArrowheads="1"/>
          </p:cNvSpPr>
          <p:nvPr/>
        </p:nvSpPr>
        <p:spPr bwMode="auto">
          <a:xfrm>
            <a:off x="2286000" y="1528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1" descr="Red Right Arrow PNG">
            <a:extLst>
              <a:ext uri="{FF2B5EF4-FFF2-40B4-BE49-F238E27FC236}">
                <a16:creationId xmlns:a16="http://schemas.microsoft.com/office/drawing/2014/main" id="{85FC7292-6839-77CD-924E-C704D35B672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286000" y="1528763"/>
            <a:ext cx="12954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a:extLst>
              <a:ext uri="{FF2B5EF4-FFF2-40B4-BE49-F238E27FC236}">
                <a16:creationId xmlns:a16="http://schemas.microsoft.com/office/drawing/2014/main" id="{B21E2A99-D2A1-A91B-80F9-59FA124FA221}"/>
              </a:ext>
            </a:extLst>
          </p:cNvPr>
          <p:cNvSpPr>
            <a:spLocks noChangeArrowheads="1"/>
          </p:cNvSpPr>
          <p:nvPr/>
        </p:nvSpPr>
        <p:spPr bwMode="auto">
          <a:xfrm>
            <a:off x="2286000" y="36980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3" name="Picture 1" descr="Red Right Arrow PNG">
            <a:extLst>
              <a:ext uri="{FF2B5EF4-FFF2-40B4-BE49-F238E27FC236}">
                <a16:creationId xmlns:a16="http://schemas.microsoft.com/office/drawing/2014/main" id="{1F529AA6-8D49-4B43-F824-6692ED8187A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286000" y="3698082"/>
            <a:ext cx="1295400" cy="990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2">
            <a:extLst>
              <a:ext uri="{FF2B5EF4-FFF2-40B4-BE49-F238E27FC236}">
                <a16:creationId xmlns:a16="http://schemas.microsoft.com/office/drawing/2014/main" id="{F4B564DA-C1C1-98DF-1F67-D0ED5120C1F5}"/>
              </a:ext>
            </a:extLst>
          </p:cNvPr>
          <p:cNvSpPr>
            <a:spLocks noChangeArrowheads="1"/>
          </p:cNvSpPr>
          <p:nvPr/>
        </p:nvSpPr>
        <p:spPr bwMode="auto">
          <a:xfrm>
            <a:off x="7604232" y="1250523"/>
            <a:ext cx="38393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5" name="Picture 1" descr="A red arrow pointing to the right&#10;&#10;Description automatically generated">
            <a:extLst>
              <a:ext uri="{FF2B5EF4-FFF2-40B4-BE49-F238E27FC236}">
                <a16:creationId xmlns:a16="http://schemas.microsoft.com/office/drawing/2014/main" id="{6CCF5A4D-4FB8-BBEF-C9FB-CE0F1AFB369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158058" y="1622021"/>
            <a:ext cx="1943098" cy="1021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A red arrow pointing to the right&#10;&#10;Description automatically generated">
            <a:extLst>
              <a:ext uri="{FF2B5EF4-FFF2-40B4-BE49-F238E27FC236}">
                <a16:creationId xmlns:a16="http://schemas.microsoft.com/office/drawing/2014/main" id="{2514EF78-FED5-0C61-16DD-8EF4CE88182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353299" y="3855430"/>
            <a:ext cx="1943098" cy="102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7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75814D0-BA7D-6841-82B9-9E9C15016F6E}"/>
              </a:ext>
            </a:extLst>
          </p:cNvPr>
          <p:cNvPicPr>
            <a:picLocks noChangeAspect="1"/>
          </p:cNvPicPr>
          <p:nvPr/>
        </p:nvPicPr>
        <p:blipFill>
          <a:blip r:embed="rId3"/>
          <a:stretch>
            <a:fillRect/>
          </a:stretch>
        </p:blipFill>
        <p:spPr>
          <a:xfrm>
            <a:off x="643467" y="1902290"/>
            <a:ext cx="10905066" cy="3053419"/>
          </a:xfrm>
          <a:prstGeom prst="rect">
            <a:avLst/>
          </a:prstGeom>
        </p:spPr>
      </p:pic>
    </p:spTree>
    <p:extLst>
      <p:ext uri="{BB962C8B-B14F-4D97-AF65-F5344CB8AC3E}">
        <p14:creationId xmlns:p14="http://schemas.microsoft.com/office/powerpoint/2010/main" val="4110339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80671-35FA-2635-49EF-90AE4A049126}"/>
              </a:ext>
            </a:extLst>
          </p:cNvPr>
          <p:cNvSpPr>
            <a:spLocks noGrp="1"/>
          </p:cNvSpPr>
          <p:nvPr>
            <p:ph type="title"/>
          </p:nvPr>
        </p:nvSpPr>
        <p:spPr>
          <a:xfrm>
            <a:off x="5297762" y="329184"/>
            <a:ext cx="6251110" cy="1783080"/>
          </a:xfrm>
        </p:spPr>
        <p:txBody>
          <a:bodyPr anchor="b">
            <a:normAutofit/>
          </a:bodyPr>
          <a:lstStyle/>
          <a:p>
            <a:r>
              <a:rPr lang="en-US" sz="5400" dirty="0"/>
              <a:t>Barriers to Responding</a:t>
            </a:r>
          </a:p>
        </p:txBody>
      </p:sp>
      <p:pic>
        <p:nvPicPr>
          <p:cNvPr id="5" name="Picture 4" descr="Metal tic-tac-toe game pieces">
            <a:extLst>
              <a:ext uri="{FF2B5EF4-FFF2-40B4-BE49-F238E27FC236}">
                <a16:creationId xmlns:a16="http://schemas.microsoft.com/office/drawing/2014/main" id="{741B9305-143E-3AB9-CDD4-5C75BF936127}"/>
              </a:ext>
            </a:extLst>
          </p:cNvPr>
          <p:cNvPicPr>
            <a:picLocks noChangeAspect="1"/>
          </p:cNvPicPr>
          <p:nvPr/>
        </p:nvPicPr>
        <p:blipFill rotWithShape="1">
          <a:blip r:embed="rId2"/>
          <a:srcRect l="17765" r="3130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599DFB-EB8B-BB55-1898-B24C66C7E966}"/>
              </a:ext>
            </a:extLst>
          </p:cNvPr>
          <p:cNvSpPr>
            <a:spLocks noGrp="1"/>
          </p:cNvSpPr>
          <p:nvPr>
            <p:ph idx="1"/>
          </p:nvPr>
        </p:nvSpPr>
        <p:spPr>
          <a:xfrm>
            <a:off x="5297762" y="2706624"/>
            <a:ext cx="6251110" cy="3483864"/>
          </a:xfrm>
        </p:spPr>
        <p:txBody>
          <a:bodyPr>
            <a:normAutofit/>
          </a:bodyPr>
          <a:lstStyle/>
          <a:p>
            <a:r>
              <a:rPr lang="en-US" sz="4000" i="1" u="sng" dirty="0"/>
              <a:t>Someone else</a:t>
            </a:r>
            <a:r>
              <a:rPr lang="en-US" sz="4000" dirty="0"/>
              <a:t> will help</a:t>
            </a:r>
          </a:p>
        </p:txBody>
      </p:sp>
    </p:spTree>
    <p:extLst>
      <p:ext uri="{BB962C8B-B14F-4D97-AF65-F5344CB8AC3E}">
        <p14:creationId xmlns:p14="http://schemas.microsoft.com/office/powerpoint/2010/main" val="597565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80671-35FA-2635-49EF-90AE4A049126}"/>
              </a:ext>
            </a:extLst>
          </p:cNvPr>
          <p:cNvSpPr>
            <a:spLocks noGrp="1"/>
          </p:cNvSpPr>
          <p:nvPr>
            <p:ph type="title"/>
          </p:nvPr>
        </p:nvSpPr>
        <p:spPr>
          <a:xfrm>
            <a:off x="5297762" y="329184"/>
            <a:ext cx="6251110" cy="1783080"/>
          </a:xfrm>
        </p:spPr>
        <p:txBody>
          <a:bodyPr anchor="b">
            <a:normAutofit/>
          </a:bodyPr>
          <a:lstStyle/>
          <a:p>
            <a:r>
              <a:rPr lang="en-US" sz="5400" dirty="0"/>
              <a:t>Barriers to Responding</a:t>
            </a:r>
          </a:p>
        </p:txBody>
      </p:sp>
      <p:pic>
        <p:nvPicPr>
          <p:cNvPr id="5" name="Picture 4" descr="Metal tic-tac-toe game pieces">
            <a:extLst>
              <a:ext uri="{FF2B5EF4-FFF2-40B4-BE49-F238E27FC236}">
                <a16:creationId xmlns:a16="http://schemas.microsoft.com/office/drawing/2014/main" id="{741B9305-143E-3AB9-CDD4-5C75BF936127}"/>
              </a:ext>
            </a:extLst>
          </p:cNvPr>
          <p:cNvPicPr>
            <a:picLocks noChangeAspect="1"/>
          </p:cNvPicPr>
          <p:nvPr/>
        </p:nvPicPr>
        <p:blipFill rotWithShape="1">
          <a:blip r:embed="rId2"/>
          <a:srcRect l="17765" r="3130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599DFB-EB8B-BB55-1898-B24C66C7E966}"/>
              </a:ext>
            </a:extLst>
          </p:cNvPr>
          <p:cNvSpPr>
            <a:spLocks noGrp="1"/>
          </p:cNvSpPr>
          <p:nvPr>
            <p:ph idx="1"/>
          </p:nvPr>
        </p:nvSpPr>
        <p:spPr>
          <a:xfrm>
            <a:off x="5297762" y="2706624"/>
            <a:ext cx="6251110" cy="3483864"/>
          </a:xfrm>
        </p:spPr>
        <p:txBody>
          <a:bodyPr>
            <a:normAutofit/>
          </a:bodyPr>
          <a:lstStyle/>
          <a:p>
            <a:r>
              <a:rPr lang="en-US" sz="4000" dirty="0"/>
              <a:t>Someone else will help</a:t>
            </a:r>
          </a:p>
          <a:p>
            <a:r>
              <a:rPr lang="en-US" sz="4000" i="1" u="sng" dirty="0"/>
              <a:t>Time</a:t>
            </a:r>
          </a:p>
        </p:txBody>
      </p:sp>
    </p:spTree>
    <p:extLst>
      <p:ext uri="{BB962C8B-B14F-4D97-AF65-F5344CB8AC3E}">
        <p14:creationId xmlns:p14="http://schemas.microsoft.com/office/powerpoint/2010/main" val="636573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2963</TotalTime>
  <Words>1089</Words>
  <Application>Microsoft Macintosh PowerPoint</Application>
  <PresentationFormat>Widescreen</PresentationFormat>
  <Paragraphs>149</Paragraphs>
  <Slides>45</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Helvetica</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Barriers to Responding</vt:lpstr>
      <vt:lpstr>Barriers to Responding</vt:lpstr>
      <vt:lpstr>Barriers to Responding</vt:lpstr>
      <vt:lpstr>Barriers to Responding</vt:lpstr>
      <vt:lpstr>What tools do you have?</vt:lpstr>
      <vt:lpstr>What tools do you have?</vt:lpstr>
      <vt:lpstr>What tools do you have?</vt:lpstr>
      <vt:lpstr>What tools do you have?</vt:lpstr>
      <vt:lpstr>What tools do you have?</vt:lpstr>
      <vt:lpstr>What tools do you have?</vt:lpstr>
      <vt:lpstr>What tools do you have?</vt:lpstr>
      <vt:lpstr>PowerPoint Presentation</vt:lpstr>
      <vt:lpstr>What tools do you have?</vt:lpstr>
      <vt:lpstr>What tools do you have?</vt:lpstr>
      <vt:lpstr>What tools do you have?</vt:lpstr>
      <vt:lpstr>PowerPoint Presentation</vt:lpstr>
      <vt:lpstr>What tools do you have?</vt:lpstr>
      <vt:lpstr>What tools do you have?</vt:lpstr>
      <vt:lpstr>What tools do you have?</vt:lpstr>
      <vt:lpstr>The Character and Techniques of the Responder</vt:lpstr>
      <vt:lpstr>The Character and Techniques of the Responder</vt:lpstr>
      <vt:lpstr>PowerPoint Presentation</vt:lpstr>
      <vt:lpstr>Techniques of the Responder</vt:lpstr>
      <vt:lpstr>Techniques of the Responder</vt:lpstr>
      <vt:lpstr>PowerPoint Presentation</vt:lpstr>
      <vt:lpstr>Techniques of the Responder</vt:lpstr>
      <vt:lpstr>Techniques of the Responder</vt:lpstr>
      <vt:lpstr>Techniques of the Responder</vt:lpstr>
      <vt:lpstr>Techniques of the Responder</vt:lpstr>
      <vt:lpstr>Techniques of the Responder</vt:lpstr>
      <vt:lpstr>Find the Inn</vt:lpstr>
      <vt:lpstr>OVERVIEW</vt:lpstr>
      <vt:lpstr>OVERVIEW</vt:lpstr>
      <vt:lpstr>OVERVIEW</vt:lpstr>
      <vt:lpstr>OVERVIEW</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Aid for Emotional Hurts: The Tools You Need to Answer the Call to Help the Hearting</dc:title>
  <dc:creator>Moody, Edward</dc:creator>
  <cp:lastModifiedBy>Moody, Edward</cp:lastModifiedBy>
  <cp:revision>40</cp:revision>
  <cp:lastPrinted>2023-07-06T19:13:07Z</cp:lastPrinted>
  <dcterms:created xsi:type="dcterms:W3CDTF">2023-07-05T16:43:15Z</dcterms:created>
  <dcterms:modified xsi:type="dcterms:W3CDTF">2024-01-29T00:51:36Z</dcterms:modified>
</cp:coreProperties>
</file>