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973" r:id="rId3"/>
    <p:sldId id="974" r:id="rId4"/>
    <p:sldId id="975" r:id="rId5"/>
    <p:sldId id="986" r:id="rId6"/>
    <p:sldId id="280" r:id="rId7"/>
    <p:sldId id="284" r:id="rId8"/>
    <p:sldId id="991" r:id="rId9"/>
    <p:sldId id="1031" r:id="rId10"/>
    <p:sldId id="990" r:id="rId11"/>
    <p:sldId id="992" r:id="rId12"/>
    <p:sldId id="287" r:id="rId13"/>
    <p:sldId id="994" r:id="rId14"/>
    <p:sldId id="995" r:id="rId15"/>
    <p:sldId id="1033" r:id="rId16"/>
    <p:sldId id="300" r:id="rId17"/>
    <p:sldId id="1034" r:id="rId18"/>
    <p:sldId id="996" r:id="rId19"/>
    <p:sldId id="1035" r:id="rId20"/>
    <p:sldId id="310" r:id="rId21"/>
    <p:sldId id="997" r:id="rId22"/>
    <p:sldId id="1024" r:id="rId23"/>
    <p:sldId id="1038" r:id="rId24"/>
    <p:sldId id="1036" r:id="rId25"/>
    <p:sldId id="1039" r:id="rId26"/>
    <p:sldId id="983" r:id="rId27"/>
    <p:sldId id="1037" r:id="rId28"/>
    <p:sldId id="271" r:id="rId29"/>
    <p:sldId id="265" r:id="rId30"/>
    <p:sldId id="1007" r:id="rId31"/>
    <p:sldId id="281" r:id="rId32"/>
    <p:sldId id="1040" r:id="rId33"/>
    <p:sldId id="1042" r:id="rId34"/>
    <p:sldId id="1044" r:id="rId35"/>
    <p:sldId id="1011" r:id="rId36"/>
    <p:sldId id="275" r:id="rId37"/>
    <p:sldId id="276" r:id="rId38"/>
    <p:sldId id="862" r:id="rId39"/>
    <p:sldId id="864" r:id="rId40"/>
    <p:sldId id="270" r:id="rId41"/>
    <p:sldId id="874" r:id="rId42"/>
    <p:sldId id="877" r:id="rId43"/>
    <p:sldId id="878" r:id="rId44"/>
    <p:sldId id="1016" r:id="rId45"/>
    <p:sldId id="1004" r:id="rId46"/>
    <p:sldId id="1005" r:id="rId47"/>
    <p:sldId id="1025" r:id="rId48"/>
    <p:sldId id="984" r:id="rId49"/>
    <p:sldId id="354" r:id="rId50"/>
    <p:sldId id="356" r:id="rId51"/>
    <p:sldId id="278" r:id="rId52"/>
    <p:sldId id="1012" r:id="rId53"/>
    <p:sldId id="1013" r:id="rId54"/>
    <p:sldId id="853" r:id="rId55"/>
    <p:sldId id="1032" r:id="rId56"/>
    <p:sldId id="1026" r:id="rId57"/>
    <p:sldId id="1027" r:id="rId58"/>
    <p:sldId id="1028" r:id="rId59"/>
    <p:sldId id="1030" r:id="rId60"/>
    <p:sldId id="880" r:id="rId61"/>
    <p:sldId id="104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85650"/>
  </p:normalViewPr>
  <p:slideViewPr>
    <p:cSldViewPr snapToGrid="0">
      <p:cViewPr varScale="1">
        <p:scale>
          <a:sx n="97" d="100"/>
          <a:sy n="97" d="100"/>
        </p:scale>
        <p:origin x="1120"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FFDC3-5450-A242-A698-4138B3BDFD5B}" type="datetimeFigureOut">
              <a:rPr lang="en-US" smtClean="0"/>
              <a:t>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0041-9F95-9547-B668-7FFCD4A6051E}" type="slidenum">
              <a:rPr lang="en-US" smtClean="0"/>
              <a:t>‹#›</a:t>
            </a:fld>
            <a:endParaRPr lang="en-US"/>
          </a:p>
        </p:txBody>
      </p:sp>
    </p:spTree>
    <p:extLst>
      <p:ext uri="{BB962C8B-B14F-4D97-AF65-F5344CB8AC3E}">
        <p14:creationId xmlns:p14="http://schemas.microsoft.com/office/powerpoint/2010/main" val="312058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This session will provide an overview about steps Christian leaders can take to deal with the sexual changes transpiring in our culture. What do we need to know about the LGBT Community, and how can we deal with its influence upon our parents and students?</a:t>
            </a:r>
            <a:endParaRPr lang="en-US" dirty="0"/>
          </a:p>
        </p:txBody>
      </p:sp>
      <p:sp>
        <p:nvSpPr>
          <p:cNvPr id="4" name="Slide Number Placeholder 3"/>
          <p:cNvSpPr>
            <a:spLocks noGrp="1"/>
          </p:cNvSpPr>
          <p:nvPr>
            <p:ph type="sldNum" sz="quarter" idx="5"/>
          </p:nvPr>
        </p:nvSpPr>
        <p:spPr/>
        <p:txBody>
          <a:bodyPr/>
          <a:lstStyle/>
          <a:p>
            <a:fld id="{A9EA0041-9F95-9547-B668-7FFCD4A6051E}" type="slidenum">
              <a:rPr lang="en-US" smtClean="0"/>
              <a:t>1</a:t>
            </a:fld>
            <a:endParaRPr lang="en-US"/>
          </a:p>
        </p:txBody>
      </p:sp>
    </p:spTree>
    <p:extLst>
      <p:ext uri="{BB962C8B-B14F-4D97-AF65-F5344CB8AC3E}">
        <p14:creationId xmlns:p14="http://schemas.microsoft.com/office/powerpoint/2010/main" val="4271036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This session will provide an overview about steps Christian leaders can take to deal with the sexual changes transpiring in our culture. What do we need to know about the LGBT Community, and how can we deal with its influence upon our parents and students?</a:t>
            </a:r>
            <a:endParaRPr lang="en-US" dirty="0"/>
          </a:p>
        </p:txBody>
      </p:sp>
      <p:sp>
        <p:nvSpPr>
          <p:cNvPr id="4" name="Slide Number Placeholder 3"/>
          <p:cNvSpPr>
            <a:spLocks noGrp="1"/>
          </p:cNvSpPr>
          <p:nvPr>
            <p:ph type="sldNum" sz="quarter" idx="5"/>
          </p:nvPr>
        </p:nvSpPr>
        <p:spPr/>
        <p:txBody>
          <a:bodyPr/>
          <a:lstStyle/>
          <a:p>
            <a:fld id="{A9EA0041-9F95-9547-B668-7FFCD4A6051E}" type="slidenum">
              <a:rPr lang="en-US" smtClean="0"/>
              <a:t>25</a:t>
            </a:fld>
            <a:endParaRPr lang="en-US"/>
          </a:p>
        </p:txBody>
      </p:sp>
    </p:spTree>
    <p:extLst>
      <p:ext uri="{BB962C8B-B14F-4D97-AF65-F5344CB8AC3E}">
        <p14:creationId xmlns:p14="http://schemas.microsoft.com/office/powerpoint/2010/main" val="334103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47" name="Shape 247"/>
          <p:cNvSpPr>
            <a:spLocks noGrp="1"/>
          </p:cNvSpPr>
          <p:nvPr>
            <p:ph type="body" sz="quarter" idx="1"/>
          </p:nvPr>
        </p:nvSpPr>
        <p:spPr>
          <a:prstGeom prst="rect">
            <a:avLst/>
          </a:prstGeom>
        </p:spPr>
        <p:txBody>
          <a:bodyPr/>
          <a:lstStyle/>
          <a:p>
            <a:r>
              <a:rPr dirty="0"/>
              <a:t>What would Jesus do?, What did Jesus do?&gt;</a:t>
            </a:r>
          </a:p>
          <a:p>
            <a:r>
              <a:rPr dirty="0"/>
              <a:t>the church needs to feel this void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47" name="Shape 247"/>
          <p:cNvSpPr>
            <a:spLocks noGrp="1"/>
          </p:cNvSpPr>
          <p:nvPr>
            <p:ph type="body" sz="quarter" idx="1"/>
          </p:nvPr>
        </p:nvSpPr>
        <p:spPr>
          <a:prstGeom prst="rect">
            <a:avLst/>
          </a:prstGeom>
        </p:spPr>
        <p:txBody>
          <a:bodyPr/>
          <a:lstStyle/>
          <a:p>
            <a:r>
              <a:rPr dirty="0"/>
              <a:t>What would Jesus do?, What did Jesus do?&gt;</a:t>
            </a:r>
          </a:p>
          <a:p>
            <a:r>
              <a:rPr dirty="0"/>
              <a:t>the church needs to feel this void</a:t>
            </a:r>
          </a:p>
        </p:txBody>
      </p:sp>
    </p:spTree>
    <p:extLst>
      <p:ext uri="{BB962C8B-B14F-4D97-AF65-F5344CB8AC3E}">
        <p14:creationId xmlns:p14="http://schemas.microsoft.com/office/powerpoint/2010/main" val="163281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47" name="Shape 247"/>
          <p:cNvSpPr>
            <a:spLocks noGrp="1"/>
          </p:cNvSpPr>
          <p:nvPr>
            <p:ph type="body" sz="quarter" idx="1"/>
          </p:nvPr>
        </p:nvSpPr>
        <p:spPr>
          <a:prstGeom prst="rect">
            <a:avLst/>
          </a:prstGeom>
        </p:spPr>
        <p:txBody>
          <a:bodyPr/>
          <a:lstStyle/>
          <a:p>
            <a:r>
              <a:rPr dirty="0"/>
              <a:t>What would Jesus do?, What did Jesus do?&gt;</a:t>
            </a:r>
          </a:p>
          <a:p>
            <a:r>
              <a:rPr dirty="0"/>
              <a:t>the church needs to feel this void</a:t>
            </a:r>
          </a:p>
        </p:txBody>
      </p:sp>
    </p:spTree>
    <p:extLst>
      <p:ext uri="{BB962C8B-B14F-4D97-AF65-F5344CB8AC3E}">
        <p14:creationId xmlns:p14="http://schemas.microsoft.com/office/powerpoint/2010/main" val="3744868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47" name="Shape 247"/>
          <p:cNvSpPr>
            <a:spLocks noGrp="1"/>
          </p:cNvSpPr>
          <p:nvPr>
            <p:ph type="body" sz="quarter" idx="1"/>
          </p:nvPr>
        </p:nvSpPr>
        <p:spPr>
          <a:prstGeom prst="rect">
            <a:avLst/>
          </a:prstGeom>
        </p:spPr>
        <p:txBody>
          <a:bodyPr/>
          <a:lstStyle/>
          <a:p>
            <a:r>
              <a:rPr dirty="0"/>
              <a:t>What would Jesus do?, What did Jesus do?&gt;</a:t>
            </a:r>
          </a:p>
          <a:p>
            <a:r>
              <a:rPr dirty="0"/>
              <a:t>the church needs to feel this void</a:t>
            </a:r>
          </a:p>
        </p:txBody>
      </p:sp>
    </p:spTree>
    <p:extLst>
      <p:ext uri="{BB962C8B-B14F-4D97-AF65-F5344CB8AC3E}">
        <p14:creationId xmlns:p14="http://schemas.microsoft.com/office/powerpoint/2010/main" val="4253153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pPr lvl="0"/>
            <a:endParaRPr/>
          </a:p>
        </p:txBody>
      </p:sp>
      <p:sp>
        <p:nvSpPr>
          <p:cNvPr id="97" name="Shape 97"/>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pPr lvl="0"/>
            <a:r>
              <a:t>Wrong places&gt;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prstGeom prst="rect">
            <a:avLst/>
          </a:prstGeom>
        </p:spPr>
        <p:txBody>
          <a:bodyPr/>
          <a:lstStyle/>
          <a:p>
            <a:pPr lvl="0"/>
            <a:endParaRPr/>
          </a:p>
        </p:txBody>
      </p:sp>
      <p:sp>
        <p:nvSpPr>
          <p:cNvPr id="107" name="Shape 107"/>
          <p:cNvSpPr>
            <a:spLocks noGrp="1"/>
          </p:cNvSpPr>
          <p:nvPr>
            <p:ph type="body" sz="quarter" idx="1"/>
          </p:nvPr>
        </p:nvSpPr>
        <p:spPr>
          <a:prstGeom prst="rect">
            <a:avLst/>
          </a:prstGeom>
        </p:spPr>
        <p:txBody>
          <a:bodyPr/>
          <a:lstStyle/>
          <a:p>
            <a:pPr lvl="0">
              <a:defRPr sz="1800"/>
            </a:pPr>
            <a:r>
              <a:rPr sz="2200"/>
              <a:t>Delilah&gt;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The terrible results&gt;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pPr lvl="0"/>
            <a:endParaRPr/>
          </a:p>
        </p:txBody>
      </p:sp>
      <p:sp>
        <p:nvSpPr>
          <p:cNvPr id="160" name="Shape 160"/>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pPr lvl="0"/>
            <a:r>
              <a:t>Repent&gt;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pPr lvl="0"/>
            <a:endParaRPr/>
          </a:p>
        </p:txBody>
      </p:sp>
      <p:sp>
        <p:nvSpPr>
          <p:cNvPr id="176" name="Shape 176"/>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pPr lvl="0"/>
            <a:r>
              <a:t>seeing&gt;fleeing&gt;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pPr lvl="0"/>
            <a:endParaRPr/>
          </a:p>
        </p:txBody>
      </p:sp>
      <p:sp>
        <p:nvSpPr>
          <p:cNvPr id="171" name="Shape 171"/>
          <p:cNvSpPr>
            <a:spLocks noGrp="1"/>
          </p:cNvSpPr>
          <p:nvPr>
            <p:ph type="body" sz="quarter" idx="1"/>
          </p:nvPr>
        </p:nvSpPr>
        <p:spPr>
          <a:prstGeom prst="rect">
            <a:avLst/>
          </a:prstGeom>
        </p:spPr>
        <p:txBody>
          <a:bodyPr/>
          <a:lstStyle/>
          <a:p>
            <a:pPr lvl="0">
              <a:defRPr sz="1800"/>
            </a:pPr>
            <a:r>
              <a:rPr sz="2200"/>
              <a:t>don’t be quarrelsome&gt;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pPr lvl="0"/>
            <a:endParaRPr/>
          </a:p>
        </p:txBody>
      </p:sp>
      <p:sp>
        <p:nvSpPr>
          <p:cNvPr id="180" name="Shape 180"/>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pPr lvl="0"/>
            <a:r>
              <a:t>deny yourself&gt;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pPr lvl="0"/>
            <a:endParaRPr/>
          </a:p>
        </p:txBody>
      </p:sp>
      <p:sp>
        <p:nvSpPr>
          <p:cNvPr id="193" name="Shape 193"/>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pPr lvl="0"/>
            <a:r>
              <a:t>right places&gt;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take up your cross&gt;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right thinking&gt;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This session will provide an overview about steps Christian leaders can take to deal with the sexual changes transpiring in our culture. What do we need to know about the LGBT Community, and how can we deal with its influence upon our parents and students?</a:t>
            </a:r>
            <a:endParaRPr lang="en-US" dirty="0"/>
          </a:p>
        </p:txBody>
      </p:sp>
      <p:sp>
        <p:nvSpPr>
          <p:cNvPr id="4" name="Slide Number Placeholder 3"/>
          <p:cNvSpPr>
            <a:spLocks noGrp="1"/>
          </p:cNvSpPr>
          <p:nvPr>
            <p:ph type="sldNum" sz="quarter" idx="5"/>
          </p:nvPr>
        </p:nvSpPr>
        <p:spPr/>
        <p:txBody>
          <a:bodyPr/>
          <a:lstStyle/>
          <a:p>
            <a:fld id="{A9EA0041-9F95-9547-B668-7FFCD4A6051E}" type="slidenum">
              <a:rPr lang="en-US" smtClean="0"/>
              <a:t>61</a:t>
            </a:fld>
            <a:endParaRPr lang="en-US"/>
          </a:p>
        </p:txBody>
      </p:sp>
    </p:spTree>
    <p:extLst>
      <p:ext uri="{BB962C8B-B14F-4D97-AF65-F5344CB8AC3E}">
        <p14:creationId xmlns:p14="http://schemas.microsoft.com/office/powerpoint/2010/main" val="2263163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p>
            <a:pPr lvl="0">
              <a:lnSpc>
                <a:spcPct val="125000"/>
              </a:lnSpc>
              <a:defRPr sz="1800"/>
            </a:pPr>
            <a:r>
              <a:rPr sz="2400">
                <a:latin typeface="Avenir Book"/>
                <a:ea typeface="Avenir Book"/>
                <a:cs typeface="Avenir Book"/>
                <a:sym typeface="Avenir Book"/>
              </a:rPr>
              <a:t>calm like Paul&gt;</a:t>
            </a:r>
          </a:p>
          <a:p>
            <a:pPr lvl="0">
              <a:lnSpc>
                <a:spcPct val="125000"/>
              </a:lnSpc>
              <a:defRPr sz="1800"/>
            </a:pPr>
            <a:r>
              <a:rPr sz="2400">
                <a:latin typeface="Avenir Book"/>
                <a:ea typeface="Avenir Book"/>
                <a:cs typeface="Avenir Book"/>
                <a:sym typeface="Avenir Book"/>
              </a:rPr>
              <a:t>Matthew 10:16, we are better than that&gt;</a:t>
            </a:r>
          </a:p>
          <a:p>
            <a:pPr lvl="0">
              <a:lnSpc>
                <a:spcPct val="125000"/>
              </a:lnSpc>
              <a:defRPr sz="1800"/>
            </a:pPr>
            <a:r>
              <a:rPr sz="2400">
                <a:latin typeface="Avenir Book"/>
                <a:ea typeface="Avenir Book"/>
                <a:cs typeface="Avenir Book"/>
                <a:sym typeface="Avenir Book"/>
              </a:rPr>
              <a:t>Jonah</a:t>
            </a:r>
          </a:p>
          <a:p>
            <a:pPr lvl="0">
              <a:lnSpc>
                <a:spcPct val="125000"/>
              </a:lnSpc>
              <a:defRPr sz="1800"/>
            </a:pPr>
            <a:r>
              <a:rPr sz="2400">
                <a:latin typeface="Avenir Book"/>
                <a:ea typeface="Avenir Book"/>
                <a:cs typeface="Avenir Book"/>
                <a:sym typeface="Avenir Book"/>
              </a:rPr>
              <a:t>They are asking, can I bring my friend to this church?</a:t>
            </a:r>
          </a:p>
          <a:p>
            <a:pPr lvl="0">
              <a:lnSpc>
                <a:spcPct val="125000"/>
              </a:lnSpc>
              <a:defRPr sz="1800"/>
            </a:pPr>
            <a:r>
              <a:rPr sz="2400">
                <a:latin typeface="Avenir Book"/>
                <a:ea typeface="Avenir Book"/>
                <a:cs typeface="Avenir Book"/>
                <a:sym typeface="Avenir Book"/>
              </a:rPr>
              <a:t>3 out of 5 teens who struggle with these issues do not feel safe.</a:t>
            </a:r>
          </a:p>
          <a:p>
            <a:pPr lvl="0">
              <a:lnSpc>
                <a:spcPct val="125000"/>
              </a:lnSpc>
              <a:defRPr sz="1800"/>
            </a:pPr>
            <a:r>
              <a:rPr sz="2400">
                <a:latin typeface="Avenir Book"/>
                <a:ea typeface="Avenir Book"/>
                <a:cs typeface="Avenir Book"/>
                <a:sym typeface="Avenir Book"/>
              </a:rPr>
              <a:t>Actual or perceived sexual orientation is one of the most common reasons that students are harassed by their peers, second only to physical appearance.</a:t>
            </a:r>
          </a:p>
          <a:p>
            <a:pPr lvl="0">
              <a:lnSpc>
                <a:spcPct val="125000"/>
              </a:lnSpc>
              <a:defRPr sz="1800"/>
            </a:pPr>
            <a:r>
              <a:rPr sz="2400">
                <a:latin typeface="Avenir Book"/>
                <a:ea typeface="Avenir Book"/>
                <a:cs typeface="Avenir Book"/>
                <a:sym typeface="Avenir Book"/>
              </a:rPr>
              <a:t>What am I trying to accomplish?</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played a harp.  NC Pastor?</a:t>
            </a:r>
          </a:p>
          <a:p>
            <a:pPr lvl="0">
              <a:lnSpc>
                <a:spcPct val="125000"/>
              </a:lnSpc>
              <a:defRPr sz="1800"/>
            </a:pPr>
            <a:r>
              <a:rPr sz="2400">
                <a:latin typeface="Avenir Book"/>
                <a:ea typeface="Avenir Book"/>
                <a:cs typeface="Avenir Book"/>
                <a:sym typeface="Avenir Book"/>
              </a:rPr>
              <a:t>The church ought to be the safest place there is. </a:t>
            </a:r>
          </a:p>
          <a:p>
            <a:pPr lvl="0">
              <a:lnSpc>
                <a:spcPct val="125000"/>
              </a:lnSpc>
              <a:defRPr sz="1800"/>
            </a:pPr>
            <a:r>
              <a:rPr sz="2400">
                <a:latin typeface="Avenir Book"/>
                <a:ea typeface="Avenir Book"/>
                <a:cs typeface="Avenir Book"/>
                <a:sym typeface="Avenir Book"/>
              </a:rPr>
              <a:t>Should feel welcome.</a:t>
            </a:r>
          </a:p>
          <a:p>
            <a:pPr lvl="0">
              <a:lnSpc>
                <a:spcPct val="125000"/>
              </a:lnSpc>
              <a:defRPr sz="1800"/>
            </a:pPr>
            <a:r>
              <a:rPr sz="2400">
                <a:latin typeface="Avenir Book"/>
                <a:ea typeface="Avenir Book"/>
                <a:cs typeface="Avenir Book"/>
                <a:sym typeface="Avenir Book"/>
              </a:rPr>
              <a:t>Admit imperfection.</a:t>
            </a:r>
          </a:p>
          <a:p>
            <a:pPr lvl="0">
              <a:lnSpc>
                <a:spcPct val="125000"/>
              </a:lnSpc>
              <a:defRPr sz="1800"/>
            </a:pPr>
            <a:r>
              <a:rPr sz="2400">
                <a:latin typeface="Avenir Book"/>
                <a:ea typeface="Avenir Book"/>
                <a:cs typeface="Avenir Book"/>
                <a:sym typeface="Avenir Book"/>
              </a:rPr>
              <a:t>You are speaking to them whether you realize it or not.  Think of 1 Cor. 9.  </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Deborah.  </a:t>
            </a:r>
          </a:p>
          <a:p>
            <a:pPr lvl="0">
              <a:lnSpc>
                <a:spcPct val="125000"/>
              </a:lnSpc>
              <a:defRPr sz="1800"/>
            </a:pPr>
            <a:r>
              <a:rPr sz="2400">
                <a:latin typeface="Avenir Book"/>
                <a:ea typeface="Avenir Book"/>
                <a:cs typeface="Avenir Book"/>
                <a:sym typeface="Avenir Book"/>
              </a:rPr>
              <a:t>When you freelance it gets dangerous.</a:t>
            </a:r>
          </a:p>
          <a:p>
            <a:pPr lvl="0">
              <a:lnSpc>
                <a:spcPct val="125000"/>
              </a:lnSpc>
              <a:defRPr sz="1800"/>
            </a:pPr>
            <a:r>
              <a:rPr sz="2400">
                <a:latin typeface="Avenir Book"/>
                <a:ea typeface="Avenir Book"/>
                <a:cs typeface="Avenir Book"/>
                <a:sym typeface="Avenir Book"/>
              </a:rPr>
              <a:t>Pastor in NC.</a:t>
            </a:r>
          </a:p>
          <a:p>
            <a:pPr lvl="0">
              <a:lnSpc>
                <a:spcPct val="125000"/>
              </a:lnSpc>
              <a:defRPr sz="1800"/>
            </a:pPr>
            <a:r>
              <a:rPr sz="2400">
                <a:latin typeface="Avenir Book"/>
                <a:ea typeface="Avenir Book"/>
                <a:cs typeface="Avenir Book"/>
                <a:sym typeface="Avenir Book"/>
              </a:rPr>
              <a:t>Ask, what am I trying to accomplish?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p>
            <a:pPr lvl="0">
              <a:lnSpc>
                <a:spcPct val="125000"/>
              </a:lnSpc>
              <a:defRPr sz="1800"/>
            </a:pPr>
            <a:r>
              <a:rPr sz="2400">
                <a:latin typeface="Avenir Book"/>
                <a:ea typeface="Avenir Book"/>
                <a:cs typeface="Avenir Book"/>
                <a:sym typeface="Avenir Book"/>
              </a:rPr>
              <a:t>calm like Paul&gt;</a:t>
            </a:r>
          </a:p>
          <a:p>
            <a:pPr lvl="0">
              <a:lnSpc>
                <a:spcPct val="125000"/>
              </a:lnSpc>
              <a:defRPr sz="1800"/>
            </a:pPr>
            <a:r>
              <a:rPr sz="2400">
                <a:latin typeface="Avenir Book"/>
                <a:ea typeface="Avenir Book"/>
                <a:cs typeface="Avenir Book"/>
                <a:sym typeface="Avenir Book"/>
              </a:rPr>
              <a:t>Matthew 10:16, we are better than that&gt;</a:t>
            </a:r>
          </a:p>
          <a:p>
            <a:pPr lvl="0">
              <a:lnSpc>
                <a:spcPct val="125000"/>
              </a:lnSpc>
              <a:defRPr sz="1800"/>
            </a:pPr>
            <a:r>
              <a:rPr sz="2400">
                <a:latin typeface="Avenir Book"/>
                <a:ea typeface="Avenir Book"/>
                <a:cs typeface="Avenir Book"/>
                <a:sym typeface="Avenir Book"/>
              </a:rPr>
              <a:t>Jonah</a:t>
            </a:r>
          </a:p>
          <a:p>
            <a:pPr lvl="0">
              <a:lnSpc>
                <a:spcPct val="125000"/>
              </a:lnSpc>
              <a:defRPr sz="1800"/>
            </a:pPr>
            <a:r>
              <a:rPr sz="2400">
                <a:latin typeface="Avenir Book"/>
                <a:ea typeface="Avenir Book"/>
                <a:cs typeface="Avenir Book"/>
                <a:sym typeface="Avenir Book"/>
              </a:rPr>
              <a:t>They are asking, can I bring my friend to this church?</a:t>
            </a:r>
          </a:p>
          <a:p>
            <a:pPr lvl="0">
              <a:lnSpc>
                <a:spcPct val="125000"/>
              </a:lnSpc>
              <a:defRPr sz="1800"/>
            </a:pPr>
            <a:r>
              <a:rPr sz="2400">
                <a:latin typeface="Avenir Book"/>
                <a:ea typeface="Avenir Book"/>
                <a:cs typeface="Avenir Book"/>
                <a:sym typeface="Avenir Book"/>
              </a:rPr>
              <a:t>3 out of 5 teens who struggle with these issues do not feel safe.</a:t>
            </a:r>
          </a:p>
          <a:p>
            <a:pPr lvl="0">
              <a:lnSpc>
                <a:spcPct val="125000"/>
              </a:lnSpc>
              <a:defRPr sz="1800"/>
            </a:pPr>
            <a:r>
              <a:rPr sz="2400">
                <a:latin typeface="Avenir Book"/>
                <a:ea typeface="Avenir Book"/>
                <a:cs typeface="Avenir Book"/>
                <a:sym typeface="Avenir Book"/>
              </a:rPr>
              <a:t>Actual or perceived sexual orientation is one of the most common reasons that students are harassed by their peers, second only to physical appearance.</a:t>
            </a:r>
          </a:p>
          <a:p>
            <a:pPr lvl="0">
              <a:lnSpc>
                <a:spcPct val="125000"/>
              </a:lnSpc>
              <a:defRPr sz="1800"/>
            </a:pPr>
            <a:r>
              <a:rPr sz="2400">
                <a:latin typeface="Avenir Book"/>
                <a:ea typeface="Avenir Book"/>
                <a:cs typeface="Avenir Book"/>
                <a:sym typeface="Avenir Book"/>
              </a:rPr>
              <a:t>What am I trying to accomplish?</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played a harp.  NC Pastor?</a:t>
            </a:r>
          </a:p>
          <a:p>
            <a:pPr lvl="0">
              <a:lnSpc>
                <a:spcPct val="125000"/>
              </a:lnSpc>
              <a:defRPr sz="1800"/>
            </a:pPr>
            <a:r>
              <a:rPr sz="2400">
                <a:latin typeface="Avenir Book"/>
                <a:ea typeface="Avenir Book"/>
                <a:cs typeface="Avenir Book"/>
                <a:sym typeface="Avenir Book"/>
              </a:rPr>
              <a:t>The church ought to be the safest place there is. </a:t>
            </a:r>
          </a:p>
          <a:p>
            <a:pPr lvl="0">
              <a:lnSpc>
                <a:spcPct val="125000"/>
              </a:lnSpc>
              <a:defRPr sz="1800"/>
            </a:pPr>
            <a:r>
              <a:rPr sz="2400">
                <a:latin typeface="Avenir Book"/>
                <a:ea typeface="Avenir Book"/>
                <a:cs typeface="Avenir Book"/>
                <a:sym typeface="Avenir Book"/>
              </a:rPr>
              <a:t>Should feel welcome.</a:t>
            </a:r>
          </a:p>
          <a:p>
            <a:pPr lvl="0">
              <a:lnSpc>
                <a:spcPct val="125000"/>
              </a:lnSpc>
              <a:defRPr sz="1800"/>
            </a:pPr>
            <a:r>
              <a:rPr sz="2400">
                <a:latin typeface="Avenir Book"/>
                <a:ea typeface="Avenir Book"/>
                <a:cs typeface="Avenir Book"/>
                <a:sym typeface="Avenir Book"/>
              </a:rPr>
              <a:t>Admit imperfection.</a:t>
            </a:r>
          </a:p>
          <a:p>
            <a:pPr lvl="0">
              <a:lnSpc>
                <a:spcPct val="125000"/>
              </a:lnSpc>
              <a:defRPr sz="1800"/>
            </a:pPr>
            <a:r>
              <a:rPr sz="2400">
                <a:latin typeface="Avenir Book"/>
                <a:ea typeface="Avenir Book"/>
                <a:cs typeface="Avenir Book"/>
                <a:sym typeface="Avenir Book"/>
              </a:rPr>
              <a:t>You are speaking to them whether you realize it or not.  Think of 1 Cor. 9.  </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Deborah.  </a:t>
            </a:r>
          </a:p>
          <a:p>
            <a:pPr lvl="0">
              <a:lnSpc>
                <a:spcPct val="125000"/>
              </a:lnSpc>
              <a:defRPr sz="1800"/>
            </a:pPr>
            <a:r>
              <a:rPr sz="2400">
                <a:latin typeface="Avenir Book"/>
                <a:ea typeface="Avenir Book"/>
                <a:cs typeface="Avenir Book"/>
                <a:sym typeface="Avenir Book"/>
              </a:rPr>
              <a:t>When you freelance it gets dangerous.</a:t>
            </a:r>
          </a:p>
          <a:p>
            <a:pPr lvl="0">
              <a:lnSpc>
                <a:spcPct val="125000"/>
              </a:lnSpc>
              <a:defRPr sz="1800"/>
            </a:pPr>
            <a:r>
              <a:rPr sz="2400">
                <a:latin typeface="Avenir Book"/>
                <a:ea typeface="Avenir Book"/>
                <a:cs typeface="Avenir Book"/>
                <a:sym typeface="Avenir Book"/>
              </a:rPr>
              <a:t>Pastor in NC.</a:t>
            </a:r>
          </a:p>
          <a:p>
            <a:pPr lvl="0">
              <a:lnSpc>
                <a:spcPct val="125000"/>
              </a:lnSpc>
              <a:defRPr sz="1800"/>
            </a:pPr>
            <a:r>
              <a:rPr sz="2400">
                <a:latin typeface="Avenir Book"/>
                <a:ea typeface="Avenir Book"/>
                <a:cs typeface="Avenir Book"/>
                <a:sym typeface="Avenir Book"/>
              </a:rPr>
              <a:t>Ask, what am I trying to accomplish?</a:t>
            </a:r>
          </a:p>
        </p:txBody>
      </p:sp>
    </p:spTree>
    <p:extLst>
      <p:ext uri="{BB962C8B-B14F-4D97-AF65-F5344CB8AC3E}">
        <p14:creationId xmlns:p14="http://schemas.microsoft.com/office/powerpoint/2010/main" val="32104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pPr lvl="0"/>
            <a:endParaRPr/>
          </a:p>
        </p:txBody>
      </p:sp>
      <p:sp>
        <p:nvSpPr>
          <p:cNvPr id="206" name="Shape 206"/>
          <p:cNvSpPr>
            <a:spLocks noGrp="1"/>
          </p:cNvSpPr>
          <p:nvPr>
            <p:ph type="body" sz="quarter" idx="1"/>
          </p:nvPr>
        </p:nvSpPr>
        <p:spPr>
          <a:prstGeom prst="rect">
            <a:avLst/>
          </a:prstGeom>
        </p:spPr>
        <p:txBody>
          <a:bodyPr/>
          <a:lstStyle/>
          <a:p>
            <a:pPr lvl="0">
              <a:defRPr sz="1800"/>
            </a:pPr>
            <a:r>
              <a:rPr sz="2200"/>
              <a:t>everyone&gt;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pPr lvl="0"/>
            <a:endParaRPr/>
          </a:p>
        </p:txBody>
      </p:sp>
      <p:sp>
        <p:nvSpPr>
          <p:cNvPr id="278" name="Shape 278"/>
          <p:cNvSpPr>
            <a:spLocks noGrp="1"/>
          </p:cNvSpPr>
          <p:nvPr>
            <p:ph type="body" sz="quarter" idx="1"/>
          </p:nvPr>
        </p:nvSpPr>
        <p:spPr>
          <a:prstGeom prst="rect">
            <a:avLst/>
          </a:prstGeom>
        </p:spPr>
        <p:txBody>
          <a:bodyPr/>
          <a:lstStyle/>
          <a:p>
            <a:pPr lvl="0">
              <a:defRPr sz="1800"/>
            </a:pPr>
            <a:r>
              <a:rPr sz="2200"/>
              <a:t>truth about science&gt;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pPr lvl="0"/>
            <a:endParaRPr/>
          </a:p>
        </p:txBody>
      </p:sp>
      <p:sp>
        <p:nvSpPr>
          <p:cNvPr id="278" name="Shape 278"/>
          <p:cNvSpPr>
            <a:spLocks noGrp="1"/>
          </p:cNvSpPr>
          <p:nvPr>
            <p:ph type="body" sz="quarter" idx="1"/>
          </p:nvPr>
        </p:nvSpPr>
        <p:spPr>
          <a:prstGeom prst="rect">
            <a:avLst/>
          </a:prstGeom>
        </p:spPr>
        <p:txBody>
          <a:bodyPr/>
          <a:lstStyle/>
          <a:p>
            <a:pPr lvl="0">
              <a:defRPr sz="1800"/>
            </a:pPr>
            <a:r>
              <a:rPr sz="2200"/>
              <a:t>truth about science&gt;</a:t>
            </a:r>
          </a:p>
        </p:txBody>
      </p:sp>
    </p:spTree>
    <p:extLst>
      <p:ext uri="{BB962C8B-B14F-4D97-AF65-F5344CB8AC3E}">
        <p14:creationId xmlns:p14="http://schemas.microsoft.com/office/powerpoint/2010/main" val="3196272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pPr lvl="0"/>
            <a:endParaRPr/>
          </a:p>
        </p:txBody>
      </p:sp>
      <p:sp>
        <p:nvSpPr>
          <p:cNvPr id="325" name="Shape 325"/>
          <p:cNvSpPr>
            <a:spLocks noGrp="1"/>
          </p:cNvSpPr>
          <p:nvPr>
            <p:ph type="body" sz="quarter" idx="1"/>
          </p:nvPr>
        </p:nvSpPr>
        <p:spPr>
          <a:prstGeom prst="rect">
            <a:avLst/>
          </a:prstGeom>
        </p:spPr>
        <p:txBody>
          <a:bodyPr/>
          <a:lstStyle/>
          <a:p>
            <a:pPr lvl="0">
              <a:defRPr sz="1800"/>
            </a:pPr>
            <a:r>
              <a:rPr lang="en-US" sz="2400" b="1" kern="1200" spc="-101" dirty="0">
                <a:solidFill>
                  <a:srgbClr val="FFFFFF"/>
                </a:solidFill>
                <a:latin typeface="+mj-lt"/>
                <a:ea typeface="+mj-ea"/>
                <a:cs typeface="+mj-cs"/>
              </a:rPr>
              <a:t>February 1992</a:t>
            </a:r>
            <a:endParaRPr sz="2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pPr lvl="0"/>
            <a:endParaRPr/>
          </a:p>
        </p:txBody>
      </p:sp>
      <p:sp>
        <p:nvSpPr>
          <p:cNvPr id="278" name="Shape 278"/>
          <p:cNvSpPr>
            <a:spLocks noGrp="1"/>
          </p:cNvSpPr>
          <p:nvPr>
            <p:ph type="body" sz="quarter" idx="1"/>
          </p:nvPr>
        </p:nvSpPr>
        <p:spPr>
          <a:prstGeom prst="rect">
            <a:avLst/>
          </a:prstGeom>
        </p:spPr>
        <p:txBody>
          <a:bodyPr/>
          <a:lstStyle/>
          <a:p>
            <a:pPr lvl="0">
              <a:defRPr sz="1800"/>
            </a:pPr>
            <a:r>
              <a:rPr sz="2200"/>
              <a:t>truth about science&gt;</a:t>
            </a:r>
          </a:p>
        </p:txBody>
      </p:sp>
    </p:spTree>
    <p:extLst>
      <p:ext uri="{BB962C8B-B14F-4D97-AF65-F5344CB8AC3E}">
        <p14:creationId xmlns:p14="http://schemas.microsoft.com/office/powerpoint/2010/main" val="1471890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80F2-460A-58EE-ECE7-D7F74EBF2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871F7E-FB21-B548-A819-3B3C902FC9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798010-0AE3-037E-91D3-AECA1DCA171E}"/>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5" name="Footer Placeholder 4">
            <a:extLst>
              <a:ext uri="{FF2B5EF4-FFF2-40B4-BE49-F238E27FC236}">
                <a16:creationId xmlns:a16="http://schemas.microsoft.com/office/drawing/2014/main" id="{459B9BCD-200A-29FB-27D3-1BEBB50D6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D0F32-3718-7A2C-E416-496C8DFF12F2}"/>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425860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1B1B-4366-CCF3-318A-5E1E031D85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0155B-0910-C181-C0B9-B725C45061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ADB7C-4973-9A64-2C43-4B34960BE347}"/>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5" name="Footer Placeholder 4">
            <a:extLst>
              <a:ext uri="{FF2B5EF4-FFF2-40B4-BE49-F238E27FC236}">
                <a16:creationId xmlns:a16="http://schemas.microsoft.com/office/drawing/2014/main" id="{EAC09D36-D791-E91D-FD4E-A97095E20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6954A-BD78-CF9B-33E7-B39C22DED474}"/>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319163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63D8B9-4FB3-D8E3-1C62-C89856A02C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EDC88A-0363-256A-0FDE-A3002ECB9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DFA9C-53AC-BBE4-48D2-D9805B53D278}"/>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5" name="Footer Placeholder 4">
            <a:extLst>
              <a:ext uri="{FF2B5EF4-FFF2-40B4-BE49-F238E27FC236}">
                <a16:creationId xmlns:a16="http://schemas.microsoft.com/office/drawing/2014/main" id="{107AC3A7-BD8F-2C82-DDB1-4449D42A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4F24B-D812-45BF-24A2-0E8B42B7398B}"/>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247705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663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b="0" spc="0">
                <a:solidFill>
                  <a:srgbClr val="000000"/>
                </a:solidFill>
              </a:defRPr>
            </a:pPr>
            <a:r>
              <a:rPr sz="3375" b="1" spc="-101">
                <a:solidFill>
                  <a:srgbClr val="EEEEEE"/>
                </a:solidFill>
              </a:rPr>
              <a:t>Title Text</a:t>
            </a:r>
          </a:p>
        </p:txBody>
      </p:sp>
      <p:sp>
        <p:nvSpPr>
          <p:cNvPr id="25" name="Shape 2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391">
                <a:solidFill>
                  <a:srgbClr val="EEEEEE"/>
                </a:solidFill>
              </a:rPr>
              <a:t>Body Level One</a:t>
            </a:r>
          </a:p>
          <a:p>
            <a:pPr lvl="1">
              <a:defRPr sz="1800">
                <a:solidFill>
                  <a:srgbClr val="000000"/>
                </a:solidFill>
              </a:defRPr>
            </a:pPr>
            <a:r>
              <a:rPr sz="2391">
                <a:solidFill>
                  <a:srgbClr val="EEEEEE"/>
                </a:solidFill>
              </a:rPr>
              <a:t>Body Level Two</a:t>
            </a:r>
          </a:p>
          <a:p>
            <a:pPr lvl="2">
              <a:defRPr sz="1800">
                <a:solidFill>
                  <a:srgbClr val="000000"/>
                </a:solidFill>
              </a:defRPr>
            </a:pPr>
            <a:r>
              <a:rPr sz="2391">
                <a:solidFill>
                  <a:srgbClr val="EEEEEE"/>
                </a:solidFill>
              </a:rPr>
              <a:t>Body Level Three</a:t>
            </a:r>
          </a:p>
          <a:p>
            <a:pPr lvl="3">
              <a:defRPr sz="1800">
                <a:solidFill>
                  <a:srgbClr val="000000"/>
                </a:solidFill>
              </a:defRPr>
            </a:pPr>
            <a:r>
              <a:rPr sz="2391">
                <a:solidFill>
                  <a:srgbClr val="EEEEEE"/>
                </a:solidFill>
              </a:rPr>
              <a:t>Body Level Four</a:t>
            </a:r>
          </a:p>
          <a:p>
            <a:pPr lvl="4">
              <a:defRPr sz="1800">
                <a:solidFill>
                  <a:srgbClr val="000000"/>
                </a:solidFill>
              </a:defRPr>
            </a:pPr>
            <a:r>
              <a:rPr sz="2391">
                <a:solidFill>
                  <a:srgbClr val="EEEEEE"/>
                </a:solidFill>
              </a:rPr>
              <a:t>Body Level Five</a:t>
            </a:r>
          </a:p>
        </p:txBody>
      </p:sp>
    </p:spTree>
    <p:extLst>
      <p:ext uri="{BB962C8B-B14F-4D97-AF65-F5344CB8AC3E}">
        <p14:creationId xmlns:p14="http://schemas.microsoft.com/office/powerpoint/2010/main" val="11044254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579743" y="1528602"/>
            <a:ext cx="10670309" cy="4625579"/>
          </a:xfrm>
          <a:prstGeom prst="rect">
            <a:avLst/>
          </a:prstGeom>
          <a:ln w="9525">
            <a:round/>
          </a:ln>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190625" y="1946672"/>
            <a:ext cx="5119688" cy="4018359"/>
          </a:xfrm>
          <a:prstGeom prst="rect">
            <a:avLst/>
          </a:prstGeom>
        </p:spPr>
        <p:txBody>
          <a:bodyPr/>
          <a:lstStyle>
            <a:lvl1pPr marL="312528" indent="-312528">
              <a:spcBef>
                <a:spcPts val="2672"/>
              </a:spcBef>
              <a:buSzPct val="50000"/>
              <a:buBlip>
                <a:blip r:embed="rId2"/>
              </a:buBlip>
              <a:defRPr sz="2531"/>
            </a:lvl1pPr>
            <a:lvl2pPr marL="625056" indent="-312528">
              <a:spcBef>
                <a:spcPts val="2672"/>
              </a:spcBef>
              <a:buSzPct val="50000"/>
              <a:buBlip>
                <a:blip r:embed="rId2"/>
              </a:buBlip>
              <a:defRPr sz="2531"/>
            </a:lvl2pPr>
            <a:lvl3pPr marL="937584" indent="-312528">
              <a:spcBef>
                <a:spcPts val="2672"/>
              </a:spcBef>
              <a:buSzPct val="50000"/>
              <a:buBlip>
                <a:blip r:embed="rId2"/>
              </a:buBlip>
              <a:defRPr sz="2531"/>
            </a:lvl3pPr>
            <a:lvl4pPr marL="1250112" indent="-312528">
              <a:spcBef>
                <a:spcPts val="2672"/>
              </a:spcBef>
              <a:buSzPct val="50000"/>
              <a:buBlip>
                <a:blip r:embed="rId2"/>
              </a:buBlip>
              <a:defRPr sz="2531"/>
            </a:lvl4pPr>
            <a:lvl5pPr marL="1562640" indent="-312528">
              <a:spcBef>
                <a:spcPts val="2672"/>
              </a:spcBef>
              <a:buSzPct val="50000"/>
              <a:buBlip>
                <a:blip r:embed="rId2"/>
              </a:buBlip>
              <a:defRPr sz="2531"/>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2218979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07AE-D9F6-6C32-6061-2559C7AA7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9C826-58E1-38FF-24BA-35F53312C5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D327F-3E2E-7B6D-2E6E-F7950EDE5E3E}"/>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5" name="Footer Placeholder 4">
            <a:extLst>
              <a:ext uri="{FF2B5EF4-FFF2-40B4-BE49-F238E27FC236}">
                <a16:creationId xmlns:a16="http://schemas.microsoft.com/office/drawing/2014/main" id="{BA6F8EE0-AC02-4264-3BF3-B355400D3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630A4-4193-EE98-7547-44697E795018}"/>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412795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5725-B3FF-47B3-6A0A-6D7B1261A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422CFE-0555-EB1E-62FB-379F6B526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73E9A-0A96-391A-45D4-C865477A646F}"/>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5" name="Footer Placeholder 4">
            <a:extLst>
              <a:ext uri="{FF2B5EF4-FFF2-40B4-BE49-F238E27FC236}">
                <a16:creationId xmlns:a16="http://schemas.microsoft.com/office/drawing/2014/main" id="{91B111B5-B5FD-EFE9-E14A-B2CEA9AFC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DCE76-D549-8049-B7FD-A4BF43DB48F6}"/>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419093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C79-27AC-004F-C322-4E6F0E696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BFAAF-A880-AC28-3773-182A9F4133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85033-B9C7-094A-8B01-49724230B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91A249-B444-85B6-41D1-94BBB419A326}"/>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6" name="Footer Placeholder 5">
            <a:extLst>
              <a:ext uri="{FF2B5EF4-FFF2-40B4-BE49-F238E27FC236}">
                <a16:creationId xmlns:a16="http://schemas.microsoft.com/office/drawing/2014/main" id="{8F9B8B27-3176-10CB-8F39-B7B9727892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0C195-AEAA-3845-56CC-31B81DC4C032}"/>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146277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55AA-C174-E34C-647A-4BC1C050DA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0FB12-201C-41BC-3A4A-A9F0F9BC3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86C150-8CB1-63AB-2831-DAC68EA5B8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B15C72-33CD-8BA1-5593-53C9E304D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E630C-D4F2-99FD-C315-DD86894047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DFEAF-C37E-517F-91F0-2B9AD24A4B95}"/>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8" name="Footer Placeholder 7">
            <a:extLst>
              <a:ext uri="{FF2B5EF4-FFF2-40B4-BE49-F238E27FC236}">
                <a16:creationId xmlns:a16="http://schemas.microsoft.com/office/drawing/2014/main" id="{9ED912FA-53B4-FC2A-41EE-B4AB839728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246CC-7A33-FF8B-EE0D-E3E937EE95D4}"/>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1756989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463F-29CA-F0C9-1A32-7F00FBD6B8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ACAE10-B04F-0813-5011-DBFDE2A13937}"/>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4" name="Footer Placeholder 3">
            <a:extLst>
              <a:ext uri="{FF2B5EF4-FFF2-40B4-BE49-F238E27FC236}">
                <a16:creationId xmlns:a16="http://schemas.microsoft.com/office/drawing/2014/main" id="{48165541-4525-73C1-4C27-1ACE22A088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37B0CD-653B-68D6-1AE0-D525A2BC5BCF}"/>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767380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0CEFCA-174B-E869-A871-F2284C71F5F3}"/>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3" name="Footer Placeholder 2">
            <a:extLst>
              <a:ext uri="{FF2B5EF4-FFF2-40B4-BE49-F238E27FC236}">
                <a16:creationId xmlns:a16="http://schemas.microsoft.com/office/drawing/2014/main" id="{2BA23FDA-F66E-6696-F302-4B3D2AD12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9F71E-D873-322E-4541-ABF7BF5804B2}"/>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376591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0724-B015-9B6F-B2C5-2525ED7F0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64612-26FE-AA96-CE9A-34D2CC159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EBBBC-ACE4-1499-54E0-FFB3212C1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19868-D71E-D2D6-00CE-E52EEA2B3B6A}"/>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6" name="Footer Placeholder 5">
            <a:extLst>
              <a:ext uri="{FF2B5EF4-FFF2-40B4-BE49-F238E27FC236}">
                <a16:creationId xmlns:a16="http://schemas.microsoft.com/office/drawing/2014/main" id="{4E3B795D-3BBF-CC95-5B53-969EED6B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5255F-ED2B-97BD-4743-EA825B8CCC1A}"/>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966812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E476-7D8F-9855-BBB2-F08B56500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25DE4C-A06B-A15F-158D-43F59EC69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A7B210-012E-94C7-8623-81A1B8D8E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97BB9F-9BFF-0E4F-C357-8D9DE510EB81}"/>
              </a:ext>
            </a:extLst>
          </p:cNvPr>
          <p:cNvSpPr>
            <a:spLocks noGrp="1"/>
          </p:cNvSpPr>
          <p:nvPr>
            <p:ph type="dt" sz="half" idx="10"/>
          </p:nvPr>
        </p:nvSpPr>
        <p:spPr/>
        <p:txBody>
          <a:bodyPr/>
          <a:lstStyle/>
          <a:p>
            <a:fld id="{72753B6F-289C-124A-8AEC-E3803BA863E8}" type="datetimeFigureOut">
              <a:rPr lang="en-US" smtClean="0"/>
              <a:t>1/6/24</a:t>
            </a:fld>
            <a:endParaRPr lang="en-US"/>
          </a:p>
        </p:txBody>
      </p:sp>
      <p:sp>
        <p:nvSpPr>
          <p:cNvPr id="6" name="Footer Placeholder 5">
            <a:extLst>
              <a:ext uri="{FF2B5EF4-FFF2-40B4-BE49-F238E27FC236}">
                <a16:creationId xmlns:a16="http://schemas.microsoft.com/office/drawing/2014/main" id="{6CB08F9F-843C-01F1-5D87-BB1FCF38C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94FB5-8D52-0B5F-FECF-904BDF439508}"/>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354411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4266E-03E8-3FD0-3011-263299CAC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B15FE-EE93-485D-9DA9-7D25BDCC6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C00A1-E4FF-BB81-BD55-033C97462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53B6F-289C-124A-8AEC-E3803BA863E8}" type="datetimeFigureOut">
              <a:rPr lang="en-US" smtClean="0"/>
              <a:t>1/6/24</a:t>
            </a:fld>
            <a:endParaRPr lang="en-US"/>
          </a:p>
        </p:txBody>
      </p:sp>
      <p:sp>
        <p:nvSpPr>
          <p:cNvPr id="5" name="Footer Placeholder 4">
            <a:extLst>
              <a:ext uri="{FF2B5EF4-FFF2-40B4-BE49-F238E27FC236}">
                <a16:creationId xmlns:a16="http://schemas.microsoft.com/office/drawing/2014/main" id="{3E002C5F-6BE8-FF7D-5A73-352892578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F78E43-9615-5C7E-7261-628EC800A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576FB-1665-4F4D-9665-9AA0510929DB}" type="slidenum">
              <a:rPr lang="en-US" smtClean="0"/>
              <a:t>‹#›</a:t>
            </a:fld>
            <a:endParaRPr lang="en-US"/>
          </a:p>
        </p:txBody>
      </p:sp>
    </p:spTree>
    <p:extLst>
      <p:ext uri="{BB962C8B-B14F-4D97-AF65-F5344CB8AC3E}">
        <p14:creationId xmlns:p14="http://schemas.microsoft.com/office/powerpoint/2010/main" val="1872866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Gustave_Dor%C3%A9%27s_illustrations_for_La_Grande_Bible_de_Tours"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E1ECF-29B0-76D0-AA66-649AEC325919}"/>
              </a:ext>
            </a:extLst>
          </p:cNvPr>
          <p:cNvSpPr>
            <a:spLocks noGrp="1"/>
          </p:cNvSpPr>
          <p:nvPr>
            <p:ph type="ctrTitle"/>
          </p:nvPr>
        </p:nvSpPr>
        <p:spPr>
          <a:xfrm>
            <a:off x="643468" y="643467"/>
            <a:ext cx="4620584" cy="4567137"/>
          </a:xfrm>
        </p:spPr>
        <p:txBody>
          <a:bodyPr>
            <a:normAutofit/>
          </a:bodyPr>
          <a:lstStyle/>
          <a:p>
            <a:pPr algn="l"/>
            <a:r>
              <a:rPr lang="en-US" sz="4400"/>
              <a:t>Ministering in a Changing Sexual Landscape</a:t>
            </a:r>
          </a:p>
        </p:txBody>
      </p:sp>
      <p:sp>
        <p:nvSpPr>
          <p:cNvPr id="3" name="Subtitle 2">
            <a:extLst>
              <a:ext uri="{FF2B5EF4-FFF2-40B4-BE49-F238E27FC236}">
                <a16:creationId xmlns:a16="http://schemas.microsoft.com/office/drawing/2014/main" id="{543CD174-FB42-70B8-6360-AD6DD7144E4B}"/>
              </a:ext>
            </a:extLst>
          </p:cNvPr>
          <p:cNvSpPr>
            <a:spLocks noGrp="1"/>
          </p:cNvSpPr>
          <p:nvPr>
            <p:ph type="subTitle" idx="1"/>
          </p:nvPr>
        </p:nvSpPr>
        <p:spPr>
          <a:xfrm>
            <a:off x="643467" y="5277684"/>
            <a:ext cx="4620584" cy="775494"/>
          </a:xfrm>
        </p:spPr>
        <p:txBody>
          <a:bodyPr>
            <a:normAutofit/>
          </a:bodyPr>
          <a:lstStyle/>
          <a:p>
            <a:pPr algn="l"/>
            <a:r>
              <a:rPr lang="en-US" sz="2000"/>
              <a:t>Eddie Moody</a:t>
            </a:r>
          </a:p>
          <a:p>
            <a:pPr algn="l"/>
            <a:r>
              <a:rPr lang="en-US" sz="2000" err="1"/>
              <a:t>emoody@nafwb.org</a:t>
            </a:r>
            <a:endParaRPr lang="en-US" sz="2000"/>
          </a:p>
        </p:txBody>
      </p:sp>
      <p:pic>
        <p:nvPicPr>
          <p:cNvPr id="5" name="Picture 4">
            <a:extLst>
              <a:ext uri="{FF2B5EF4-FFF2-40B4-BE49-F238E27FC236}">
                <a16:creationId xmlns:a16="http://schemas.microsoft.com/office/drawing/2014/main" id="{F3884D0C-4C0D-56B3-BCCD-6725E890B3E5}"/>
              </a:ext>
            </a:extLst>
          </p:cNvPr>
          <p:cNvPicPr>
            <a:picLocks noChangeAspect="1"/>
          </p:cNvPicPr>
          <p:nvPr/>
        </p:nvPicPr>
        <p:blipFill rotWithShape="1">
          <a:blip r:embed="rId3"/>
          <a:srcRect l="25111" r="2511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986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518C17-98B3-E0CC-EB0A-CAFE9B2E9B6F}"/>
              </a:ext>
            </a:extLst>
          </p:cNvPr>
          <p:cNvSpPr>
            <a:spLocks noGrp="1"/>
          </p:cNvSpPr>
          <p:nvPr>
            <p:ph type="title"/>
          </p:nvPr>
        </p:nvSpPr>
        <p:spPr>
          <a:xfrm>
            <a:off x="838200" y="1412488"/>
            <a:ext cx="2899189" cy="4363844"/>
          </a:xfrm>
        </p:spPr>
        <p:txBody>
          <a:bodyPr anchor="t">
            <a:normAutofit/>
          </a:bodyPr>
          <a:lstStyle/>
          <a:p>
            <a:r>
              <a:rPr lang="en-US" sz="4000" dirty="0">
                <a:solidFill>
                  <a:srgbClr val="FFFFFF"/>
                </a:solidFill>
              </a:rPr>
              <a:t>What do we need to know? </a:t>
            </a:r>
            <a:br>
              <a:rPr lang="en-US" sz="4000" dirty="0">
                <a:solidFill>
                  <a:srgbClr val="FFFFFF"/>
                </a:solidFill>
              </a:rPr>
            </a:br>
            <a:br>
              <a:rPr lang="en-US" sz="4000" dirty="0">
                <a:solidFill>
                  <a:srgbClr val="FFFFFF"/>
                </a:solidFill>
              </a:rPr>
            </a:br>
            <a:r>
              <a:rPr lang="en-US" sz="4000" dirty="0">
                <a:solidFill>
                  <a:srgbClr val="FFFFFF"/>
                </a:solidFill>
              </a:rPr>
              <a:t>Many have been </a:t>
            </a:r>
            <a:r>
              <a:rPr lang="en-US" sz="4000" i="1" u="sng" dirty="0">
                <a:solidFill>
                  <a:srgbClr val="FFFFFF"/>
                </a:solidFill>
              </a:rPr>
              <a:t>misinformed</a:t>
            </a:r>
          </a:p>
        </p:txBody>
      </p:sp>
      <p:sp>
        <p:nvSpPr>
          <p:cNvPr id="3" name="Content Placeholder 2">
            <a:extLst>
              <a:ext uri="{FF2B5EF4-FFF2-40B4-BE49-F238E27FC236}">
                <a16:creationId xmlns:a16="http://schemas.microsoft.com/office/drawing/2014/main" id="{C9DC8C86-AF49-E759-E7C7-F6F730862584}"/>
              </a:ext>
            </a:extLst>
          </p:cNvPr>
          <p:cNvSpPr>
            <a:spLocks noGrp="1"/>
          </p:cNvSpPr>
          <p:nvPr>
            <p:ph sz="half" idx="1"/>
          </p:nvPr>
        </p:nvSpPr>
        <p:spPr>
          <a:xfrm>
            <a:off x="4380855" y="215706"/>
            <a:ext cx="3427283" cy="4363844"/>
          </a:xfrm>
        </p:spPr>
        <p:txBody>
          <a:bodyPr>
            <a:noAutofit/>
          </a:bodyPr>
          <a:lstStyle/>
          <a:p>
            <a:pPr marL="0" indent="0">
              <a:buNone/>
            </a:pPr>
            <a:r>
              <a:rPr lang="en-US" sz="3000" b="0" i="0" u="none" strike="noStrike" dirty="0">
                <a:effectLst/>
                <a:latin typeface="system-ui"/>
              </a:rPr>
              <a:t>Ye are of your father the devil, and the lusts of your father ye will do. He was a murderer from the beginning, and abode not in the truth, because there is no truth in him. When he </a:t>
            </a:r>
            <a:r>
              <a:rPr lang="en-US" sz="3000" b="0" i="0" u="none" strike="noStrike" dirty="0" err="1">
                <a:effectLst/>
                <a:latin typeface="system-ui"/>
              </a:rPr>
              <a:t>speaketh</a:t>
            </a:r>
            <a:r>
              <a:rPr lang="en-US" sz="3000" b="0" i="0" u="none" strike="noStrike" dirty="0">
                <a:effectLst/>
                <a:latin typeface="system-ui"/>
              </a:rPr>
              <a:t> a lie, he </a:t>
            </a:r>
            <a:r>
              <a:rPr lang="en-US" sz="3000" b="0" i="0" u="none" strike="noStrike" dirty="0" err="1">
                <a:effectLst/>
                <a:latin typeface="system-ui"/>
              </a:rPr>
              <a:t>speaketh</a:t>
            </a:r>
            <a:r>
              <a:rPr lang="en-US" sz="3000" b="0" i="0" u="none" strike="noStrike" dirty="0">
                <a:effectLst/>
                <a:latin typeface="system-ui"/>
              </a:rPr>
              <a:t> of his own: for </a:t>
            </a:r>
            <a:r>
              <a:rPr lang="en-US" sz="3000" b="1" i="0" u="sng" strike="noStrike" dirty="0">
                <a:effectLst/>
                <a:latin typeface="system-ui"/>
              </a:rPr>
              <a:t>he is a liar, and the father of it</a:t>
            </a:r>
            <a:r>
              <a:rPr lang="en-US" sz="3000" b="0" i="0" u="none" strike="noStrike" dirty="0">
                <a:effectLst/>
                <a:latin typeface="system-ui"/>
              </a:rPr>
              <a:t>.</a:t>
            </a:r>
          </a:p>
          <a:p>
            <a:pPr marL="0" indent="0">
              <a:buNone/>
            </a:pPr>
            <a:r>
              <a:rPr lang="en-US" sz="3000" dirty="0">
                <a:latin typeface="system-ui"/>
              </a:rPr>
              <a:t>John 8:44</a:t>
            </a:r>
            <a:endParaRPr lang="en-US" sz="3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D21D524-4131-C26C-8A8F-4A71CCE366EE}"/>
              </a:ext>
            </a:extLst>
          </p:cNvPr>
          <p:cNvSpPr>
            <a:spLocks noGrp="1"/>
          </p:cNvSpPr>
          <p:nvPr>
            <p:ph sz="half" idx="2"/>
          </p:nvPr>
        </p:nvSpPr>
        <p:spPr>
          <a:xfrm>
            <a:off x="8451604" y="1412489"/>
            <a:ext cx="3197701" cy="4363844"/>
          </a:xfrm>
        </p:spPr>
        <p:txBody>
          <a:bodyPr>
            <a:normAutofit/>
          </a:bodyPr>
          <a:lstStyle/>
          <a:p>
            <a:pPr marL="0" indent="0">
              <a:buNone/>
            </a:pPr>
            <a:r>
              <a:rPr lang="en-US" sz="3000" b="0" i="0" u="none" strike="noStrike" dirty="0">
                <a:effectLst/>
                <a:latin typeface="system-ui"/>
              </a:rPr>
              <a:t>And ye shall know the truth, and the truth shall make you free.</a:t>
            </a:r>
          </a:p>
          <a:p>
            <a:pPr marL="0" indent="0">
              <a:buNone/>
            </a:pPr>
            <a:r>
              <a:rPr lang="en-US" sz="3000" dirty="0">
                <a:latin typeface="system-ui"/>
              </a:rPr>
              <a:t>John 8:32</a:t>
            </a:r>
            <a:endParaRPr lang="en-US" sz="3000" dirty="0"/>
          </a:p>
        </p:txBody>
      </p:sp>
    </p:spTree>
    <p:extLst>
      <p:ext uri="{BB962C8B-B14F-4D97-AF65-F5344CB8AC3E}">
        <p14:creationId xmlns:p14="http://schemas.microsoft.com/office/powerpoint/2010/main" val="2222879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18C17-98B3-E0CC-EB0A-CAFE9B2E9B6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mj-lt"/>
                <a:ea typeface="+mj-ea"/>
                <a:cs typeface="+mj-cs"/>
              </a:rPr>
              <a:t>The truth is being </a:t>
            </a:r>
            <a:r>
              <a:rPr lang="en-US" b="1" i="1" u="sng" kern="1200" dirty="0">
                <a:solidFill>
                  <a:srgbClr val="FFFFFF"/>
                </a:solidFill>
                <a:effectLst/>
                <a:latin typeface="+mj-lt"/>
                <a:ea typeface="+mj-ea"/>
                <a:cs typeface="+mj-cs"/>
              </a:rPr>
              <a:t>suppressed</a:t>
            </a:r>
            <a:endParaRPr lang="en-US" b="1" i="1" u="sng" kern="1200" dirty="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9DC8C86-AF49-E759-E7C7-F6F730862584}"/>
              </a:ext>
            </a:extLst>
          </p:cNvPr>
          <p:cNvSpPr>
            <a:spLocks noGrp="1"/>
          </p:cNvSpPr>
          <p:nvPr>
            <p:ph sz="half" idx="1"/>
          </p:nvPr>
        </p:nvSpPr>
        <p:spPr>
          <a:xfrm>
            <a:off x="4447308" y="591344"/>
            <a:ext cx="6906491" cy="5585619"/>
          </a:xfrm>
        </p:spPr>
        <p:txBody>
          <a:bodyPr vert="horz" lIns="91440" tIns="45720" rIns="91440" bIns="45720" rtlCol="0" anchor="ctr">
            <a:normAutofit/>
          </a:bodyPr>
          <a:lstStyle/>
          <a:p>
            <a:pPr marL="0" indent="0">
              <a:buNone/>
            </a:pPr>
            <a:r>
              <a:rPr lang="en-US" sz="4000" b="0" i="0" u="none" strike="noStrike" dirty="0">
                <a:effectLst/>
              </a:rPr>
              <a:t>For the wrath of God is revealed from heaven against all ungodliness and unrighteousness of men, who </a:t>
            </a:r>
            <a:r>
              <a:rPr lang="en-US" sz="4000" b="1" i="0" u="sng" strike="noStrike" dirty="0">
                <a:effectLst/>
              </a:rPr>
              <a:t>hold the truth in unrighteousness</a:t>
            </a:r>
            <a:r>
              <a:rPr lang="en-US" sz="4000" b="0" i="0" u="none" strike="noStrike" dirty="0">
                <a:effectLst/>
              </a:rPr>
              <a:t>; </a:t>
            </a:r>
          </a:p>
          <a:p>
            <a:pPr marL="0" indent="0">
              <a:buNone/>
            </a:pPr>
            <a:r>
              <a:rPr lang="en-US" sz="4000" dirty="0"/>
              <a:t>Romans 1:18</a:t>
            </a:r>
          </a:p>
        </p:txBody>
      </p:sp>
    </p:spTree>
    <p:extLst>
      <p:ext uri="{BB962C8B-B14F-4D97-AF65-F5344CB8AC3E}">
        <p14:creationId xmlns:p14="http://schemas.microsoft.com/office/powerpoint/2010/main" val="134700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37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pasted-image.pdf"/>
          <p:cNvPicPr/>
          <p:nvPr/>
        </p:nvPicPr>
        <p:blipFill>
          <a:blip r:embed="rId3"/>
          <a:stretch>
            <a:fillRect/>
          </a:stretch>
        </p:blipFill>
        <p:spPr>
          <a:xfrm>
            <a:off x="4006851" y="643467"/>
            <a:ext cx="4178298" cy="5571066"/>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asted-image.pdf">
            <a:extLst>
              <a:ext uri="{FF2B5EF4-FFF2-40B4-BE49-F238E27FC236}">
                <a16:creationId xmlns:a16="http://schemas.microsoft.com/office/drawing/2014/main" id="{79E7DA8C-367E-F5F9-9895-4DA20BEAFDD0}"/>
              </a:ext>
            </a:extLst>
          </p:cNvPr>
          <p:cNvPicPr/>
          <p:nvPr/>
        </p:nvPicPr>
        <p:blipFill>
          <a:blip r:embed="rId2"/>
          <a:stretch>
            <a:fillRect/>
          </a:stretch>
        </p:blipFill>
        <p:spPr>
          <a:xfrm>
            <a:off x="2319005" y="643467"/>
            <a:ext cx="7553990" cy="5571066"/>
          </a:xfrm>
          <a:prstGeom prst="rect">
            <a:avLst/>
          </a:prstGeom>
        </p:spPr>
      </p:pic>
    </p:spTree>
    <p:extLst>
      <p:ext uri="{BB962C8B-B14F-4D97-AF65-F5344CB8AC3E}">
        <p14:creationId xmlns:p14="http://schemas.microsoft.com/office/powerpoint/2010/main" val="181416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asted-image.pdf">
            <a:extLst>
              <a:ext uri="{FF2B5EF4-FFF2-40B4-BE49-F238E27FC236}">
                <a16:creationId xmlns:a16="http://schemas.microsoft.com/office/drawing/2014/main" id="{5D09C55F-A014-64DA-16A7-1DAA7F242ABF}"/>
              </a:ext>
            </a:extLst>
          </p:cNvPr>
          <p:cNvPicPr/>
          <p:nvPr/>
        </p:nvPicPr>
        <p:blipFill>
          <a:blip r:embed="rId2"/>
          <a:stretch>
            <a:fillRect/>
          </a:stretch>
        </p:blipFill>
        <p:spPr>
          <a:xfrm>
            <a:off x="3428853" y="643467"/>
            <a:ext cx="5334294" cy="5571066"/>
          </a:xfrm>
          <a:prstGeom prst="rect">
            <a:avLst/>
          </a:prstGeom>
        </p:spPr>
      </p:pic>
    </p:spTree>
    <p:extLst>
      <p:ext uri="{BB962C8B-B14F-4D97-AF65-F5344CB8AC3E}">
        <p14:creationId xmlns:p14="http://schemas.microsoft.com/office/powerpoint/2010/main" val="58559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18C17-98B3-E0CC-EB0A-CAFE9B2E9B6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b="1" i="1" u="sng" kern="1200" dirty="0">
                <a:solidFill>
                  <a:srgbClr val="FFFFFF"/>
                </a:solidFill>
                <a:latin typeface="+mj-lt"/>
                <a:ea typeface="+mj-ea"/>
                <a:cs typeface="+mj-cs"/>
              </a:rPr>
              <a:t>Proclaim</a:t>
            </a:r>
            <a:r>
              <a:rPr lang="en-US" kern="1200" dirty="0">
                <a:solidFill>
                  <a:srgbClr val="FFFFFF"/>
                </a:solidFill>
                <a:latin typeface="+mj-lt"/>
                <a:ea typeface="+mj-ea"/>
                <a:cs typeface="+mj-cs"/>
              </a:rPr>
              <a:t> the Truth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9DC8C86-AF49-E759-E7C7-F6F730862584}"/>
              </a:ext>
            </a:extLst>
          </p:cNvPr>
          <p:cNvSpPr>
            <a:spLocks noGrp="1"/>
          </p:cNvSpPr>
          <p:nvPr>
            <p:ph sz="half" idx="1"/>
          </p:nvPr>
        </p:nvSpPr>
        <p:spPr>
          <a:xfrm>
            <a:off x="4447308" y="591344"/>
            <a:ext cx="6906491" cy="5585619"/>
          </a:xfrm>
        </p:spPr>
        <p:txBody>
          <a:bodyPr vert="horz" lIns="91440" tIns="45720" rIns="91440" bIns="45720" rtlCol="0" anchor="ctr">
            <a:normAutofit/>
          </a:bodyPr>
          <a:lstStyle/>
          <a:p>
            <a:pPr marL="0" indent="0" algn="l">
              <a:buNone/>
            </a:pPr>
            <a:r>
              <a:rPr lang="en-US" sz="2800" b="1" i="0" u="none" strike="noStrike" baseline="30000" dirty="0">
                <a:solidFill>
                  <a:srgbClr val="000000"/>
                </a:solidFill>
                <a:effectLst/>
                <a:latin typeface="Calibri" panose="020F0502020204030204" pitchFamily="34" charset="0"/>
                <a:cs typeface="Calibri" panose="020F0502020204030204" pitchFamily="34" charset="0"/>
              </a:rPr>
              <a:t>9 </a:t>
            </a:r>
            <a:r>
              <a:rPr lang="en-US" sz="2800" b="0" i="0" u="none" strike="noStrike" dirty="0">
                <a:solidFill>
                  <a:srgbClr val="000000"/>
                </a:solidFill>
                <a:effectLst/>
                <a:latin typeface="Calibri" panose="020F0502020204030204" pitchFamily="34" charset="0"/>
                <a:cs typeface="Calibri" panose="020F0502020204030204" pitchFamily="34" charset="0"/>
              </a:rPr>
              <a:t>Know ye not that the unrighteous shall not inherit the kingdom of God? Be not deceived: neither fornicators, nor idolaters, nor adulterers, nor effeminate, nor abusers of themselves with mankind,</a:t>
            </a:r>
          </a:p>
          <a:p>
            <a:pPr marL="0" indent="0" algn="l">
              <a:buNone/>
            </a:pPr>
            <a:r>
              <a:rPr lang="en-US" sz="2800" b="1" i="0" u="none" strike="noStrike" baseline="30000" dirty="0">
                <a:solidFill>
                  <a:srgbClr val="000000"/>
                </a:solidFill>
                <a:effectLst/>
                <a:latin typeface="Calibri" panose="020F0502020204030204" pitchFamily="34" charset="0"/>
                <a:cs typeface="Calibri" panose="020F0502020204030204" pitchFamily="34" charset="0"/>
              </a:rPr>
              <a:t>10 </a:t>
            </a:r>
            <a:r>
              <a:rPr lang="en-US" sz="2800" b="0" i="0" u="none" strike="noStrike" dirty="0">
                <a:solidFill>
                  <a:srgbClr val="000000"/>
                </a:solidFill>
                <a:effectLst/>
                <a:latin typeface="Calibri" panose="020F0502020204030204" pitchFamily="34" charset="0"/>
                <a:cs typeface="Calibri" panose="020F0502020204030204" pitchFamily="34" charset="0"/>
              </a:rPr>
              <a:t>Nor thieves, nor covetous, nor drunkards, nor revilers, nor extortioners, shall inherit the kingdom of God.</a:t>
            </a:r>
          </a:p>
          <a:p>
            <a:pPr marL="0" indent="0" algn="l">
              <a:buNone/>
            </a:pPr>
            <a:r>
              <a:rPr lang="en-US" sz="2800" b="1" i="0" u="none" strike="noStrike" baseline="30000" dirty="0">
                <a:solidFill>
                  <a:srgbClr val="000000"/>
                </a:solidFill>
                <a:effectLst/>
                <a:latin typeface="Calibri" panose="020F0502020204030204" pitchFamily="34" charset="0"/>
                <a:cs typeface="Calibri" panose="020F0502020204030204" pitchFamily="34" charset="0"/>
              </a:rPr>
              <a:t>11 </a:t>
            </a:r>
            <a:r>
              <a:rPr lang="en-US" sz="2800" b="1" i="0" u="sng" strike="noStrike" dirty="0">
                <a:solidFill>
                  <a:srgbClr val="000000"/>
                </a:solidFill>
                <a:effectLst/>
                <a:latin typeface="Calibri" panose="020F0502020204030204" pitchFamily="34" charset="0"/>
                <a:cs typeface="Calibri" panose="020F0502020204030204" pitchFamily="34" charset="0"/>
              </a:rPr>
              <a:t>And such were some of you</a:t>
            </a:r>
            <a:r>
              <a:rPr lang="en-US" sz="2800" b="0" i="0" u="none" strike="noStrike" dirty="0">
                <a:solidFill>
                  <a:srgbClr val="000000"/>
                </a:solidFill>
                <a:effectLst/>
                <a:latin typeface="Calibri" panose="020F0502020204030204" pitchFamily="34" charset="0"/>
                <a:cs typeface="Calibri" panose="020F0502020204030204" pitchFamily="34" charset="0"/>
              </a:rPr>
              <a:t>: but ye are washed, but ye are sanctified, but ye are justified in the name of the Lord Jesus, and by the Spirit of our God.</a:t>
            </a:r>
          </a:p>
          <a:p>
            <a:pPr marL="0" indent="0" algn="l">
              <a:buNone/>
            </a:pPr>
            <a:r>
              <a:rPr lang="en-US" dirty="0">
                <a:solidFill>
                  <a:srgbClr val="000000"/>
                </a:solidFill>
                <a:latin typeface="Calibri" panose="020F0502020204030204" pitchFamily="34" charset="0"/>
                <a:cs typeface="Calibri" panose="020F0502020204030204" pitchFamily="34" charset="0"/>
              </a:rPr>
              <a:t>1 Corinthians 6:9-11</a:t>
            </a:r>
            <a:endParaRPr lang="en-US" sz="2800"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2208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85">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Shape 273"/>
          <p:cNvSpPr>
            <a:spLocks noGrp="1"/>
          </p:cNvSpPr>
          <p:nvPr>
            <p:ph type="title"/>
          </p:nvPr>
        </p:nvSpPr>
        <p:spPr>
          <a:xfrm>
            <a:off x="477981" y="1122363"/>
            <a:ext cx="4023360" cy="3204134"/>
          </a:xfrm>
          <a:prstGeom prst="rect">
            <a:avLst/>
          </a:prstGeom>
        </p:spPr>
        <p:txBody>
          <a:bodyPr vert="horz" lIns="91440" tIns="45720" rIns="91440" bIns="45720" rtlCol="0" anchor="b">
            <a:normAutofit/>
          </a:bodyPr>
          <a:lstStyle/>
          <a:p>
            <a:pPr lvl="0">
              <a:defRPr sz="1800" b="0" spc="0">
                <a:solidFill>
                  <a:srgbClr val="000000"/>
                </a:solidFill>
              </a:defRPr>
            </a:pPr>
            <a:r>
              <a:rPr lang="en-US" sz="4800" kern="1200" spc="-101" dirty="0">
                <a:solidFill>
                  <a:schemeClr val="tx1"/>
                </a:solidFill>
                <a:latin typeface="+mj-lt"/>
                <a:ea typeface="+mj-ea"/>
                <a:cs typeface="+mj-cs"/>
              </a:rPr>
              <a:t>Proclaim the Truth about </a:t>
            </a:r>
            <a:r>
              <a:rPr lang="en-US" sz="4800" b="1" i="1" u="sng" kern="1200" spc="-101" dirty="0">
                <a:solidFill>
                  <a:schemeClr val="tx1"/>
                </a:solidFill>
                <a:latin typeface="+mj-lt"/>
                <a:ea typeface="+mj-ea"/>
                <a:cs typeface="+mj-cs"/>
              </a:rPr>
              <a:t>Scripture</a:t>
            </a:r>
          </a:p>
        </p:txBody>
      </p:sp>
      <p:sp>
        <p:nvSpPr>
          <p:cNvPr id="288" name="Rectangle 28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Rectangle 28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descr="God Believes in Love by Gene Robinson: 9780307948090 |  PenguinRandomHouse.com: Books">
            <a:extLst>
              <a:ext uri="{FF2B5EF4-FFF2-40B4-BE49-F238E27FC236}">
                <a16:creationId xmlns:a16="http://schemas.microsoft.com/office/drawing/2014/main" id="{087BF955-397D-09FB-BCF7-AD9522F1C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343" y="137280"/>
            <a:ext cx="4147166" cy="6413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BA6512-8034-1728-1A30-CF0C76FEB45E}"/>
              </a:ext>
            </a:extLst>
          </p:cNvPr>
          <p:cNvSpPr>
            <a:spLocks noGrp="1"/>
          </p:cNvSpPr>
          <p:nvPr>
            <p:ph type="ctrTitle"/>
          </p:nvPr>
        </p:nvSpPr>
        <p:spPr>
          <a:xfrm>
            <a:off x="1524003" y="1496033"/>
            <a:ext cx="9144000" cy="2764028"/>
          </a:xfrm>
        </p:spPr>
        <p:txBody>
          <a:bodyPr anchor="ctr">
            <a:noAutofit/>
          </a:bodyPr>
          <a:lstStyle/>
          <a:p>
            <a:r>
              <a:rPr lang="en-US" sz="3500" b="1" i="0" u="none" strike="noStrike" baseline="30000" dirty="0">
                <a:effectLst/>
                <a:latin typeface="system-ui"/>
              </a:rPr>
              <a:t>48 </a:t>
            </a:r>
            <a:r>
              <a:rPr lang="en-US" sz="3500" b="0" i="0" u="none" strike="noStrike" dirty="0">
                <a:effectLst/>
                <a:latin typeface="system-ui"/>
              </a:rPr>
              <a:t>As I live, saith the Lord God, Sodom thy sister hath not done, she nor her daughters, as thou hast done, thou and thy daughters.</a:t>
            </a:r>
            <a:br>
              <a:rPr lang="en-US" sz="3500" b="0" i="0" u="none" strike="noStrike" dirty="0">
                <a:effectLst/>
                <a:latin typeface="system-ui"/>
              </a:rPr>
            </a:br>
            <a:r>
              <a:rPr lang="en-US" sz="3500" b="1" i="0" u="none" strike="noStrike" baseline="30000" dirty="0">
                <a:effectLst/>
                <a:latin typeface="system-ui"/>
              </a:rPr>
              <a:t>49 </a:t>
            </a:r>
            <a:r>
              <a:rPr lang="en-US" sz="3500" b="0" i="0" u="none" strike="noStrike" dirty="0">
                <a:effectLst/>
                <a:latin typeface="system-ui"/>
              </a:rPr>
              <a:t>Behold, this was the iniquity of thy sister Sodom, pride, fulness of bread, and abundance of idleness was in her and in her daughters, neither did she strengthen the hand of the poor and needy.</a:t>
            </a:r>
            <a:br>
              <a:rPr lang="en-US" sz="3500" b="0" i="0" u="none" strike="noStrike" dirty="0">
                <a:effectLst/>
                <a:latin typeface="system-ui"/>
              </a:rPr>
            </a:br>
            <a:r>
              <a:rPr lang="en-US" sz="3500" b="1" i="0" u="none" strike="noStrike" baseline="30000" dirty="0">
                <a:effectLst/>
                <a:latin typeface="system-ui"/>
              </a:rPr>
              <a:t>50 </a:t>
            </a:r>
            <a:r>
              <a:rPr lang="en-US" sz="3500" b="0" i="0" u="none" strike="noStrike" dirty="0">
                <a:effectLst/>
                <a:latin typeface="system-ui"/>
              </a:rPr>
              <a:t>And they were haughty, and committed abomination before me: therefore I took them away as I saw good.</a:t>
            </a:r>
            <a:endParaRPr lang="en-US" sz="3500" dirty="0"/>
          </a:p>
        </p:txBody>
      </p:sp>
      <p:sp>
        <p:nvSpPr>
          <p:cNvPr id="3" name="Subtitle 2">
            <a:extLst>
              <a:ext uri="{FF2B5EF4-FFF2-40B4-BE49-F238E27FC236}">
                <a16:creationId xmlns:a16="http://schemas.microsoft.com/office/drawing/2014/main" id="{2C74EC21-C444-0C02-9444-B6C5EAC9D6AB}"/>
              </a:ext>
            </a:extLst>
          </p:cNvPr>
          <p:cNvSpPr>
            <a:spLocks noGrp="1"/>
          </p:cNvSpPr>
          <p:nvPr>
            <p:ph type="subTitle" idx="1"/>
          </p:nvPr>
        </p:nvSpPr>
        <p:spPr>
          <a:xfrm>
            <a:off x="1966912" y="5645150"/>
            <a:ext cx="8258176" cy="631825"/>
          </a:xfrm>
        </p:spPr>
        <p:txBody>
          <a:bodyPr anchor="ctr">
            <a:normAutofit/>
          </a:bodyPr>
          <a:lstStyle/>
          <a:p>
            <a:r>
              <a:rPr lang="en-US" sz="2800"/>
              <a:t>Ezekiel 16</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06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1" name="Rectangle 29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Shape 273"/>
          <p:cNvSpPr>
            <a:spLocks noGrp="1"/>
          </p:cNvSpPr>
          <p:nvPr>
            <p:ph type="title"/>
          </p:nvPr>
        </p:nvSpPr>
        <p:spPr>
          <a:xfrm>
            <a:off x="477981" y="1122363"/>
            <a:ext cx="4023360" cy="3204134"/>
          </a:xfrm>
          <a:prstGeom prst="rect">
            <a:avLst/>
          </a:prstGeom>
        </p:spPr>
        <p:txBody>
          <a:bodyPr vert="horz" lIns="91440" tIns="45720" rIns="91440" bIns="45720" rtlCol="0" anchor="b">
            <a:normAutofit/>
          </a:bodyPr>
          <a:lstStyle/>
          <a:p>
            <a:pPr lvl="0">
              <a:defRPr sz="1800" b="0" spc="0">
                <a:solidFill>
                  <a:srgbClr val="000000"/>
                </a:solidFill>
              </a:defRPr>
            </a:pPr>
            <a:r>
              <a:rPr lang="en-US" sz="4800" kern="1200" spc="-101" dirty="0">
                <a:solidFill>
                  <a:schemeClr val="tx1"/>
                </a:solidFill>
                <a:latin typeface="+mj-lt"/>
                <a:ea typeface="+mj-ea"/>
                <a:cs typeface="+mj-cs"/>
              </a:rPr>
              <a:t>Proclaim the Truth about </a:t>
            </a:r>
            <a:r>
              <a:rPr lang="en-US" sz="4800" b="1" i="1" u="sng" kern="1200" spc="-101" dirty="0">
                <a:solidFill>
                  <a:schemeClr val="tx1"/>
                </a:solidFill>
                <a:latin typeface="+mj-lt"/>
                <a:ea typeface="+mj-ea"/>
                <a:cs typeface="+mj-cs"/>
              </a:rPr>
              <a:t>Science</a:t>
            </a:r>
          </a:p>
        </p:txBody>
      </p:sp>
      <p:sp>
        <p:nvSpPr>
          <p:cNvPr id="293" name="Rectangle 29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5" name="Rectangle 29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9780199737673-2.jpg">
            <a:extLst>
              <a:ext uri="{FF2B5EF4-FFF2-40B4-BE49-F238E27FC236}">
                <a16:creationId xmlns:a16="http://schemas.microsoft.com/office/drawing/2014/main" id="{DD480626-C0DF-ADDF-7067-6949ED5C2821}"/>
              </a:ext>
            </a:extLst>
          </p:cNvPr>
          <p:cNvPicPr/>
          <p:nvPr/>
        </p:nvPicPr>
        <p:blipFill>
          <a:blip r:embed="rId3"/>
          <a:stretch>
            <a:fillRect/>
          </a:stretch>
        </p:blipFill>
        <p:spPr>
          <a:xfrm>
            <a:off x="6521610" y="625683"/>
            <a:ext cx="3532358" cy="5455380"/>
          </a:xfrm>
          <a:prstGeom prst="rect">
            <a:avLst/>
          </a:prstGeom>
        </p:spPr>
      </p:pic>
    </p:spTree>
    <p:extLst>
      <p:ext uri="{BB962C8B-B14F-4D97-AF65-F5344CB8AC3E}">
        <p14:creationId xmlns:p14="http://schemas.microsoft.com/office/powerpoint/2010/main" val="33645764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BA6512-8034-1728-1A30-CF0C76FEB45E}"/>
              </a:ext>
            </a:extLst>
          </p:cNvPr>
          <p:cNvSpPr>
            <a:spLocks noGrp="1"/>
          </p:cNvSpPr>
          <p:nvPr>
            <p:ph type="ctrTitle"/>
          </p:nvPr>
        </p:nvSpPr>
        <p:spPr>
          <a:xfrm>
            <a:off x="1524003" y="1496033"/>
            <a:ext cx="9144000" cy="2764028"/>
          </a:xfrm>
        </p:spPr>
        <p:txBody>
          <a:bodyPr anchor="ctr">
            <a:noAutofit/>
          </a:bodyPr>
          <a:lstStyle/>
          <a:p>
            <a:r>
              <a:rPr lang="en-US" sz="3500" b="1" i="0" u="none" strike="noStrike" baseline="30000" dirty="0">
                <a:solidFill>
                  <a:srgbClr val="000000"/>
                </a:solidFill>
                <a:effectLst/>
                <a:latin typeface="system-ui"/>
              </a:rPr>
              <a:t>27 </a:t>
            </a:r>
            <a:r>
              <a:rPr lang="en-US" sz="3500" b="0" i="0" u="none" strike="noStrike" dirty="0">
                <a:solidFill>
                  <a:srgbClr val="000000"/>
                </a:solidFill>
                <a:effectLst/>
                <a:latin typeface="system-ui"/>
              </a:rPr>
              <a:t>And likewise also the men, leaving the natural use of the woman, burned in their lust one toward another; men with men working that which is unseemly, and receiving in themselves that recompence of their error which was meet.</a:t>
            </a:r>
            <a:br>
              <a:rPr lang="en-US" sz="3500" b="0" i="0" u="none" strike="noStrike" dirty="0">
                <a:solidFill>
                  <a:srgbClr val="000000"/>
                </a:solidFill>
                <a:effectLst/>
                <a:latin typeface="system-ui"/>
              </a:rPr>
            </a:br>
            <a:r>
              <a:rPr lang="en-US" sz="3500" b="1" i="0" u="none" strike="noStrike" baseline="30000" dirty="0">
                <a:solidFill>
                  <a:srgbClr val="000000"/>
                </a:solidFill>
                <a:effectLst/>
                <a:latin typeface="system-ui"/>
              </a:rPr>
              <a:t>28 </a:t>
            </a:r>
            <a:r>
              <a:rPr lang="en-US" sz="3500" b="0" i="0" u="none" strike="noStrike" dirty="0">
                <a:solidFill>
                  <a:srgbClr val="000000"/>
                </a:solidFill>
                <a:effectLst/>
                <a:latin typeface="system-ui"/>
              </a:rPr>
              <a:t>And even as they did not like to retain God in their knowledge, God gave them over to a reprobate mind, to do those things which are not convenient;</a:t>
            </a:r>
          </a:p>
        </p:txBody>
      </p:sp>
      <p:sp>
        <p:nvSpPr>
          <p:cNvPr id="3" name="Subtitle 2">
            <a:extLst>
              <a:ext uri="{FF2B5EF4-FFF2-40B4-BE49-F238E27FC236}">
                <a16:creationId xmlns:a16="http://schemas.microsoft.com/office/drawing/2014/main" id="{2C74EC21-C444-0C02-9444-B6C5EAC9D6AB}"/>
              </a:ext>
            </a:extLst>
          </p:cNvPr>
          <p:cNvSpPr>
            <a:spLocks noGrp="1"/>
          </p:cNvSpPr>
          <p:nvPr>
            <p:ph type="subTitle" idx="1"/>
          </p:nvPr>
        </p:nvSpPr>
        <p:spPr>
          <a:xfrm>
            <a:off x="1966912" y="5645150"/>
            <a:ext cx="8258176" cy="631825"/>
          </a:xfrm>
        </p:spPr>
        <p:txBody>
          <a:bodyPr anchor="ctr">
            <a:normAutofit/>
          </a:bodyPr>
          <a:lstStyle/>
          <a:p>
            <a:r>
              <a:rPr lang="en-US" sz="2800" dirty="0"/>
              <a:t>Romans 1:27-28</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65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B16DCDF-89B1-D4FC-C19A-53EC317CC989}"/>
              </a:ext>
            </a:extLst>
          </p:cNvPr>
          <p:cNvPicPr>
            <a:picLocks noChangeAspect="1"/>
          </p:cNvPicPr>
          <p:nvPr/>
        </p:nvPicPr>
        <p:blipFill>
          <a:blip r:embed="rId2"/>
          <a:stretch>
            <a:fillRect/>
          </a:stretch>
        </p:blipFill>
        <p:spPr>
          <a:xfrm>
            <a:off x="665769" y="1681743"/>
            <a:ext cx="5294716" cy="3494511"/>
          </a:xfrm>
          <a:prstGeom prst="rect">
            <a:avLst/>
          </a:prstGeom>
        </p:spPr>
      </p:pic>
      <p:cxnSp>
        <p:nvCxnSpPr>
          <p:cNvPr id="1035" name="Straight Connector 103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descr="Lady Gaga Born This Way Lyrics - LGBT+&quot; Poster for Sale by papertowns |  Redbubble">
            <a:extLst>
              <a:ext uri="{FF2B5EF4-FFF2-40B4-BE49-F238E27FC236}">
                <a16:creationId xmlns:a16="http://schemas.microsoft.com/office/drawing/2014/main" id="{7D5DC7B9-20E0-26F3-D90E-644D9982FD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12025" y="643467"/>
            <a:ext cx="4178299"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25DBF4-BFC6-3244-A8CB-CBFC155C9CDA}"/>
              </a:ext>
            </a:extLst>
          </p:cNvPr>
          <p:cNvSpPr txBox="1"/>
          <p:nvPr/>
        </p:nvSpPr>
        <p:spPr>
          <a:xfrm>
            <a:off x="477012" y="711570"/>
            <a:ext cx="5602945" cy="461665"/>
          </a:xfrm>
          <a:prstGeom prst="rect">
            <a:avLst/>
          </a:prstGeom>
          <a:noFill/>
        </p:spPr>
        <p:txBody>
          <a:bodyPr wrap="square">
            <a:spAutoFit/>
          </a:bodyPr>
          <a:lstStyle/>
          <a:p>
            <a:pPr algn="ctr"/>
            <a:r>
              <a:rPr lang="en-US" sz="2400" b="1" dirty="0">
                <a:latin typeface="+mj-lt"/>
                <a:ea typeface="+mj-ea"/>
                <a:cs typeface="+mj-cs"/>
              </a:rPr>
              <a:t>2011</a:t>
            </a:r>
            <a:endParaRPr lang="en-US" sz="2400" b="1" dirty="0"/>
          </a:p>
        </p:txBody>
      </p:sp>
    </p:spTree>
    <p:extLst>
      <p:ext uri="{BB962C8B-B14F-4D97-AF65-F5344CB8AC3E}">
        <p14:creationId xmlns:p14="http://schemas.microsoft.com/office/powerpoint/2010/main" val="1724957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B26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Shape 320"/>
          <p:cNvSpPr>
            <a:spLocks noGrp="1"/>
          </p:cNvSpPr>
          <p:nvPr>
            <p:ph type="title"/>
          </p:nvPr>
        </p:nvSpPr>
        <p:spPr>
          <a:xfrm>
            <a:off x="646744" y="640080"/>
            <a:ext cx="4173905" cy="5577818"/>
          </a:xfrm>
          <a:prstGeom prst="rect">
            <a:avLst/>
          </a:prstGeom>
        </p:spPr>
        <p:txBody>
          <a:bodyPr vert="horz" lIns="91440" tIns="45720" rIns="91440" bIns="45720" rtlCol="0" anchor="ctr">
            <a:normAutofit fontScale="90000"/>
          </a:bodyPr>
          <a:lstStyle/>
          <a:p>
            <a:pPr lvl="0" algn="r">
              <a:defRPr sz="1800" b="0" spc="0">
                <a:solidFill>
                  <a:srgbClr val="000000"/>
                </a:solidFill>
              </a:defRPr>
            </a:pPr>
            <a:r>
              <a:rPr lang="en-US" sz="5000" b="1" kern="1200" spc="-101" dirty="0">
                <a:solidFill>
                  <a:srgbClr val="FFFFFF"/>
                </a:solidFill>
                <a:latin typeface="+mj-lt"/>
                <a:ea typeface="+mj-ea"/>
                <a:cs typeface="+mj-cs"/>
              </a:rPr>
              <a:t>Teach students to think </a:t>
            </a:r>
            <a:r>
              <a:rPr lang="en-US" sz="5000" b="1" i="1" u="sng" kern="1200" spc="-101" dirty="0">
                <a:solidFill>
                  <a:srgbClr val="FFFFFF"/>
                </a:solidFill>
                <a:latin typeface="+mj-lt"/>
                <a:ea typeface="+mj-ea"/>
                <a:cs typeface="+mj-cs"/>
              </a:rPr>
              <a:t>scientifically</a:t>
            </a:r>
            <a:br>
              <a:rPr lang="en-US" sz="5000" b="1" kern="1200" spc="-101" dirty="0">
                <a:solidFill>
                  <a:srgbClr val="FFFFFF"/>
                </a:solidFill>
                <a:latin typeface="+mj-lt"/>
                <a:ea typeface="+mj-ea"/>
                <a:cs typeface="+mj-cs"/>
              </a:rPr>
            </a:br>
            <a:br>
              <a:rPr lang="en-US" sz="5000" b="1" kern="1200" spc="-101" dirty="0">
                <a:solidFill>
                  <a:srgbClr val="FFFFFF"/>
                </a:solidFill>
                <a:latin typeface="+mj-lt"/>
                <a:ea typeface="+mj-ea"/>
                <a:cs typeface="+mj-cs"/>
              </a:rPr>
            </a:br>
            <a:r>
              <a:rPr lang="en-US" sz="5000" b="1" kern="1200" spc="-101" dirty="0">
                <a:solidFill>
                  <a:srgbClr val="FFFFFF"/>
                </a:solidFill>
                <a:latin typeface="+mj-lt"/>
                <a:ea typeface="+mj-ea"/>
                <a:cs typeface="+mj-cs"/>
              </a:rPr>
              <a:t>Who is in the sample of a study and how was it obtained?</a:t>
            </a:r>
            <a:br>
              <a:rPr lang="en-US" sz="5000" b="1" kern="1200" spc="-101" dirty="0">
                <a:solidFill>
                  <a:srgbClr val="FFFFFF"/>
                </a:solidFill>
                <a:latin typeface="+mj-lt"/>
                <a:ea typeface="+mj-ea"/>
                <a:cs typeface="+mj-cs"/>
              </a:rPr>
            </a:br>
            <a:endParaRPr lang="en-US" sz="5000" b="1" kern="1200" spc="-101" dirty="0">
              <a:solidFill>
                <a:srgbClr val="FFFFFF"/>
              </a:solidFill>
              <a:latin typeface="+mj-lt"/>
              <a:ea typeface="+mj-ea"/>
              <a:cs typeface="+mj-cs"/>
            </a:endParaRPr>
          </a:p>
        </p:txBody>
      </p:sp>
      <p:cxnSp>
        <p:nvCxnSpPr>
          <p:cNvPr id="5129" name="Straight Connector 512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122" name="Picture 2" descr="Newsweek 24 de febrero de 1992 ¿Is This Child Gay? SIN ETIQUETA | eBay">
            <a:extLst>
              <a:ext uri="{FF2B5EF4-FFF2-40B4-BE49-F238E27FC236}">
                <a16:creationId xmlns:a16="http://schemas.microsoft.com/office/drawing/2014/main" id="{F8474B33-90A1-7ACA-A309-946020A8CF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5602" y="640080"/>
            <a:ext cx="4200266" cy="55788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 name="Rectangle 290">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687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Shape 273"/>
          <p:cNvSpPr>
            <a:spLocks noGrp="1"/>
          </p:cNvSpPr>
          <p:nvPr>
            <p:ph type="title"/>
          </p:nvPr>
        </p:nvSpPr>
        <p:spPr>
          <a:xfrm>
            <a:off x="646744" y="640080"/>
            <a:ext cx="4173905" cy="5577818"/>
          </a:xfrm>
          <a:prstGeom prst="rect">
            <a:avLst/>
          </a:prstGeom>
        </p:spPr>
        <p:txBody>
          <a:bodyPr vert="horz" lIns="91440" tIns="45720" rIns="91440" bIns="45720" rtlCol="0" anchor="ctr">
            <a:normAutofit/>
          </a:bodyPr>
          <a:lstStyle/>
          <a:p>
            <a:pPr lvl="0" algn="r">
              <a:defRPr sz="1800" b="0" spc="0">
                <a:solidFill>
                  <a:srgbClr val="000000"/>
                </a:solidFill>
              </a:defRPr>
            </a:pPr>
            <a:r>
              <a:rPr lang="en-US" sz="5400" b="1" kern="1200" spc="-101" dirty="0">
                <a:solidFill>
                  <a:srgbClr val="FFFFFF"/>
                </a:solidFill>
                <a:latin typeface="+mj-lt"/>
                <a:ea typeface="+mj-ea"/>
                <a:cs typeface="+mj-cs"/>
              </a:rPr>
              <a:t>The Study:</a:t>
            </a:r>
            <a:br>
              <a:rPr lang="en-US" sz="5400" b="1" kern="1200" spc="-101" dirty="0">
                <a:solidFill>
                  <a:srgbClr val="FFFFFF"/>
                </a:solidFill>
                <a:latin typeface="+mj-lt"/>
                <a:ea typeface="+mj-ea"/>
                <a:cs typeface="+mj-cs"/>
              </a:rPr>
            </a:br>
            <a:r>
              <a:rPr lang="en-US" sz="5400" b="1" kern="1200" spc="-101" dirty="0">
                <a:solidFill>
                  <a:srgbClr val="FFFFFF"/>
                </a:solidFill>
                <a:latin typeface="+mj-lt"/>
                <a:ea typeface="+mj-ea"/>
                <a:cs typeface="+mj-cs"/>
              </a:rPr>
              <a:t>What exactly did they find?</a:t>
            </a:r>
          </a:p>
        </p:txBody>
      </p:sp>
      <p:cxnSp>
        <p:nvCxnSpPr>
          <p:cNvPr id="293" name="Straight Connector 292">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asted-image.pdf">
            <a:extLst>
              <a:ext uri="{FF2B5EF4-FFF2-40B4-BE49-F238E27FC236}">
                <a16:creationId xmlns:a16="http://schemas.microsoft.com/office/drawing/2014/main" id="{903FE2EF-F250-723F-F24A-093F76DAE29A}"/>
              </a:ext>
            </a:extLst>
          </p:cNvPr>
          <p:cNvPicPr/>
          <p:nvPr/>
        </p:nvPicPr>
        <p:blipFill>
          <a:blip r:embed="rId3"/>
          <a:stretch>
            <a:fillRect/>
          </a:stretch>
        </p:blipFill>
        <p:spPr>
          <a:xfrm>
            <a:off x="6587009" y="486304"/>
            <a:ext cx="4958247" cy="5571066"/>
          </a:xfrm>
          <a:prstGeom prst="rect">
            <a:avLst/>
          </a:prstGeom>
        </p:spPr>
      </p:pic>
    </p:spTree>
    <p:extLst>
      <p:ext uri="{BB962C8B-B14F-4D97-AF65-F5344CB8AC3E}">
        <p14:creationId xmlns:p14="http://schemas.microsoft.com/office/powerpoint/2010/main" val="26624524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7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asted-image.pdf">
            <a:extLst>
              <a:ext uri="{FF2B5EF4-FFF2-40B4-BE49-F238E27FC236}">
                <a16:creationId xmlns:a16="http://schemas.microsoft.com/office/drawing/2014/main" id="{3F20C0B6-778D-9DC5-A56D-BC24865A55F7}"/>
              </a:ext>
            </a:extLst>
          </p:cNvPr>
          <p:cNvPicPr/>
          <p:nvPr/>
        </p:nvPicPr>
        <p:blipFill>
          <a:blip r:embed="rId2"/>
          <a:stretch>
            <a:fillRect/>
          </a:stretch>
        </p:blipFill>
        <p:spPr>
          <a:xfrm>
            <a:off x="2558815" y="643467"/>
            <a:ext cx="7074370" cy="5571066"/>
          </a:xfrm>
          <a:prstGeom prst="rect">
            <a:avLst/>
          </a:prstGeom>
        </p:spPr>
      </p:pic>
    </p:spTree>
    <p:extLst>
      <p:ext uri="{BB962C8B-B14F-4D97-AF65-F5344CB8AC3E}">
        <p14:creationId xmlns:p14="http://schemas.microsoft.com/office/powerpoint/2010/main" val="229204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C115E5-3C0C-E32A-0D97-50B579AC5895}"/>
              </a:ext>
            </a:extLst>
          </p:cNvPr>
          <p:cNvPicPr>
            <a:picLocks noChangeAspect="1"/>
          </p:cNvPicPr>
          <p:nvPr/>
        </p:nvPicPr>
        <p:blipFill>
          <a:blip r:embed="rId2"/>
          <a:stretch>
            <a:fillRect/>
          </a:stretch>
        </p:blipFill>
        <p:spPr>
          <a:xfrm>
            <a:off x="2478425" y="643467"/>
            <a:ext cx="7235150" cy="5571066"/>
          </a:xfrm>
          <a:prstGeom prst="rect">
            <a:avLst/>
          </a:prstGeom>
        </p:spPr>
      </p:pic>
    </p:spTree>
    <p:extLst>
      <p:ext uri="{BB962C8B-B14F-4D97-AF65-F5344CB8AC3E}">
        <p14:creationId xmlns:p14="http://schemas.microsoft.com/office/powerpoint/2010/main" val="416838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BA6512-8034-1728-1A30-CF0C76FEB45E}"/>
              </a:ext>
            </a:extLst>
          </p:cNvPr>
          <p:cNvSpPr>
            <a:spLocks noGrp="1"/>
          </p:cNvSpPr>
          <p:nvPr>
            <p:ph type="ctrTitle"/>
          </p:nvPr>
        </p:nvSpPr>
        <p:spPr>
          <a:xfrm>
            <a:off x="1524003" y="2423686"/>
            <a:ext cx="9144000" cy="2764028"/>
          </a:xfrm>
        </p:spPr>
        <p:txBody>
          <a:bodyPr anchor="ctr">
            <a:noAutofit/>
          </a:bodyPr>
          <a:lstStyle/>
          <a:p>
            <a:pPr marL="0" indent="0">
              <a:buNone/>
            </a:pPr>
            <a:r>
              <a:rPr lang="en-US" sz="5000" b="0" i="0" u="none" strike="noStrike" dirty="0">
                <a:effectLst/>
                <a:latin typeface="system-ui"/>
              </a:rPr>
              <a:t>And ye shall know the truth, and the truth shall make you free.</a:t>
            </a:r>
            <a:endParaRPr lang="en-US" sz="5000" dirty="0"/>
          </a:p>
        </p:txBody>
      </p:sp>
      <p:sp>
        <p:nvSpPr>
          <p:cNvPr id="3" name="Subtitle 2">
            <a:extLst>
              <a:ext uri="{FF2B5EF4-FFF2-40B4-BE49-F238E27FC236}">
                <a16:creationId xmlns:a16="http://schemas.microsoft.com/office/drawing/2014/main" id="{2C74EC21-C444-0C02-9444-B6C5EAC9D6AB}"/>
              </a:ext>
            </a:extLst>
          </p:cNvPr>
          <p:cNvSpPr>
            <a:spLocks noGrp="1"/>
          </p:cNvSpPr>
          <p:nvPr>
            <p:ph type="subTitle" idx="1"/>
          </p:nvPr>
        </p:nvSpPr>
        <p:spPr>
          <a:xfrm>
            <a:off x="1966912" y="5645150"/>
            <a:ext cx="8258176" cy="631825"/>
          </a:xfrm>
        </p:spPr>
        <p:txBody>
          <a:bodyPr anchor="ctr">
            <a:normAutofit/>
          </a:bodyPr>
          <a:lstStyle/>
          <a:p>
            <a:r>
              <a:rPr lang="en-US" sz="2800" dirty="0"/>
              <a:t>John 8:32</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837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E1ECF-29B0-76D0-AA66-649AEC325919}"/>
              </a:ext>
            </a:extLst>
          </p:cNvPr>
          <p:cNvSpPr>
            <a:spLocks noGrp="1"/>
          </p:cNvSpPr>
          <p:nvPr>
            <p:ph type="ctrTitle"/>
          </p:nvPr>
        </p:nvSpPr>
        <p:spPr>
          <a:xfrm>
            <a:off x="643468" y="643467"/>
            <a:ext cx="4620584" cy="4567137"/>
          </a:xfrm>
        </p:spPr>
        <p:txBody>
          <a:bodyPr>
            <a:normAutofit/>
          </a:bodyPr>
          <a:lstStyle/>
          <a:p>
            <a:pPr algn="l"/>
            <a:r>
              <a:rPr lang="en-US" sz="4400"/>
              <a:t>Ministering in a Changing Sexual Landscape</a:t>
            </a:r>
          </a:p>
        </p:txBody>
      </p:sp>
      <p:sp>
        <p:nvSpPr>
          <p:cNvPr id="3" name="Subtitle 2">
            <a:extLst>
              <a:ext uri="{FF2B5EF4-FFF2-40B4-BE49-F238E27FC236}">
                <a16:creationId xmlns:a16="http://schemas.microsoft.com/office/drawing/2014/main" id="{543CD174-FB42-70B8-6360-AD6DD7144E4B}"/>
              </a:ext>
            </a:extLst>
          </p:cNvPr>
          <p:cNvSpPr>
            <a:spLocks noGrp="1"/>
          </p:cNvSpPr>
          <p:nvPr>
            <p:ph type="subTitle" idx="1"/>
          </p:nvPr>
        </p:nvSpPr>
        <p:spPr>
          <a:xfrm>
            <a:off x="643467" y="5277684"/>
            <a:ext cx="4620584" cy="775494"/>
          </a:xfrm>
        </p:spPr>
        <p:txBody>
          <a:bodyPr>
            <a:normAutofit/>
          </a:bodyPr>
          <a:lstStyle/>
          <a:p>
            <a:pPr algn="l"/>
            <a:r>
              <a:rPr lang="en-US" sz="2000"/>
              <a:t>Eddie Moody</a:t>
            </a:r>
          </a:p>
          <a:p>
            <a:pPr algn="l"/>
            <a:r>
              <a:rPr lang="en-US" sz="2000" err="1"/>
              <a:t>emoody@nafwb.org</a:t>
            </a:r>
            <a:endParaRPr lang="en-US" sz="2000"/>
          </a:p>
        </p:txBody>
      </p:sp>
      <p:pic>
        <p:nvPicPr>
          <p:cNvPr id="5" name="Picture 4">
            <a:extLst>
              <a:ext uri="{FF2B5EF4-FFF2-40B4-BE49-F238E27FC236}">
                <a16:creationId xmlns:a16="http://schemas.microsoft.com/office/drawing/2014/main" id="{F3884D0C-4C0D-56B3-BCCD-6725E890B3E5}"/>
              </a:ext>
            </a:extLst>
          </p:cNvPr>
          <p:cNvPicPr>
            <a:picLocks noChangeAspect="1"/>
          </p:cNvPicPr>
          <p:nvPr/>
        </p:nvPicPr>
        <p:blipFill rotWithShape="1">
          <a:blip r:embed="rId3"/>
          <a:srcRect l="25111" r="2511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63419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Freeform: Shape 206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464BAC-3058-8D49-13E5-522FC7BBAC3C}"/>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dirty="0">
                <a:solidFill>
                  <a:schemeClr val="tx1"/>
                </a:solidFill>
                <a:effectLst/>
                <a:latin typeface="+mj-lt"/>
                <a:ea typeface="+mj-ea"/>
                <a:cs typeface="+mj-cs"/>
              </a:rPr>
              <a:t>Less than 0.1% of the population has been assessed to struggle with gender dysphoria.</a:t>
            </a:r>
            <a:endParaRPr lang="en-US" kern="1200" dirty="0">
              <a:solidFill>
                <a:schemeClr val="tx1"/>
              </a:solidFill>
              <a:latin typeface="+mj-lt"/>
              <a:ea typeface="+mj-ea"/>
              <a:cs typeface="+mj-cs"/>
            </a:endParaRPr>
          </a:p>
        </p:txBody>
      </p:sp>
      <p:pic>
        <p:nvPicPr>
          <p:cNvPr id="2050" name="Picture 2">
            <a:extLst>
              <a:ext uri="{FF2B5EF4-FFF2-40B4-BE49-F238E27FC236}">
                <a16:creationId xmlns:a16="http://schemas.microsoft.com/office/drawing/2014/main" id="{1AF30EB3-E1B5-4C67-8A75-FF2A8B6AB4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27520" y="643467"/>
            <a:ext cx="389974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498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BA6512-8034-1728-1A30-CF0C76FEB45E}"/>
              </a:ext>
            </a:extLst>
          </p:cNvPr>
          <p:cNvSpPr>
            <a:spLocks noGrp="1"/>
          </p:cNvSpPr>
          <p:nvPr>
            <p:ph type="ctrTitle"/>
          </p:nvPr>
        </p:nvSpPr>
        <p:spPr>
          <a:xfrm>
            <a:off x="1524003" y="2423686"/>
            <a:ext cx="9144000" cy="2764028"/>
          </a:xfrm>
        </p:spPr>
        <p:txBody>
          <a:bodyPr anchor="ctr">
            <a:noAutofit/>
          </a:bodyPr>
          <a:lstStyle/>
          <a:p>
            <a:pPr marL="0" indent="0">
              <a:buNone/>
            </a:pPr>
            <a:r>
              <a:rPr lang="en-US" sz="4000" b="0" i="0" u="none" strike="noStrike" dirty="0">
                <a:solidFill>
                  <a:srgbClr val="000000"/>
                </a:solidFill>
                <a:effectLst/>
                <a:latin typeface="system-ui"/>
              </a:rPr>
              <a:t>Wherefore, as by one man sin entered into the world, and death by sin; and so death passed upon all men, for that all have sinned:</a:t>
            </a:r>
            <a:endParaRPr lang="en-US" sz="4000" dirty="0"/>
          </a:p>
        </p:txBody>
      </p:sp>
      <p:sp>
        <p:nvSpPr>
          <p:cNvPr id="3" name="Subtitle 2">
            <a:extLst>
              <a:ext uri="{FF2B5EF4-FFF2-40B4-BE49-F238E27FC236}">
                <a16:creationId xmlns:a16="http://schemas.microsoft.com/office/drawing/2014/main" id="{2C74EC21-C444-0C02-9444-B6C5EAC9D6AB}"/>
              </a:ext>
            </a:extLst>
          </p:cNvPr>
          <p:cNvSpPr>
            <a:spLocks noGrp="1"/>
          </p:cNvSpPr>
          <p:nvPr>
            <p:ph type="subTitle" idx="1"/>
          </p:nvPr>
        </p:nvSpPr>
        <p:spPr>
          <a:xfrm>
            <a:off x="1966912" y="5645150"/>
            <a:ext cx="8258176" cy="631825"/>
          </a:xfrm>
        </p:spPr>
        <p:txBody>
          <a:bodyPr anchor="ctr">
            <a:normAutofit/>
          </a:bodyPr>
          <a:lstStyle/>
          <a:p>
            <a:r>
              <a:rPr lang="en-US" sz="2800" dirty="0"/>
              <a:t>Romans 5:12</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21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7B2C0E-A3AA-E244-8C2A-F628E4D1D6FF}"/>
              </a:ext>
            </a:extLst>
          </p:cNvPr>
          <p:cNvSpPr>
            <a:spLocks noGrp="1"/>
          </p:cNvSpPr>
          <p:nvPr>
            <p:ph type="title"/>
          </p:nvPr>
        </p:nvSpPr>
        <p:spPr>
          <a:xfrm>
            <a:off x="1115568" y="548640"/>
            <a:ext cx="10168128" cy="1179576"/>
          </a:xfrm>
        </p:spPr>
        <p:txBody>
          <a:bodyPr>
            <a:normAutofit/>
          </a:bodyPr>
          <a:lstStyle/>
          <a:p>
            <a:r>
              <a:rPr lang="en-US" sz="4000" dirty="0"/>
              <a:t>What can we do?</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6F7E7CE-4D3C-D349-B838-3CBC18C28FE4}"/>
              </a:ext>
            </a:extLst>
          </p:cNvPr>
          <p:cNvSpPr>
            <a:spLocks noGrp="1"/>
          </p:cNvSpPr>
          <p:nvPr>
            <p:ph idx="1"/>
          </p:nvPr>
        </p:nvSpPr>
        <p:spPr>
          <a:xfrm>
            <a:off x="1115568" y="2481943"/>
            <a:ext cx="10168128" cy="3695020"/>
          </a:xfrm>
        </p:spPr>
        <p:txBody>
          <a:bodyPr>
            <a:normAutofit lnSpcReduction="10000"/>
          </a:bodyPr>
          <a:lstStyle/>
          <a:p>
            <a:pPr marL="0" indent="0">
              <a:buNone/>
            </a:pPr>
            <a:r>
              <a:rPr lang="en-US" sz="4000" b="1" dirty="0">
                <a:cs typeface="Calibri" panose="020F0502020204030204" pitchFamily="34" charset="0"/>
              </a:rPr>
              <a:t>Do no </a:t>
            </a:r>
            <a:r>
              <a:rPr lang="en-US" sz="4000" b="1" i="1" u="sng" dirty="0">
                <a:cs typeface="Calibri" panose="020F0502020204030204" pitchFamily="34" charset="0"/>
              </a:rPr>
              <a:t>harm</a:t>
            </a:r>
            <a:r>
              <a:rPr lang="en-US" sz="4000" b="1" dirty="0">
                <a:cs typeface="Calibri" panose="020F0502020204030204" pitchFamily="34" charset="0"/>
              </a:rPr>
              <a:t> </a:t>
            </a:r>
          </a:p>
          <a:p>
            <a:pPr marL="0" indent="0">
              <a:buNone/>
            </a:pPr>
            <a:endParaRPr lang="en-US" sz="4000" b="1" dirty="0">
              <a:cs typeface="Calibri" panose="020F0502020204030204" pitchFamily="34" charset="0"/>
            </a:endParaRPr>
          </a:p>
          <a:p>
            <a:pPr marL="0" indent="0">
              <a:buNone/>
            </a:pPr>
            <a:r>
              <a:rPr lang="en-US" sz="4000" b="0" i="0" u="none" strike="noStrike" dirty="0">
                <a:effectLst/>
              </a:rPr>
              <a:t>Behold, I send you forth as sheep in the midst of wolves: be ye therefore wise as serpents, and harmless as doves.</a:t>
            </a:r>
          </a:p>
          <a:p>
            <a:pPr marL="0" indent="0">
              <a:buNone/>
            </a:pPr>
            <a:r>
              <a:rPr lang="en-US" sz="4000" dirty="0">
                <a:cs typeface="Calibri" panose="020F0502020204030204" pitchFamily="34" charset="0"/>
              </a:rPr>
              <a:t>Matthew 10:16</a:t>
            </a:r>
          </a:p>
        </p:txBody>
      </p:sp>
    </p:spTree>
    <p:extLst>
      <p:ext uri="{BB962C8B-B14F-4D97-AF65-F5344CB8AC3E}">
        <p14:creationId xmlns:p14="http://schemas.microsoft.com/office/powerpoint/2010/main" val="632880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798F-AE2A-9A4B-AA9E-B4AF5A14FA13}"/>
              </a:ext>
            </a:extLst>
          </p:cNvPr>
          <p:cNvSpPr>
            <a:spLocks noGrp="1"/>
          </p:cNvSpPr>
          <p:nvPr>
            <p:ph type="title"/>
          </p:nvPr>
        </p:nvSpPr>
        <p:spPr>
          <a:xfrm>
            <a:off x="838200" y="631825"/>
            <a:ext cx="10515600" cy="1325563"/>
          </a:xfrm>
        </p:spPr>
        <p:txBody>
          <a:bodyPr>
            <a:normAutofit/>
          </a:bodyPr>
          <a:lstStyle/>
          <a:p>
            <a:r>
              <a:rPr lang="en-US" dirty="0"/>
              <a:t>Gender Dysphoria in Children (6 or more of the following for at least 6 months)</a:t>
            </a:r>
          </a:p>
        </p:txBody>
      </p:sp>
      <p:sp>
        <p:nvSpPr>
          <p:cNvPr id="3" name="Content Placeholder 2">
            <a:extLst>
              <a:ext uri="{FF2B5EF4-FFF2-40B4-BE49-F238E27FC236}">
                <a16:creationId xmlns:a16="http://schemas.microsoft.com/office/drawing/2014/main" id="{7CFC28FB-7E12-A74A-8CC6-8215E340C190}"/>
              </a:ext>
            </a:extLst>
          </p:cNvPr>
          <p:cNvSpPr>
            <a:spLocks noGrp="1"/>
          </p:cNvSpPr>
          <p:nvPr>
            <p:ph idx="1"/>
          </p:nvPr>
        </p:nvSpPr>
        <p:spPr>
          <a:xfrm>
            <a:off x="838200" y="2057400"/>
            <a:ext cx="10515600" cy="3871762"/>
          </a:xfrm>
        </p:spPr>
        <p:txBody>
          <a:bodyPr>
            <a:normAutofit/>
          </a:bodyPr>
          <a:lstStyle/>
          <a:p>
            <a:pPr marL="514350" indent="-514350">
              <a:buFont typeface="+mj-lt"/>
              <a:buAutoNum type="arabicPeriod"/>
            </a:pPr>
            <a:r>
              <a:rPr lang="en-US" sz="1700" dirty="0"/>
              <a:t>A strong desire to be of the other gender or an insistence that one is the other gender</a:t>
            </a:r>
          </a:p>
          <a:p>
            <a:pPr marL="514350" indent="-514350">
              <a:buFont typeface="+mj-lt"/>
              <a:buAutoNum type="arabicPeriod"/>
            </a:pPr>
            <a:r>
              <a:rPr lang="en-US" sz="1700" dirty="0"/>
              <a:t>In boys (assigned gender), a strong preference for cross-dressing or simulating female attire; or in girls (assigned gender), a strong preference for wearing only typical masculine clothing and a strong resistance to wearing typical feminine clothing</a:t>
            </a:r>
          </a:p>
          <a:p>
            <a:pPr marL="514350" indent="-514350">
              <a:buFont typeface="+mj-lt"/>
              <a:buAutoNum type="arabicPeriod"/>
            </a:pPr>
            <a:r>
              <a:rPr lang="en-US" sz="1700" dirty="0"/>
              <a:t>A strong preference for cross-gender roles in make-believe play or fantasy play</a:t>
            </a:r>
          </a:p>
          <a:p>
            <a:pPr marL="514350" indent="-514350">
              <a:buFont typeface="+mj-lt"/>
              <a:buAutoNum type="arabicPeriod"/>
            </a:pPr>
            <a:r>
              <a:rPr lang="en-US" sz="1700" dirty="0"/>
              <a:t>A strong preference for toys, games, or activities stereotypically used or engaged in by the other gender</a:t>
            </a:r>
          </a:p>
          <a:p>
            <a:pPr marL="514350" indent="-514350">
              <a:buFont typeface="+mj-lt"/>
              <a:buAutoNum type="arabicPeriod"/>
            </a:pPr>
            <a:r>
              <a:rPr lang="en-US" sz="1700" dirty="0"/>
              <a:t>A strong preference for playmates of the other gender</a:t>
            </a:r>
          </a:p>
          <a:p>
            <a:pPr marL="514350" indent="-514350">
              <a:buFont typeface="+mj-lt"/>
              <a:buAutoNum type="arabicPeriod"/>
            </a:pPr>
            <a:r>
              <a:rPr lang="en-US" sz="1700" dirty="0"/>
              <a:t>In boys (assigned gender), a strong rejection of typically masculine toys, games, and activities and a strong rejection of rough-and-tumble play; or in girls (as assigned gender), a strong rejection of typically feminine toys, games, and activities</a:t>
            </a:r>
          </a:p>
          <a:p>
            <a:pPr marL="514350" indent="-514350">
              <a:buFont typeface="+mj-lt"/>
              <a:buAutoNum type="arabicPeriod"/>
            </a:pPr>
            <a:r>
              <a:rPr lang="en-US" sz="1700" dirty="0"/>
              <a:t>A strong dislike for one’s sexual anatomy</a:t>
            </a:r>
          </a:p>
          <a:p>
            <a:pPr marL="514350" indent="-514350">
              <a:buFont typeface="+mj-lt"/>
              <a:buAutoNum type="arabicPeriod"/>
            </a:pPr>
            <a:r>
              <a:rPr lang="en-US" sz="1700" dirty="0"/>
              <a:t>A strong desire for the primary and/or secondary sex characteristic that match one’s experienced gender</a:t>
            </a:r>
          </a:p>
          <a:p>
            <a:pPr marL="514350" indent="-514350">
              <a:buFont typeface="+mj-lt"/>
              <a:buAutoNum type="arabicPeriod"/>
            </a:pPr>
            <a:endParaRPr lang="en-US" sz="1700" dirty="0"/>
          </a:p>
        </p:txBody>
      </p:sp>
    </p:spTree>
    <p:extLst>
      <p:ext uri="{BB962C8B-B14F-4D97-AF65-F5344CB8AC3E}">
        <p14:creationId xmlns:p14="http://schemas.microsoft.com/office/powerpoint/2010/main" val="289512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F3B72D-D816-01D7-B9EA-7B137DD39683}"/>
              </a:ext>
            </a:extLst>
          </p:cNvPr>
          <p:cNvPicPr>
            <a:picLocks noChangeAspect="1"/>
          </p:cNvPicPr>
          <p:nvPr/>
        </p:nvPicPr>
        <p:blipFill>
          <a:blip r:embed="rId2"/>
          <a:stretch>
            <a:fillRect/>
          </a:stretch>
        </p:blipFill>
        <p:spPr>
          <a:xfrm>
            <a:off x="643467" y="798153"/>
            <a:ext cx="10905066" cy="5261693"/>
          </a:xfrm>
          <a:prstGeom prst="rect">
            <a:avLst/>
          </a:prstGeom>
        </p:spPr>
      </p:pic>
      <p:pic>
        <p:nvPicPr>
          <p:cNvPr id="3074" name="Picture 2" descr="Red Left Arrow PNG">
            <a:extLst>
              <a:ext uri="{FF2B5EF4-FFF2-40B4-BE49-F238E27FC236}">
                <a16:creationId xmlns:a16="http://schemas.microsoft.com/office/drawing/2014/main" id="{78AC7D66-1DAF-65C6-41B2-85F10DF75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839" y="2071688"/>
            <a:ext cx="703487" cy="5429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d Left Arrow PNG">
            <a:extLst>
              <a:ext uri="{FF2B5EF4-FFF2-40B4-BE49-F238E27FC236}">
                <a16:creationId xmlns:a16="http://schemas.microsoft.com/office/drawing/2014/main" id="{B1D14466-C00E-3818-5593-EC8D767D1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839" y="4632934"/>
            <a:ext cx="703487"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974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798F-AE2A-9A4B-AA9E-B4AF5A14FA13}"/>
              </a:ext>
            </a:extLst>
          </p:cNvPr>
          <p:cNvSpPr>
            <a:spLocks noGrp="1"/>
          </p:cNvSpPr>
          <p:nvPr>
            <p:ph type="title"/>
          </p:nvPr>
        </p:nvSpPr>
        <p:spPr>
          <a:xfrm>
            <a:off x="838200" y="631825"/>
            <a:ext cx="10515600" cy="1325563"/>
          </a:xfrm>
        </p:spPr>
        <p:txBody>
          <a:bodyPr>
            <a:normAutofit/>
          </a:bodyPr>
          <a:lstStyle/>
          <a:p>
            <a:r>
              <a:rPr lang="en-US" sz="4100" dirty="0"/>
              <a:t>Gender Dysphoria in Adolescents and Adults (2 or more of the following for at least 6 months)</a:t>
            </a:r>
          </a:p>
        </p:txBody>
      </p:sp>
      <p:sp>
        <p:nvSpPr>
          <p:cNvPr id="3" name="Content Placeholder 2">
            <a:extLst>
              <a:ext uri="{FF2B5EF4-FFF2-40B4-BE49-F238E27FC236}">
                <a16:creationId xmlns:a16="http://schemas.microsoft.com/office/drawing/2014/main" id="{7CFC28FB-7E12-A74A-8CC6-8215E340C190}"/>
              </a:ext>
            </a:extLst>
          </p:cNvPr>
          <p:cNvSpPr>
            <a:spLocks noGrp="1"/>
          </p:cNvSpPr>
          <p:nvPr>
            <p:ph idx="1"/>
          </p:nvPr>
        </p:nvSpPr>
        <p:spPr>
          <a:xfrm>
            <a:off x="838200" y="2057400"/>
            <a:ext cx="10515600" cy="3871762"/>
          </a:xfrm>
        </p:spPr>
        <p:txBody>
          <a:bodyPr>
            <a:normAutofit/>
          </a:bodyPr>
          <a:lstStyle/>
          <a:p>
            <a:pPr marL="514350" indent="-514350">
              <a:buFont typeface="+mj-lt"/>
              <a:buAutoNum type="arabicPeriod"/>
            </a:pPr>
            <a:r>
              <a:rPr lang="en-US" sz="1700" dirty="0"/>
              <a:t>A marked incongruence between one’s experienced/expressed gender and primary and/or secondary sex characteristics (or in young adolescents, the anticipated secondary sex characteristics)</a:t>
            </a:r>
          </a:p>
          <a:p>
            <a:pPr marL="514350" indent="-514350">
              <a:buFont typeface="+mj-lt"/>
              <a:buAutoNum type="arabicPeriod"/>
            </a:pPr>
            <a:r>
              <a:rPr lang="en-US" sz="1700" dirty="0"/>
              <a:t>A strong desire to be rid of one’s primary and/or secondary sex characteristics because of a marked incongruence with one’s experienced/expressed gender (or in young adolescents, a desire to prevent the development of the anticipated secondary sex characteristics</a:t>
            </a:r>
          </a:p>
          <a:p>
            <a:pPr marL="514350" indent="-514350">
              <a:buFont typeface="+mj-lt"/>
              <a:buAutoNum type="arabicPeriod"/>
            </a:pPr>
            <a:r>
              <a:rPr lang="en-US" sz="1700" dirty="0"/>
              <a:t>A strong desire for the primary and/or secondary sex characteristics of the other gender</a:t>
            </a:r>
          </a:p>
          <a:p>
            <a:pPr marL="514350" indent="-514350">
              <a:buFont typeface="+mj-lt"/>
              <a:buAutoNum type="arabicPeriod"/>
            </a:pPr>
            <a:r>
              <a:rPr lang="en-US" sz="1700" dirty="0"/>
              <a:t>A strong desire to be treated as the other gender (or some alternative gender different from one’s assigned gender)</a:t>
            </a:r>
          </a:p>
          <a:p>
            <a:pPr marL="514350" indent="-514350">
              <a:buFont typeface="+mj-lt"/>
              <a:buAutoNum type="arabicPeriod"/>
            </a:pPr>
            <a:r>
              <a:rPr lang="en-US" sz="1700" dirty="0"/>
              <a:t>A strong desire to be treated as the other gender (or some alternative gender different from one’s assigned gender)</a:t>
            </a:r>
          </a:p>
          <a:p>
            <a:pPr marL="514350" indent="-514350">
              <a:buFont typeface="+mj-lt"/>
              <a:buAutoNum type="arabicPeriod"/>
            </a:pPr>
            <a:r>
              <a:rPr lang="en-US" sz="1700" dirty="0"/>
              <a:t>A strong conviction that one has the typical feelings and reactions of the other gender (or some alternative gender different from one’s assigned gender)</a:t>
            </a:r>
          </a:p>
          <a:p>
            <a:pPr marL="514350" indent="-514350">
              <a:buFont typeface="+mj-lt"/>
              <a:buAutoNum type="arabicPeriod"/>
            </a:pPr>
            <a:endParaRPr lang="en-US" sz="1700" dirty="0"/>
          </a:p>
        </p:txBody>
      </p:sp>
    </p:spTree>
    <p:extLst>
      <p:ext uri="{BB962C8B-B14F-4D97-AF65-F5344CB8AC3E}">
        <p14:creationId xmlns:p14="http://schemas.microsoft.com/office/powerpoint/2010/main" val="136061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0" name="Rectangle 24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2" name="Rectangle 25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4" name="Rectangle 25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What can you do?"/>
          <p:cNvSpPr txBox="1">
            <a:spLocks noGrp="1"/>
          </p:cNvSpPr>
          <p:nvPr>
            <p:ph type="title"/>
          </p:nvPr>
        </p:nvSpPr>
        <p:spPr>
          <a:xfrm>
            <a:off x="1115568" y="548640"/>
            <a:ext cx="10168128" cy="1179576"/>
          </a:xfrm>
          <a:prstGeom prst="rect">
            <a:avLst/>
          </a:prstGeom>
        </p:spPr>
        <p:txBody>
          <a:bodyPr vert="horz" lIns="91440" tIns="45720" rIns="91440" bIns="45720" rtlCol="0" anchor="ctr">
            <a:normAutofit/>
          </a:bodyPr>
          <a:lstStyle/>
          <a:p>
            <a:r>
              <a:rPr lang="en-US" sz="4000" kern="1200" dirty="0">
                <a:solidFill>
                  <a:schemeClr val="tx1"/>
                </a:solidFill>
                <a:latin typeface="+mj-lt"/>
                <a:ea typeface="+mj-ea"/>
                <a:cs typeface="+mj-cs"/>
              </a:rPr>
              <a:t>What teachers do?</a:t>
            </a:r>
          </a:p>
        </p:txBody>
      </p:sp>
      <p:sp>
        <p:nvSpPr>
          <p:cNvPr id="256" name="Rectangle 25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 name="Foster positive relationships with one’s father, male caregiver or role model…"/>
          <p:cNvSpPr txBox="1">
            <a:spLocks noGrp="1"/>
          </p:cNvSpPr>
          <p:nvPr>
            <p:ph type="body" idx="1"/>
          </p:nvPr>
        </p:nvSpPr>
        <p:spPr>
          <a:xfrm>
            <a:off x="1115568" y="2481943"/>
            <a:ext cx="10168128" cy="3695020"/>
          </a:xfrm>
          <a:prstGeom prst="rect">
            <a:avLst/>
          </a:prstGeom>
        </p:spPr>
        <p:txBody>
          <a:bodyPr vert="horz" lIns="91440" tIns="45720" rIns="91440" bIns="45720" rtlCol="0">
            <a:normAutofit/>
          </a:bodyPr>
          <a:lstStyle/>
          <a:p>
            <a:pPr indent="-228600">
              <a:spcBef>
                <a:spcPts val="1758"/>
              </a:spcBef>
              <a:buFont typeface="Arial" panose="020B0604020202020204" pitchFamily="34" charset="0"/>
              <a:buChar char="•"/>
              <a:defRPr sz="4757">
                <a:solidFill>
                  <a:srgbClr val="000000"/>
                </a:solidFill>
              </a:defRPr>
            </a:pPr>
            <a:r>
              <a:rPr lang="en-US" sz="3000" dirty="0"/>
              <a:t>Foster positive relationships with one’s father, </a:t>
            </a:r>
            <a:r>
              <a:rPr lang="en-US" sz="3000" b="1" i="1" u="sng" dirty="0"/>
              <a:t>male caregiver or role model</a:t>
            </a:r>
            <a:endParaRPr lang="en-US" sz="3000"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0" name="Rectangle 24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2" name="Rectangle 25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4" name="Rectangle 25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What can you do?"/>
          <p:cNvSpPr txBox="1">
            <a:spLocks noGrp="1"/>
          </p:cNvSpPr>
          <p:nvPr>
            <p:ph type="title"/>
          </p:nvPr>
        </p:nvSpPr>
        <p:spPr>
          <a:xfrm>
            <a:off x="1115568" y="548640"/>
            <a:ext cx="10168128" cy="1179576"/>
          </a:xfrm>
          <a:prstGeom prst="rect">
            <a:avLst/>
          </a:prstGeom>
        </p:spPr>
        <p:txBody>
          <a:bodyPr vert="horz" lIns="91440" tIns="45720" rIns="91440" bIns="45720" rtlCol="0" anchor="ctr">
            <a:normAutofit/>
          </a:bodyPr>
          <a:lstStyle/>
          <a:p>
            <a:r>
              <a:rPr lang="en-US" sz="4000" kern="1200" dirty="0">
                <a:solidFill>
                  <a:schemeClr val="tx1"/>
                </a:solidFill>
                <a:latin typeface="+mj-lt"/>
                <a:ea typeface="+mj-ea"/>
                <a:cs typeface="+mj-cs"/>
              </a:rPr>
              <a:t>What teachers do?</a:t>
            </a:r>
          </a:p>
        </p:txBody>
      </p:sp>
      <p:sp>
        <p:nvSpPr>
          <p:cNvPr id="256" name="Rectangle 25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 name="Foster positive relationships with one’s father, male caregiver or role model…"/>
          <p:cNvSpPr txBox="1">
            <a:spLocks noGrp="1"/>
          </p:cNvSpPr>
          <p:nvPr>
            <p:ph type="body" idx="1"/>
          </p:nvPr>
        </p:nvSpPr>
        <p:spPr>
          <a:xfrm>
            <a:off x="1115568" y="2481943"/>
            <a:ext cx="10168128" cy="3695020"/>
          </a:xfrm>
          <a:prstGeom prst="rect">
            <a:avLst/>
          </a:prstGeom>
        </p:spPr>
        <p:txBody>
          <a:bodyPr vert="horz" lIns="91440" tIns="45720" rIns="91440" bIns="45720" rtlCol="0">
            <a:normAutofit/>
          </a:bodyPr>
          <a:lstStyle/>
          <a:p>
            <a:pPr indent="-228600">
              <a:spcBef>
                <a:spcPts val="1758"/>
              </a:spcBef>
              <a:buFont typeface="Arial" panose="020B0604020202020204" pitchFamily="34" charset="0"/>
              <a:buChar char="•"/>
              <a:defRPr sz="4757">
                <a:solidFill>
                  <a:srgbClr val="000000"/>
                </a:solidFill>
              </a:defRPr>
            </a:pPr>
            <a:r>
              <a:rPr lang="en-US" sz="3000" dirty="0"/>
              <a:t>Foster positive relationships with one’s father, </a:t>
            </a:r>
            <a:r>
              <a:rPr lang="en-US" sz="3000" b="1" i="1" u="sng" dirty="0"/>
              <a:t>male caregiver or role model</a:t>
            </a:r>
          </a:p>
          <a:p>
            <a:pPr indent="-228600">
              <a:spcBef>
                <a:spcPts val="1758"/>
              </a:spcBef>
              <a:buFont typeface="Arial" panose="020B0604020202020204" pitchFamily="34" charset="0"/>
              <a:buChar char="•"/>
              <a:defRPr sz="4757">
                <a:solidFill>
                  <a:srgbClr val="000000"/>
                </a:solidFill>
              </a:defRPr>
            </a:pPr>
            <a:r>
              <a:rPr lang="en-US" sz="3000" dirty="0"/>
              <a:t>Foster positive relationships with male </a:t>
            </a:r>
            <a:r>
              <a:rPr lang="en-US" sz="3000" b="1" i="1" u="sng" dirty="0"/>
              <a:t>peers</a:t>
            </a:r>
          </a:p>
        </p:txBody>
      </p:sp>
    </p:spTree>
    <p:extLst>
      <p:ext uri="{BB962C8B-B14F-4D97-AF65-F5344CB8AC3E}">
        <p14:creationId xmlns:p14="http://schemas.microsoft.com/office/powerpoint/2010/main" val="323035203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0" name="Rectangle 24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2" name="Rectangle 25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4" name="Rectangle 25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What can you do?"/>
          <p:cNvSpPr txBox="1">
            <a:spLocks noGrp="1"/>
          </p:cNvSpPr>
          <p:nvPr>
            <p:ph type="title"/>
          </p:nvPr>
        </p:nvSpPr>
        <p:spPr>
          <a:xfrm>
            <a:off x="1115568" y="548640"/>
            <a:ext cx="10168128" cy="1179576"/>
          </a:xfrm>
          <a:prstGeom prst="rect">
            <a:avLst/>
          </a:prstGeom>
        </p:spPr>
        <p:txBody>
          <a:bodyPr vert="horz" lIns="91440" tIns="45720" rIns="91440" bIns="45720" rtlCol="0" anchor="ctr">
            <a:normAutofit/>
          </a:bodyPr>
          <a:lstStyle/>
          <a:p>
            <a:r>
              <a:rPr lang="en-US" sz="4000" kern="1200" dirty="0">
                <a:solidFill>
                  <a:schemeClr val="tx1"/>
                </a:solidFill>
                <a:latin typeface="+mj-lt"/>
                <a:ea typeface="+mj-ea"/>
                <a:cs typeface="+mj-cs"/>
              </a:rPr>
              <a:t>What teachers do?</a:t>
            </a:r>
          </a:p>
        </p:txBody>
      </p:sp>
      <p:sp>
        <p:nvSpPr>
          <p:cNvPr id="256" name="Rectangle 25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 name="Foster positive relationships with one’s father, male caregiver or role model…"/>
          <p:cNvSpPr txBox="1">
            <a:spLocks noGrp="1"/>
          </p:cNvSpPr>
          <p:nvPr>
            <p:ph type="body" idx="1"/>
          </p:nvPr>
        </p:nvSpPr>
        <p:spPr>
          <a:xfrm>
            <a:off x="1115568" y="2481943"/>
            <a:ext cx="10168128" cy="3695020"/>
          </a:xfrm>
          <a:prstGeom prst="rect">
            <a:avLst/>
          </a:prstGeom>
        </p:spPr>
        <p:txBody>
          <a:bodyPr vert="horz" lIns="91440" tIns="45720" rIns="91440" bIns="45720" rtlCol="0">
            <a:normAutofit/>
          </a:bodyPr>
          <a:lstStyle/>
          <a:p>
            <a:pPr indent="-228600">
              <a:spcBef>
                <a:spcPts val="1758"/>
              </a:spcBef>
              <a:buFont typeface="Arial" panose="020B0604020202020204" pitchFamily="34" charset="0"/>
              <a:buChar char="•"/>
              <a:defRPr sz="4757">
                <a:solidFill>
                  <a:srgbClr val="000000"/>
                </a:solidFill>
              </a:defRPr>
            </a:pPr>
            <a:r>
              <a:rPr lang="en-US" sz="3000" dirty="0"/>
              <a:t>Foster positive relationships with one’s father, </a:t>
            </a:r>
            <a:r>
              <a:rPr lang="en-US" sz="3000" b="1" i="1" u="sng" dirty="0"/>
              <a:t>male caregiver or role model</a:t>
            </a:r>
          </a:p>
          <a:p>
            <a:pPr indent="-228600">
              <a:spcBef>
                <a:spcPts val="1758"/>
              </a:spcBef>
              <a:buFont typeface="Arial" panose="020B0604020202020204" pitchFamily="34" charset="0"/>
              <a:buChar char="•"/>
              <a:defRPr sz="4757">
                <a:solidFill>
                  <a:srgbClr val="000000"/>
                </a:solidFill>
              </a:defRPr>
            </a:pPr>
            <a:r>
              <a:rPr lang="en-US" sz="3000" dirty="0"/>
              <a:t>Foster positive relationships with male </a:t>
            </a:r>
            <a:r>
              <a:rPr lang="en-US" sz="3000" b="1" i="1" u="sng" dirty="0"/>
              <a:t>peers</a:t>
            </a:r>
          </a:p>
          <a:p>
            <a:pPr indent="-228600">
              <a:spcBef>
                <a:spcPts val="1758"/>
              </a:spcBef>
              <a:buFont typeface="Arial" panose="020B0604020202020204" pitchFamily="34" charset="0"/>
              <a:buChar char="•"/>
              <a:defRPr sz="4757">
                <a:solidFill>
                  <a:srgbClr val="000000"/>
                </a:solidFill>
              </a:defRPr>
            </a:pPr>
            <a:r>
              <a:rPr lang="en-US" sz="3000" dirty="0"/>
              <a:t>Foster gender typical habits and </a:t>
            </a:r>
            <a:r>
              <a:rPr lang="en-US" sz="3000" b="1" i="1" u="sng" dirty="0"/>
              <a:t>skills</a:t>
            </a:r>
          </a:p>
          <a:p>
            <a:pPr indent="-228600">
              <a:spcBef>
                <a:spcPts val="1758"/>
              </a:spcBef>
              <a:buFont typeface="Arial" panose="020B0604020202020204" pitchFamily="34" charset="0"/>
              <a:buChar char="•"/>
              <a:defRPr sz="4757">
                <a:solidFill>
                  <a:srgbClr val="000000"/>
                </a:solidFill>
              </a:defRPr>
            </a:pPr>
            <a:r>
              <a:rPr lang="en-US" sz="3000" dirty="0"/>
              <a:t>Facilitate positive feelings about being male</a:t>
            </a:r>
          </a:p>
        </p:txBody>
      </p:sp>
    </p:spTree>
    <p:extLst>
      <p:ext uri="{BB962C8B-B14F-4D97-AF65-F5344CB8AC3E}">
        <p14:creationId xmlns:p14="http://schemas.microsoft.com/office/powerpoint/2010/main" val="186785011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0" name="Rectangle 24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2" name="Rectangle 25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4" name="Rectangle 25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What can you do?"/>
          <p:cNvSpPr txBox="1">
            <a:spLocks noGrp="1"/>
          </p:cNvSpPr>
          <p:nvPr>
            <p:ph type="title"/>
          </p:nvPr>
        </p:nvSpPr>
        <p:spPr>
          <a:xfrm>
            <a:off x="1115568" y="548640"/>
            <a:ext cx="10168128" cy="1179576"/>
          </a:xfrm>
          <a:prstGeom prst="rect">
            <a:avLst/>
          </a:prstGeom>
        </p:spPr>
        <p:txBody>
          <a:bodyPr vert="horz" lIns="91440" tIns="45720" rIns="91440" bIns="45720" rtlCol="0" anchor="ctr">
            <a:normAutofit/>
          </a:bodyPr>
          <a:lstStyle/>
          <a:p>
            <a:r>
              <a:rPr lang="en-US" sz="4000" kern="1200" dirty="0">
                <a:solidFill>
                  <a:schemeClr val="tx1"/>
                </a:solidFill>
                <a:latin typeface="+mj-lt"/>
                <a:ea typeface="+mj-ea"/>
                <a:cs typeface="+mj-cs"/>
              </a:rPr>
              <a:t>What teachers do?</a:t>
            </a:r>
          </a:p>
        </p:txBody>
      </p:sp>
      <p:sp>
        <p:nvSpPr>
          <p:cNvPr id="256" name="Rectangle 25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 name="Foster positive relationships with one’s father, male caregiver or role model…"/>
          <p:cNvSpPr txBox="1">
            <a:spLocks noGrp="1"/>
          </p:cNvSpPr>
          <p:nvPr>
            <p:ph type="body" idx="1"/>
          </p:nvPr>
        </p:nvSpPr>
        <p:spPr>
          <a:xfrm>
            <a:off x="1115568" y="2481943"/>
            <a:ext cx="10168128" cy="3695020"/>
          </a:xfrm>
          <a:prstGeom prst="rect">
            <a:avLst/>
          </a:prstGeom>
        </p:spPr>
        <p:txBody>
          <a:bodyPr vert="horz" lIns="91440" tIns="45720" rIns="91440" bIns="45720" rtlCol="0">
            <a:normAutofit/>
          </a:bodyPr>
          <a:lstStyle/>
          <a:p>
            <a:pPr indent="-228600">
              <a:spcBef>
                <a:spcPts val="1758"/>
              </a:spcBef>
              <a:buFont typeface="Arial" panose="020B0604020202020204" pitchFamily="34" charset="0"/>
              <a:buChar char="•"/>
              <a:defRPr sz="4757">
                <a:solidFill>
                  <a:srgbClr val="000000"/>
                </a:solidFill>
              </a:defRPr>
            </a:pPr>
            <a:r>
              <a:rPr lang="en-US" sz="3000" dirty="0"/>
              <a:t>Foster positive relationships with one’s father, </a:t>
            </a:r>
            <a:r>
              <a:rPr lang="en-US" sz="3000" b="1" i="1" u="sng" dirty="0"/>
              <a:t>male caregiver or role model</a:t>
            </a:r>
          </a:p>
          <a:p>
            <a:pPr indent="-228600">
              <a:spcBef>
                <a:spcPts val="1758"/>
              </a:spcBef>
              <a:buFont typeface="Arial" panose="020B0604020202020204" pitchFamily="34" charset="0"/>
              <a:buChar char="•"/>
              <a:defRPr sz="4757">
                <a:solidFill>
                  <a:srgbClr val="000000"/>
                </a:solidFill>
              </a:defRPr>
            </a:pPr>
            <a:r>
              <a:rPr lang="en-US" sz="3000" dirty="0"/>
              <a:t>Foster positive relationships with male </a:t>
            </a:r>
            <a:r>
              <a:rPr lang="en-US" sz="3000" b="1" i="1" u="sng" dirty="0"/>
              <a:t>peers</a:t>
            </a:r>
          </a:p>
          <a:p>
            <a:pPr indent="-228600">
              <a:spcBef>
                <a:spcPts val="1758"/>
              </a:spcBef>
              <a:buFont typeface="Arial" panose="020B0604020202020204" pitchFamily="34" charset="0"/>
              <a:buChar char="•"/>
              <a:defRPr sz="4757">
                <a:solidFill>
                  <a:srgbClr val="000000"/>
                </a:solidFill>
              </a:defRPr>
            </a:pPr>
            <a:r>
              <a:rPr lang="en-US" sz="3000" dirty="0"/>
              <a:t>Foster gender typical habits and </a:t>
            </a:r>
            <a:r>
              <a:rPr lang="en-US" sz="3000" b="1" i="1" u="sng" dirty="0"/>
              <a:t>skills</a:t>
            </a:r>
          </a:p>
          <a:p>
            <a:pPr indent="-228600">
              <a:spcBef>
                <a:spcPts val="1758"/>
              </a:spcBef>
              <a:buFont typeface="Arial" panose="020B0604020202020204" pitchFamily="34" charset="0"/>
              <a:buChar char="•"/>
              <a:defRPr sz="4757">
                <a:solidFill>
                  <a:srgbClr val="000000"/>
                </a:solidFill>
              </a:defRPr>
            </a:pPr>
            <a:r>
              <a:rPr lang="en-US" sz="3000" dirty="0"/>
              <a:t>Facilitate positive feelings about being </a:t>
            </a:r>
            <a:r>
              <a:rPr lang="en-US" sz="3000" b="1" i="1" u="sng" dirty="0"/>
              <a:t>male</a:t>
            </a:r>
          </a:p>
        </p:txBody>
      </p:sp>
    </p:spTree>
    <p:extLst>
      <p:ext uri="{BB962C8B-B14F-4D97-AF65-F5344CB8AC3E}">
        <p14:creationId xmlns:p14="http://schemas.microsoft.com/office/powerpoint/2010/main" val="415553422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7B2C0E-A3AA-E244-8C2A-F628E4D1D6FF}"/>
              </a:ext>
            </a:extLst>
          </p:cNvPr>
          <p:cNvSpPr>
            <a:spLocks noGrp="1"/>
          </p:cNvSpPr>
          <p:nvPr>
            <p:ph type="title"/>
          </p:nvPr>
        </p:nvSpPr>
        <p:spPr>
          <a:xfrm>
            <a:off x="1115568" y="548640"/>
            <a:ext cx="10168128" cy="1179576"/>
          </a:xfrm>
        </p:spPr>
        <p:txBody>
          <a:bodyPr>
            <a:normAutofit/>
          </a:bodyPr>
          <a:lstStyle/>
          <a:p>
            <a:r>
              <a:rPr lang="en-US" sz="4000" dirty="0"/>
              <a:t>What can we do?</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6F7E7CE-4D3C-D349-B838-3CBC18C28FE4}"/>
              </a:ext>
            </a:extLst>
          </p:cNvPr>
          <p:cNvSpPr>
            <a:spLocks noGrp="1"/>
          </p:cNvSpPr>
          <p:nvPr>
            <p:ph idx="1"/>
          </p:nvPr>
        </p:nvSpPr>
        <p:spPr>
          <a:xfrm>
            <a:off x="1115568" y="2481943"/>
            <a:ext cx="10168128" cy="3695020"/>
          </a:xfrm>
        </p:spPr>
        <p:txBody>
          <a:bodyPr>
            <a:noAutofit/>
          </a:bodyPr>
          <a:lstStyle/>
          <a:p>
            <a:pPr marL="0" indent="0">
              <a:buNone/>
            </a:pPr>
            <a:r>
              <a:rPr lang="en-US" sz="4000" b="1" i="1" u="sng" dirty="0"/>
              <a:t>Teach</a:t>
            </a:r>
          </a:p>
          <a:p>
            <a:pPr marL="0" indent="0">
              <a:buNone/>
            </a:pPr>
            <a:endParaRPr lang="en-US" sz="4000" dirty="0"/>
          </a:p>
          <a:p>
            <a:pPr marL="0" indent="0">
              <a:buNone/>
            </a:pPr>
            <a:r>
              <a:rPr lang="en-US" sz="4000" b="0" i="0" u="none" strike="noStrike" dirty="0">
                <a:effectLst/>
              </a:rPr>
              <a:t>So God created man in his own image, in the image of God created he him; male and female created he them.</a:t>
            </a:r>
          </a:p>
          <a:p>
            <a:pPr marL="0" indent="0">
              <a:buNone/>
            </a:pPr>
            <a:r>
              <a:rPr lang="en-US" sz="4000" dirty="0"/>
              <a:t>Genesis 1:27</a:t>
            </a:r>
          </a:p>
        </p:txBody>
      </p:sp>
    </p:spTree>
    <p:extLst>
      <p:ext uri="{BB962C8B-B14F-4D97-AF65-F5344CB8AC3E}">
        <p14:creationId xmlns:p14="http://schemas.microsoft.com/office/powerpoint/2010/main" val="3736239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C002A6F-B27E-F445-9872-B6F9E1637C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40553" y="707369"/>
            <a:ext cx="6303447" cy="45857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0B50B0F-E6DF-FE48-B2D3-74816C0C59BB}"/>
              </a:ext>
            </a:extLst>
          </p:cNvPr>
          <p:cNvSpPr/>
          <p:nvPr/>
        </p:nvSpPr>
        <p:spPr>
          <a:xfrm>
            <a:off x="477012" y="5520436"/>
            <a:ext cx="11237976" cy="369332"/>
          </a:xfrm>
          <a:prstGeom prst="rect">
            <a:avLst/>
          </a:prstGeom>
        </p:spPr>
        <p:txBody>
          <a:bodyPr wrap="square">
            <a:spAutoFit/>
          </a:bodyPr>
          <a:lstStyle/>
          <a:p>
            <a:pPr algn="ctr"/>
            <a:r>
              <a:rPr lang="en-US" b="0" i="0" u="none" strike="noStrike" dirty="0">
                <a:solidFill>
                  <a:srgbClr val="202122"/>
                </a:solidFill>
                <a:effectLst/>
                <a:latin typeface="Arial" panose="020B0604020202020204" pitchFamily="34" charset="0"/>
              </a:rPr>
              <a:t>Bernardo Cavallino - David harpspelend voor Saul - St 115 - Museum Boijmans Van Beuningen</a:t>
            </a:r>
            <a:endParaRPr lang="en-US" dirty="0"/>
          </a:p>
        </p:txBody>
      </p:sp>
    </p:spTree>
    <p:extLst>
      <p:ext uri="{BB962C8B-B14F-4D97-AF65-F5344CB8AC3E}">
        <p14:creationId xmlns:p14="http://schemas.microsoft.com/office/powerpoint/2010/main" val="736395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6864AF6-A2CF-5346-9DF2-54BA0663D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63" r="-1" b="9140"/>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A0DA54-D24A-2E4C-A836-CFF9D75E5688}"/>
              </a:ext>
            </a:extLst>
          </p:cNvPr>
          <p:cNvSpPr/>
          <p:nvPr/>
        </p:nvSpPr>
        <p:spPr>
          <a:xfrm>
            <a:off x="7531610" y="2434201"/>
            <a:ext cx="3822189" cy="3742762"/>
          </a:xfrm>
          <a:prstGeom prst="rect">
            <a:avLst/>
          </a:prstGeom>
        </p:spPr>
        <p:txBody>
          <a:bodyPr vert="horz" lIns="91440" tIns="45720" rIns="91440" bIns="45720" rtlCol="0">
            <a:normAutofit/>
          </a:bodyPr>
          <a:lstStyle/>
          <a:p>
            <a:pPr algn="ctr">
              <a:lnSpc>
                <a:spcPct val="90000"/>
              </a:lnSpc>
              <a:spcAft>
                <a:spcPts val="600"/>
              </a:spcAft>
            </a:pPr>
            <a:r>
              <a:rPr lang="en-US" sz="3000" b="0" i="0" u="none" strike="noStrike" dirty="0">
                <a:effectLst/>
              </a:rPr>
              <a:t>Deborah portrayed in </a:t>
            </a:r>
            <a:r>
              <a:rPr lang="en-US" sz="3000" b="0" i="0" u="none" strike="noStrike" dirty="0">
                <a:effectLst/>
                <a:hlinkClick r:id="rId3" tooltip="Gustave Doré's illustrations for La Grande Bible de Tours"/>
              </a:rPr>
              <a:t>Gustave Doré's illustrations for </a:t>
            </a:r>
            <a:r>
              <a:rPr lang="en-US" sz="3000" b="0" i="1" u="none" strike="noStrike" dirty="0">
                <a:effectLst/>
                <a:hlinkClick r:id="rId3" tooltip="Gustave Doré's illustrations for La Grande Bible de Tours"/>
              </a:rPr>
              <a:t>La Grande Bible de Tours</a:t>
            </a:r>
            <a:r>
              <a:rPr lang="en-US" sz="3000" b="0" i="0" u="none" strike="noStrike" dirty="0">
                <a:effectLst/>
              </a:rPr>
              <a:t> (1865)</a:t>
            </a:r>
            <a:endParaRPr lang="en-US" sz="3000" dirty="0"/>
          </a:p>
        </p:txBody>
      </p:sp>
    </p:spTree>
    <p:extLst>
      <p:ext uri="{BB962C8B-B14F-4D97-AF65-F5344CB8AC3E}">
        <p14:creationId xmlns:p14="http://schemas.microsoft.com/office/powerpoint/2010/main" val="2720131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1EDB6E-2584-47C6-4B60-AE165D1D5C13}"/>
              </a:ext>
            </a:extLst>
          </p:cNvPr>
          <p:cNvSpPr txBox="1"/>
          <p:nvPr/>
        </p:nvSpPr>
        <p:spPr>
          <a:xfrm>
            <a:off x="638882" y="639193"/>
            <a:ext cx="3571810" cy="3573516"/>
          </a:xfrm>
          <a:prstGeom prst="rect">
            <a:avLst/>
          </a:prstGeom>
        </p:spPr>
        <p:txBody>
          <a:bodyPr vert="horz" lIns="91440" tIns="45720" rIns="91440" bIns="45720" rtlCol="0" anchor="b">
            <a:normAutofit/>
          </a:bodyPr>
          <a:lstStyle/>
          <a:p>
            <a:pPr lvl="0">
              <a:lnSpc>
                <a:spcPct val="90000"/>
              </a:lnSpc>
              <a:spcBef>
                <a:spcPct val="0"/>
              </a:spcBef>
              <a:spcAft>
                <a:spcPts val="600"/>
              </a:spcAft>
              <a:defRPr sz="1800" b="0" spc="0">
                <a:solidFill>
                  <a:srgbClr val="000000"/>
                </a:solidFill>
              </a:defRPr>
            </a:pPr>
            <a:r>
              <a:rPr lang="en-US" sz="6600" kern="1200" spc="-115">
                <a:solidFill>
                  <a:schemeClr val="tx1"/>
                </a:solidFill>
                <a:latin typeface="+mj-lt"/>
                <a:ea typeface="+mj-ea"/>
                <a:cs typeface="+mj-cs"/>
              </a:rPr>
              <a:t>Gratifying</a:t>
            </a:r>
          </a:p>
        </p:txBody>
      </p:sp>
      <p:pic>
        <p:nvPicPr>
          <p:cNvPr id="95" name="pasted-image.png" descr="Shape&#10;&#10;Description automatically generated"/>
          <p:cNvPicPr/>
          <p:nvPr/>
        </p:nvPicPr>
        <p:blipFill>
          <a:blip r:embed="rId3"/>
          <a:stretch>
            <a:fillRect/>
          </a:stretch>
        </p:blipFill>
        <p:spPr>
          <a:xfrm>
            <a:off x="4654296" y="1061516"/>
            <a:ext cx="7214616" cy="470753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645859" y="640081"/>
            <a:ext cx="3494341" cy="3793488"/>
          </a:xfrm>
          <a:prstGeom prst="rect">
            <a:avLst/>
          </a:prstGeom>
          <a:noFill/>
          <a:extLst>
            <a:ext uri="{C572A759-6A51-4108-AA02-DFA0A04FC94B}">
              <ma14:wrappingTextBoxFlag xmlns:ma14="http://schemas.microsoft.com/office/mac/drawingml/2011/main" xmlns="" val="1"/>
            </a:ext>
          </a:extLst>
        </p:spPr>
        <p:txBody>
          <a:bodyPr vert="horz" lIns="91440" tIns="45720" rIns="91440" bIns="45720" rtlCol="0" anchor="b">
            <a:normAutofit/>
          </a:bodyPr>
          <a:lstStyle>
            <a:lvl1pPr>
              <a:defRPr sz="8200" b="1" spc="-164">
                <a:solidFill>
                  <a:srgbClr val="CD5F00"/>
                </a:solidFill>
                <a:latin typeface="+mn-lt"/>
                <a:ea typeface="+mn-ea"/>
                <a:cs typeface="+mn-cs"/>
                <a:sym typeface="Superclarendon"/>
              </a:defRPr>
            </a:lvl1pPr>
          </a:lstStyle>
          <a:p>
            <a:pPr lvl="0">
              <a:lnSpc>
                <a:spcPct val="90000"/>
              </a:lnSpc>
              <a:spcBef>
                <a:spcPct val="0"/>
              </a:spcBef>
              <a:spcAft>
                <a:spcPts val="600"/>
              </a:spcAft>
              <a:defRPr sz="1800" b="0" spc="0">
                <a:solidFill>
                  <a:srgbClr val="000000"/>
                </a:solidFill>
              </a:defRPr>
            </a:pPr>
            <a:r>
              <a:rPr lang="en-US" sz="4600" kern="1200" spc="-115">
                <a:solidFill>
                  <a:schemeClr val="tx1"/>
                </a:solidFill>
                <a:latin typeface="+mj-lt"/>
                <a:ea typeface="+mj-ea"/>
                <a:cs typeface="+mj-cs"/>
              </a:rPr>
              <a:t>The Wrong People</a:t>
            </a:r>
          </a:p>
        </p:txBody>
      </p:sp>
      <p:pic>
        <p:nvPicPr>
          <p:cNvPr id="105" name="pasted-image.png"/>
          <p:cNvPicPr/>
          <p:nvPr/>
        </p:nvPicPr>
        <p:blipFill>
          <a:blip r:embed="rId3"/>
          <a:stretch>
            <a:fillRect/>
          </a:stretch>
        </p:blipFill>
        <p:spPr>
          <a:xfrm>
            <a:off x="5772138" y="804672"/>
            <a:ext cx="5273649" cy="5248656"/>
          </a:xfrm>
          <a:prstGeom prst="rect">
            <a:avLst/>
          </a:prstGeom>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57200D-81EE-8529-95AD-65334C3F920B}"/>
              </a:ext>
            </a:extLst>
          </p:cNvPr>
          <p:cNvPicPr>
            <a:picLocks noChangeAspect="1"/>
          </p:cNvPicPr>
          <p:nvPr/>
        </p:nvPicPr>
        <p:blipFill>
          <a:blip r:embed="rId2"/>
          <a:stretch>
            <a:fillRect/>
          </a:stretch>
        </p:blipFill>
        <p:spPr>
          <a:xfrm>
            <a:off x="643467" y="689102"/>
            <a:ext cx="10905066" cy="5479796"/>
          </a:xfrm>
          <a:prstGeom prst="rect">
            <a:avLst/>
          </a:prstGeom>
        </p:spPr>
      </p:pic>
      <p:pic>
        <p:nvPicPr>
          <p:cNvPr id="3" name="Picture 2" descr="Red Left Arrow PNG">
            <a:extLst>
              <a:ext uri="{FF2B5EF4-FFF2-40B4-BE49-F238E27FC236}">
                <a16:creationId xmlns:a16="http://schemas.microsoft.com/office/drawing/2014/main" id="{369755E2-B0AB-F637-2CAB-5C98D0F7C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479" y="3523822"/>
            <a:ext cx="506571" cy="39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89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 name="Rectangle 27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he Wrong Thinking"/>
          <p:cNvSpPr txBox="1"/>
          <p:nvPr/>
        </p:nvSpPr>
        <p:spPr>
          <a:xfrm>
            <a:off x="638882" y="639193"/>
            <a:ext cx="3571810" cy="35735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pPr>
              <a:lnSpc>
                <a:spcPct val="90000"/>
              </a:lnSpc>
              <a:spcBef>
                <a:spcPct val="0"/>
              </a:spcBef>
              <a:spcAft>
                <a:spcPts val="600"/>
              </a:spcAft>
            </a:pPr>
            <a:r>
              <a:rPr lang="en-US" sz="6600" kern="1200">
                <a:solidFill>
                  <a:schemeClr val="tx1"/>
                </a:solidFill>
                <a:latin typeface="+mj-lt"/>
                <a:ea typeface="+mj-ea"/>
                <a:cs typeface="+mj-cs"/>
              </a:rPr>
              <a:t>The Wrong Thinking</a:t>
            </a:r>
          </a:p>
        </p:txBody>
      </p:sp>
      <p:sp>
        <p:nvSpPr>
          <p:cNvPr id="27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1" name="Image" descr="Image"/>
          <p:cNvPicPr>
            <a:picLocks noChangeAspect="1"/>
          </p:cNvPicPr>
          <p:nvPr/>
        </p:nvPicPr>
        <p:blipFill>
          <a:blip r:embed="rId3"/>
          <a:stretch>
            <a:fillRect/>
          </a:stretch>
        </p:blipFill>
        <p:spPr>
          <a:xfrm>
            <a:off x="4982882" y="640080"/>
            <a:ext cx="6557444" cy="555040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 name="Shape 157"/>
          <p:cNvSpPr/>
          <p:nvPr/>
        </p:nvSpPr>
        <p:spPr>
          <a:xfrm>
            <a:off x="761999" y="1141712"/>
            <a:ext cx="7923815" cy="1129537"/>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normAutofit/>
          </a:bodyPr>
          <a:lstStyle>
            <a:lvl1pPr>
              <a:defRPr sz="8200" b="1" spc="-164">
                <a:solidFill>
                  <a:srgbClr val="CD5F00"/>
                </a:solidFill>
                <a:latin typeface="+mn-lt"/>
                <a:ea typeface="+mn-ea"/>
                <a:cs typeface="+mn-cs"/>
                <a:sym typeface="Superclarendon"/>
              </a:defRPr>
            </a:lvl1pPr>
          </a:lstStyle>
          <a:p>
            <a:pPr lvl="0">
              <a:lnSpc>
                <a:spcPct val="90000"/>
              </a:lnSpc>
              <a:spcBef>
                <a:spcPct val="0"/>
              </a:spcBef>
              <a:spcAft>
                <a:spcPts val="600"/>
              </a:spcAft>
              <a:defRPr sz="1800" b="0" spc="0">
                <a:solidFill>
                  <a:srgbClr val="000000"/>
                </a:solidFill>
              </a:defRPr>
            </a:pPr>
            <a:r>
              <a:rPr lang="en-US" sz="4000" kern="1200" spc="-115">
                <a:solidFill>
                  <a:schemeClr val="tx1"/>
                </a:solidFill>
                <a:latin typeface="+mj-lt"/>
                <a:ea typeface="+mj-ea"/>
                <a:cs typeface="+mj-cs"/>
              </a:rPr>
              <a:t>The Way Out</a:t>
            </a:r>
          </a:p>
        </p:txBody>
      </p:sp>
      <p:cxnSp>
        <p:nvCxnSpPr>
          <p:cNvPr id="163" name="Straight Connector 162">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8" name="pasted-image.png"/>
          <p:cNvPicPr/>
          <p:nvPr/>
        </p:nvPicPr>
        <p:blipFill>
          <a:blip r:embed="rId3"/>
          <a:stretch>
            <a:fillRect/>
          </a:stretch>
        </p:blipFill>
        <p:spPr>
          <a:xfrm>
            <a:off x="865139" y="3076326"/>
            <a:ext cx="10478721" cy="1702790"/>
          </a:xfrm>
          <a:prstGeom prst="rect">
            <a:avLst/>
          </a:prstGeom>
        </p:spPr>
      </p:pic>
      <p:cxnSp>
        <p:nvCxnSpPr>
          <p:cNvPr id="165" name="Straight Connector 164">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p:nvPr/>
        </p:nvSpPr>
        <p:spPr>
          <a:xfrm>
            <a:off x="874815" y="2322864"/>
            <a:ext cx="5491090" cy="2387600"/>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b">
            <a:normAutofit/>
          </a:bodyPr>
          <a:lstStyle>
            <a:lvl1pPr>
              <a:defRPr sz="8200" b="1" spc="-164">
                <a:solidFill>
                  <a:srgbClr val="CD5F00"/>
                </a:solidFill>
                <a:latin typeface="+mn-lt"/>
                <a:ea typeface="+mn-ea"/>
                <a:cs typeface="+mn-cs"/>
                <a:sym typeface="Superclarendon"/>
              </a:defRPr>
            </a:lvl1pPr>
          </a:lstStyle>
          <a:p>
            <a:pPr lvl="0">
              <a:lnSpc>
                <a:spcPct val="90000"/>
              </a:lnSpc>
              <a:spcBef>
                <a:spcPct val="0"/>
              </a:spcBef>
              <a:spcAft>
                <a:spcPts val="600"/>
              </a:spcAft>
              <a:defRPr sz="1800" b="0" spc="0">
                <a:solidFill>
                  <a:srgbClr val="000000"/>
                </a:solidFill>
              </a:defRPr>
            </a:pPr>
            <a:r>
              <a:rPr lang="en-US" sz="6000" kern="1200" spc="-115">
                <a:solidFill>
                  <a:schemeClr val="tx1"/>
                </a:solidFill>
                <a:latin typeface="+mj-lt"/>
                <a:ea typeface="+mj-ea"/>
                <a:cs typeface="+mj-cs"/>
              </a:rPr>
              <a:t>Create in Me</a:t>
            </a:r>
          </a:p>
        </p:txBody>
      </p:sp>
      <p:pic>
        <p:nvPicPr>
          <p:cNvPr id="174" name="pasted-image.png"/>
          <p:cNvPicPr/>
          <p:nvPr/>
        </p:nvPicPr>
        <p:blipFill>
          <a:blip r:embed="rId3"/>
          <a:stretch>
            <a:fillRect/>
          </a:stretch>
        </p:blipFill>
        <p:spPr>
          <a:xfrm>
            <a:off x="6595977" y="654567"/>
            <a:ext cx="4991037" cy="555996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asted-image.png"/>
          <p:cNvPicPr/>
          <p:nvPr/>
        </p:nvPicPr>
        <p:blipFill>
          <a:blip r:embed="rId3"/>
          <a:stretch>
            <a:fillRect/>
          </a:stretch>
        </p:blipFill>
        <p:spPr>
          <a:xfrm>
            <a:off x="1263578" y="1951758"/>
            <a:ext cx="9664846" cy="280280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nvSpPr>
        <p:spPr>
          <a:xfrm>
            <a:off x="874815" y="2322864"/>
            <a:ext cx="5491090" cy="2387600"/>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b">
            <a:normAutofit/>
          </a:bodyPr>
          <a:lstStyle>
            <a:lvl1pPr>
              <a:defRPr sz="8200" b="1" spc="-164">
                <a:solidFill>
                  <a:srgbClr val="CD5F00"/>
                </a:solidFill>
                <a:latin typeface="+mn-lt"/>
                <a:ea typeface="+mn-ea"/>
                <a:cs typeface="+mn-cs"/>
                <a:sym typeface="Superclarendon"/>
              </a:defRPr>
            </a:lvl1pPr>
          </a:lstStyle>
          <a:p>
            <a:pPr lvl="0">
              <a:lnSpc>
                <a:spcPct val="90000"/>
              </a:lnSpc>
              <a:spcBef>
                <a:spcPct val="0"/>
              </a:spcBef>
              <a:spcAft>
                <a:spcPts val="600"/>
              </a:spcAft>
              <a:defRPr sz="1800" b="0" spc="0">
                <a:solidFill>
                  <a:srgbClr val="000000"/>
                </a:solidFill>
              </a:defRPr>
            </a:pPr>
            <a:r>
              <a:rPr lang="en-US" sz="6000" kern="1200" spc="-115" dirty="0">
                <a:solidFill>
                  <a:schemeClr val="tx1"/>
                </a:solidFill>
                <a:latin typeface="+mj-lt"/>
                <a:ea typeface="+mj-ea"/>
                <a:cs typeface="+mj-cs"/>
              </a:rPr>
              <a:t>The Right People</a:t>
            </a:r>
          </a:p>
        </p:txBody>
      </p:sp>
      <p:pic>
        <p:nvPicPr>
          <p:cNvPr id="191" name="pasted-image.png"/>
          <p:cNvPicPr/>
          <p:nvPr/>
        </p:nvPicPr>
        <p:blipFill>
          <a:blip r:embed="rId3"/>
          <a:stretch>
            <a:fillRect/>
          </a:stretch>
        </p:blipFill>
        <p:spPr>
          <a:xfrm>
            <a:off x="6667599" y="654567"/>
            <a:ext cx="4919415" cy="555996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 name="Rectangle 34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3" name="Image" descr="Image"/>
          <p:cNvPicPr>
            <a:picLocks noChangeAspect="1"/>
          </p:cNvPicPr>
          <p:nvPr/>
        </p:nvPicPr>
        <p:blipFill>
          <a:blip r:embed="rId3"/>
          <a:stretch>
            <a:fillRect/>
          </a:stretch>
        </p:blipFill>
        <p:spPr>
          <a:xfrm>
            <a:off x="764988" y="1483821"/>
            <a:ext cx="3368969" cy="3890357"/>
          </a:xfrm>
          <a:prstGeom prst="rect">
            <a:avLst/>
          </a:prstGeom>
        </p:spPr>
      </p:pic>
      <p:sp>
        <p:nvSpPr>
          <p:cNvPr id="350" name="Freeform: Shape 34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342" name="The Right Places"/>
          <p:cNvSpPr txBox="1"/>
          <p:nvPr/>
        </p:nvSpPr>
        <p:spPr>
          <a:xfrm>
            <a:off x="5622061" y="762538"/>
            <a:ext cx="5649349" cy="31998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pPr>
              <a:lnSpc>
                <a:spcPct val="90000"/>
              </a:lnSpc>
              <a:spcBef>
                <a:spcPct val="0"/>
              </a:spcBef>
              <a:spcAft>
                <a:spcPts val="600"/>
              </a:spcAft>
            </a:pPr>
            <a:r>
              <a:rPr lang="en-US" sz="6600" kern="1200">
                <a:solidFill>
                  <a:srgbClr val="FFFFFF"/>
                </a:solidFill>
                <a:latin typeface="+mj-lt"/>
                <a:ea typeface="+mj-ea"/>
                <a:cs typeface="+mj-cs"/>
              </a:rPr>
              <a:t>The Right Places</a:t>
            </a:r>
          </a:p>
        </p:txBody>
      </p:sp>
      <p:sp>
        <p:nvSpPr>
          <p:cNvPr id="352"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4" name="Rectangle 363">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The Right Activities"/>
          <p:cNvSpPr txBox="1"/>
          <p:nvPr/>
        </p:nvSpPr>
        <p:spPr>
          <a:xfrm>
            <a:off x="638881" y="457201"/>
            <a:ext cx="10909640" cy="183265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pPr algn="ctr">
              <a:lnSpc>
                <a:spcPct val="90000"/>
              </a:lnSpc>
              <a:spcBef>
                <a:spcPct val="0"/>
              </a:spcBef>
              <a:spcAft>
                <a:spcPts val="600"/>
              </a:spcAft>
            </a:pPr>
            <a:r>
              <a:rPr lang="en-US" sz="6600" kern="1200" dirty="0">
                <a:solidFill>
                  <a:schemeClr val="tx1"/>
                </a:solidFill>
                <a:latin typeface="+mj-lt"/>
                <a:ea typeface="+mj-ea"/>
                <a:cs typeface="+mj-cs"/>
              </a:rPr>
              <a:t>The Right Choices</a:t>
            </a:r>
          </a:p>
        </p:txBody>
      </p:sp>
      <p:sp>
        <p:nvSpPr>
          <p:cNvPr id="366"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9" name="Image" descr="Image"/>
          <p:cNvPicPr>
            <a:picLocks noChangeAspect="1"/>
          </p:cNvPicPr>
          <p:nvPr/>
        </p:nvPicPr>
        <p:blipFill>
          <a:blip r:embed="rId3"/>
          <a:stretch>
            <a:fillRect/>
          </a:stretch>
        </p:blipFill>
        <p:spPr>
          <a:xfrm>
            <a:off x="320040" y="3419693"/>
            <a:ext cx="11548872" cy="251187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7B2C0E-A3AA-E244-8C2A-F628E4D1D6FF}"/>
              </a:ext>
            </a:extLst>
          </p:cNvPr>
          <p:cNvSpPr>
            <a:spLocks noGrp="1"/>
          </p:cNvSpPr>
          <p:nvPr>
            <p:ph type="title"/>
          </p:nvPr>
        </p:nvSpPr>
        <p:spPr>
          <a:xfrm>
            <a:off x="1115568" y="548640"/>
            <a:ext cx="10168128" cy="1179576"/>
          </a:xfrm>
        </p:spPr>
        <p:txBody>
          <a:bodyPr>
            <a:normAutofit/>
          </a:bodyPr>
          <a:lstStyle/>
          <a:p>
            <a:r>
              <a:rPr lang="en-US" sz="4000" dirty="0"/>
              <a:t>What can we do?</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6F7E7CE-4D3C-D349-B838-3CBC18C28FE4}"/>
              </a:ext>
            </a:extLst>
          </p:cNvPr>
          <p:cNvSpPr>
            <a:spLocks noGrp="1"/>
          </p:cNvSpPr>
          <p:nvPr>
            <p:ph idx="1"/>
          </p:nvPr>
        </p:nvSpPr>
        <p:spPr>
          <a:xfrm>
            <a:off x="1115568" y="2481943"/>
            <a:ext cx="10168128" cy="3695020"/>
          </a:xfrm>
        </p:spPr>
        <p:txBody>
          <a:bodyPr>
            <a:noAutofit/>
          </a:bodyPr>
          <a:lstStyle/>
          <a:p>
            <a:pPr marL="0" indent="0">
              <a:buNone/>
            </a:pPr>
            <a:r>
              <a:rPr lang="en-US" sz="4000" b="1" dirty="0"/>
              <a:t>Instill </a:t>
            </a:r>
            <a:r>
              <a:rPr lang="en-US" sz="4000" b="1" i="1" u="sng" dirty="0"/>
              <a:t>Hope</a:t>
            </a:r>
          </a:p>
          <a:p>
            <a:pPr marL="0" indent="0">
              <a:buNone/>
            </a:pPr>
            <a:endParaRPr lang="en-US" sz="4000" dirty="0"/>
          </a:p>
        </p:txBody>
      </p:sp>
    </p:spTree>
    <p:extLst>
      <p:ext uri="{BB962C8B-B14F-4D97-AF65-F5344CB8AC3E}">
        <p14:creationId xmlns:p14="http://schemas.microsoft.com/office/powerpoint/2010/main" val="3438771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7B441-88C4-435B-8D12-7E1B41E946E1}"/>
              </a:ext>
            </a:extLst>
          </p:cNvPr>
          <p:cNvSpPr>
            <a:spLocks noGrp="1"/>
          </p:cNvSpPr>
          <p:nvPr>
            <p:ph type="ctrTitle"/>
          </p:nvPr>
        </p:nvSpPr>
        <p:spPr>
          <a:xfrm>
            <a:off x="838199" y="1093788"/>
            <a:ext cx="10506455" cy="2967208"/>
          </a:xfrm>
        </p:spPr>
        <p:txBody>
          <a:bodyPr>
            <a:normAutofit/>
          </a:bodyPr>
          <a:lstStyle/>
          <a:p>
            <a:pPr algn="l"/>
            <a:r>
              <a:rPr lang="en-US" sz="3200" b="1" i="0" u="none" strike="noStrike" baseline="30000">
                <a:effectLst/>
                <a:latin typeface="system-ui"/>
              </a:rPr>
              <a:t>19 </a:t>
            </a:r>
            <a:r>
              <a:rPr lang="en-US" sz="3200" b="0" i="0" u="none" strike="noStrike">
                <a:effectLst/>
                <a:latin typeface="system-ui"/>
              </a:rPr>
              <a:t>What? know ye not that your body is the temple of the Holy Ghost which is in you, which ye have of God, and ye are not your own?</a:t>
            </a:r>
            <a:br>
              <a:rPr lang="en-US" sz="3200" b="0" i="0" u="none" strike="noStrike">
                <a:effectLst/>
                <a:latin typeface="system-ui"/>
              </a:rPr>
            </a:br>
            <a:r>
              <a:rPr lang="en-US" sz="3200" b="1" i="0" u="none" strike="noStrike" baseline="30000">
                <a:effectLst/>
                <a:latin typeface="system-ui"/>
              </a:rPr>
              <a:t>20 </a:t>
            </a:r>
            <a:r>
              <a:rPr lang="en-US" sz="3200" b="0" i="0" u="none" strike="noStrike">
                <a:effectLst/>
                <a:latin typeface="system-ui"/>
              </a:rPr>
              <a:t>For ye are bought with a price: therefore glorify God in your body, and in your spirit, which are God's.</a:t>
            </a:r>
          </a:p>
        </p:txBody>
      </p:sp>
      <p:sp>
        <p:nvSpPr>
          <p:cNvPr id="3" name="Subtitle 2">
            <a:extLst>
              <a:ext uri="{FF2B5EF4-FFF2-40B4-BE49-F238E27FC236}">
                <a16:creationId xmlns:a16="http://schemas.microsoft.com/office/drawing/2014/main" id="{01EE7ED4-6FF1-B500-B3BD-B06766803AA1}"/>
              </a:ext>
            </a:extLst>
          </p:cNvPr>
          <p:cNvSpPr>
            <a:spLocks noGrp="1"/>
          </p:cNvSpPr>
          <p:nvPr>
            <p:ph type="subTitle" idx="1"/>
          </p:nvPr>
        </p:nvSpPr>
        <p:spPr>
          <a:xfrm>
            <a:off x="7400924" y="4619624"/>
            <a:ext cx="3946779" cy="1038225"/>
          </a:xfrm>
        </p:spPr>
        <p:txBody>
          <a:bodyPr>
            <a:normAutofit/>
          </a:bodyPr>
          <a:lstStyle/>
          <a:p>
            <a:pPr algn="r"/>
            <a:r>
              <a:rPr lang="en-US">
                <a:effectLst/>
                <a:latin typeface="Calibri" panose="020F0502020204030204" pitchFamily="34" charset="0"/>
                <a:ea typeface="Times New Roman" panose="02020603050405020304" pitchFamily="18" charset="0"/>
              </a:rPr>
              <a:t>1 Corinthians 6:19-20</a:t>
            </a:r>
            <a:endParaRPr lang="en-US"/>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3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6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A9A272F-5E3B-1281-515D-1C7CBA09FDA4}"/>
              </a:ext>
            </a:extLst>
          </p:cNvPr>
          <p:cNvPicPr>
            <a:picLocks noChangeAspect="1"/>
          </p:cNvPicPr>
          <p:nvPr/>
        </p:nvPicPr>
        <p:blipFill>
          <a:blip r:embed="rId2"/>
          <a:stretch>
            <a:fillRect/>
          </a:stretch>
        </p:blipFill>
        <p:spPr>
          <a:xfrm>
            <a:off x="1843278" y="643467"/>
            <a:ext cx="8505443" cy="5571066"/>
          </a:xfrm>
          <a:prstGeom prst="rect">
            <a:avLst/>
          </a:prstGeom>
        </p:spPr>
      </p:pic>
    </p:spTree>
    <p:extLst>
      <p:ext uri="{BB962C8B-B14F-4D97-AF65-F5344CB8AC3E}">
        <p14:creationId xmlns:p14="http://schemas.microsoft.com/office/powerpoint/2010/main" val="576330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5B2A9-1880-A19C-5239-0E905D81AA07}"/>
              </a:ext>
            </a:extLst>
          </p:cNvPr>
          <p:cNvSpPr>
            <a:spLocks noGrp="1"/>
          </p:cNvSpPr>
          <p:nvPr>
            <p:ph type="title"/>
          </p:nvPr>
        </p:nvSpPr>
        <p:spPr>
          <a:xfrm>
            <a:off x="646744" y="640080"/>
            <a:ext cx="4173905" cy="5577818"/>
          </a:xfrm>
        </p:spPr>
        <p:txBody>
          <a:bodyPr>
            <a:normAutofit/>
          </a:bodyPr>
          <a:lstStyle/>
          <a:p>
            <a:pPr algn="r"/>
            <a:r>
              <a:rPr lang="en-US" sz="5400" dirty="0">
                <a:solidFill>
                  <a:srgbClr val="FFFFFF"/>
                </a:solidFill>
              </a:rPr>
              <a:t>What do we need to know?</a:t>
            </a:r>
            <a:br>
              <a:rPr lang="en-US" sz="5400" dirty="0">
                <a:solidFill>
                  <a:srgbClr val="FFFFFF"/>
                </a:solidFill>
              </a:rPr>
            </a:br>
            <a:r>
              <a:rPr lang="en-US" sz="5400" dirty="0">
                <a:solidFill>
                  <a:srgbClr val="FFFFFF"/>
                </a:solidFill>
              </a:rPr>
              <a:t> </a:t>
            </a:r>
            <a:br>
              <a:rPr lang="en-US" sz="5400" dirty="0">
                <a:solidFill>
                  <a:srgbClr val="FFFFFF"/>
                </a:solidFill>
              </a:rPr>
            </a:br>
            <a:r>
              <a:rPr lang="en-US" sz="5400" dirty="0">
                <a:solidFill>
                  <a:srgbClr val="FFFFFF"/>
                </a:solidFill>
              </a:rPr>
              <a:t>Those who </a:t>
            </a:r>
            <a:r>
              <a:rPr lang="en-US" sz="5400" i="1" u="sng" dirty="0">
                <a:solidFill>
                  <a:srgbClr val="FFFFFF"/>
                </a:solidFill>
              </a:rPr>
              <a:t>struggling are among</a:t>
            </a:r>
            <a:r>
              <a:rPr lang="en-US" sz="5400" dirty="0">
                <a:solidFill>
                  <a:srgbClr val="FFFFFF"/>
                </a:solidFill>
              </a:rPr>
              <a:t> us</a:t>
            </a:r>
          </a:p>
        </p:txBody>
      </p:sp>
      <p:cxnSp>
        <p:nvCxnSpPr>
          <p:cNvPr id="11" name="Straight Connector 10">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Graphic 5" descr="Confused Person">
            <a:extLst>
              <a:ext uri="{FF2B5EF4-FFF2-40B4-BE49-F238E27FC236}">
                <a16:creationId xmlns:a16="http://schemas.microsoft.com/office/drawing/2014/main" id="{6A73F1D6-344C-27EA-05C1-B72CD5DA22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699753"/>
            <a:ext cx="5459470" cy="5459470"/>
          </a:xfrm>
          <a:prstGeom prst="rect">
            <a:avLst/>
          </a:prstGeom>
        </p:spPr>
      </p:pic>
    </p:spTree>
    <p:extLst>
      <p:ext uri="{BB962C8B-B14F-4D97-AF65-F5344CB8AC3E}">
        <p14:creationId xmlns:p14="http://schemas.microsoft.com/office/powerpoint/2010/main" val="3029161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5D28BC-36E8-F943-9ABF-5F4A83F436E5}"/>
              </a:ext>
            </a:extLst>
          </p:cNvPr>
          <p:cNvSpPr>
            <a:spLocks noGrp="1"/>
          </p:cNvSpPr>
          <p:nvPr>
            <p:ph type="ctrTitle"/>
          </p:nvPr>
        </p:nvSpPr>
        <p:spPr>
          <a:xfrm>
            <a:off x="1524003" y="1528970"/>
            <a:ext cx="9144000" cy="2764028"/>
          </a:xfrm>
        </p:spPr>
        <p:txBody>
          <a:bodyPr anchor="ctr">
            <a:noAutofit/>
          </a:bodyPr>
          <a:lstStyle/>
          <a:p>
            <a:r>
              <a:rPr lang="en-US" sz="4000" b="1" i="0" u="none" strike="noStrike" baseline="30000" dirty="0">
                <a:effectLst/>
                <a:latin typeface="system-ui"/>
              </a:rPr>
              <a:t>4 </a:t>
            </a:r>
            <a:r>
              <a:rPr lang="en-US" sz="4000" b="0" i="0" u="none" strike="noStrike" dirty="0">
                <a:effectLst/>
                <a:latin typeface="system-ui"/>
              </a:rPr>
              <a:t>And the vessel that he made of clay was marred in the hand of the potter: so he made it again another vessel, as seemed good to the potter to make it. </a:t>
            </a:r>
            <a:r>
              <a:rPr lang="en-US" sz="4000" b="1" i="0" u="none" strike="noStrike" baseline="30000" dirty="0">
                <a:effectLst/>
                <a:latin typeface="system-ui"/>
              </a:rPr>
              <a:t>5 </a:t>
            </a:r>
            <a:r>
              <a:rPr lang="en-US" sz="4000" b="0" i="0" u="none" strike="noStrike" dirty="0">
                <a:effectLst/>
                <a:latin typeface="system-ui"/>
              </a:rPr>
              <a:t>Then the word of the Lord came to me, saying, </a:t>
            </a:r>
            <a:r>
              <a:rPr lang="en-US" sz="4000" b="1" i="0" u="none" strike="noStrike" baseline="30000" dirty="0">
                <a:effectLst/>
                <a:latin typeface="system-ui"/>
              </a:rPr>
              <a:t>6 </a:t>
            </a:r>
            <a:r>
              <a:rPr lang="en-US" sz="4000" b="0" i="0" u="none" strike="noStrike" dirty="0">
                <a:effectLst/>
                <a:latin typeface="system-ui"/>
              </a:rPr>
              <a:t>O house of Israel, cannot I do with you as this potter? saith the Lord. Behold, as the clay is in the potter's hand, so are ye in mine hand, O house of Israel.</a:t>
            </a:r>
            <a:endParaRPr lang="en-US" sz="4000" dirty="0"/>
          </a:p>
        </p:txBody>
      </p:sp>
      <p:sp>
        <p:nvSpPr>
          <p:cNvPr id="3" name="Subtitle 2">
            <a:extLst>
              <a:ext uri="{FF2B5EF4-FFF2-40B4-BE49-F238E27FC236}">
                <a16:creationId xmlns:a16="http://schemas.microsoft.com/office/drawing/2014/main" id="{F7497269-5F60-7747-9723-027B61570A81}"/>
              </a:ext>
            </a:extLst>
          </p:cNvPr>
          <p:cNvSpPr>
            <a:spLocks noGrp="1"/>
          </p:cNvSpPr>
          <p:nvPr>
            <p:ph type="subTitle" idx="1"/>
          </p:nvPr>
        </p:nvSpPr>
        <p:spPr>
          <a:xfrm>
            <a:off x="1966912" y="5645150"/>
            <a:ext cx="8258176" cy="631825"/>
          </a:xfrm>
        </p:spPr>
        <p:txBody>
          <a:bodyPr anchor="ctr">
            <a:normAutofit/>
          </a:bodyPr>
          <a:lstStyle/>
          <a:p>
            <a:r>
              <a:rPr lang="en-US" sz="2800"/>
              <a:t>Jeremiah 18</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26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5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4CB90-8CFC-4644-B6D6-CC0C75346407}"/>
              </a:ext>
            </a:extLst>
          </p:cNvPr>
          <p:cNvSpPr>
            <a:spLocks noGrp="1"/>
          </p:cNvSpPr>
          <p:nvPr>
            <p:ph type="ctrTitle"/>
          </p:nvPr>
        </p:nvSpPr>
        <p:spPr>
          <a:xfrm>
            <a:off x="9093496" y="618681"/>
            <a:ext cx="2613872" cy="4794567"/>
          </a:xfrm>
        </p:spPr>
        <p:txBody>
          <a:bodyPr vert="horz" lIns="91440" tIns="45720" rIns="91440" bIns="45720" rtlCol="0" anchor="ctr">
            <a:normAutofit/>
          </a:bodyPr>
          <a:lstStyle/>
          <a:p>
            <a:pPr algn="l"/>
            <a:r>
              <a:rPr lang="en-US" sz="2000" b="0" i="0" u="none" strike="noStrike" dirty="0">
                <a:solidFill>
                  <a:srgbClr val="FFFFFF"/>
                </a:solidFill>
                <a:effectLst/>
              </a:rPr>
              <a:t>For there are some eunuchs, which were so born from their mother's womb: and there are some eunuchs, which were made eunuchs of men: and there be eunuchs, which have made themselves eunuchs for the kingdom of heaven's sake. He that is able to receive it, let him receive it.</a:t>
            </a:r>
            <a:br>
              <a:rPr lang="en-US" sz="2000" dirty="0">
                <a:solidFill>
                  <a:srgbClr val="FFFFFF"/>
                </a:solidFill>
              </a:rPr>
            </a:br>
            <a:r>
              <a:rPr lang="en-US" sz="2000" dirty="0">
                <a:solidFill>
                  <a:srgbClr val="FFFFFF"/>
                </a:solidFill>
              </a:rPr>
              <a:t>Matthew 19:12</a:t>
            </a:r>
          </a:p>
        </p:txBody>
      </p:sp>
      <p:sp>
        <p:nvSpPr>
          <p:cNvPr id="820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455B97F3-ABBA-A746-A2F1-C2DCFDFE5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63"/>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7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7B2C0E-A3AA-E244-8C2A-F628E4D1D6FF}"/>
              </a:ext>
            </a:extLst>
          </p:cNvPr>
          <p:cNvSpPr>
            <a:spLocks noGrp="1"/>
          </p:cNvSpPr>
          <p:nvPr>
            <p:ph type="title"/>
          </p:nvPr>
        </p:nvSpPr>
        <p:spPr>
          <a:xfrm>
            <a:off x="1115568" y="548640"/>
            <a:ext cx="10168128" cy="1179576"/>
          </a:xfrm>
        </p:spPr>
        <p:txBody>
          <a:bodyPr>
            <a:normAutofit/>
          </a:bodyPr>
          <a:lstStyle/>
          <a:p>
            <a:r>
              <a:rPr lang="en-US" sz="4000" dirty="0"/>
              <a:t>What can we do?</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6F7E7CE-4D3C-D349-B838-3CBC18C28FE4}"/>
              </a:ext>
            </a:extLst>
          </p:cNvPr>
          <p:cNvSpPr>
            <a:spLocks noGrp="1"/>
          </p:cNvSpPr>
          <p:nvPr>
            <p:ph idx="1"/>
          </p:nvPr>
        </p:nvSpPr>
        <p:spPr>
          <a:xfrm>
            <a:off x="1115568" y="2481943"/>
            <a:ext cx="10168128" cy="3695020"/>
          </a:xfrm>
        </p:spPr>
        <p:txBody>
          <a:bodyPr>
            <a:noAutofit/>
          </a:bodyPr>
          <a:lstStyle/>
          <a:p>
            <a:pPr marL="0" indent="0">
              <a:buNone/>
            </a:pPr>
            <a:r>
              <a:rPr lang="en-US" sz="3000" b="1" i="1" u="sng" dirty="0"/>
              <a:t>Befriend</a:t>
            </a:r>
          </a:p>
          <a:p>
            <a:pPr marL="0" indent="0">
              <a:buNone/>
            </a:pPr>
            <a:endParaRPr lang="en-US" sz="3000" dirty="0"/>
          </a:p>
          <a:p>
            <a:pPr marL="0" indent="0">
              <a:buNone/>
            </a:pPr>
            <a:r>
              <a:rPr lang="en-US" sz="3000" b="1" i="0" u="none" strike="noStrike" baseline="30000" dirty="0">
                <a:effectLst/>
              </a:rPr>
              <a:t>10 </a:t>
            </a:r>
            <a:r>
              <a:rPr lang="en-US" sz="3000" b="0" i="0" u="none" strike="noStrike" dirty="0">
                <a:effectLst/>
              </a:rPr>
              <a:t>And it came to pass, as Jesus sat at meat in the house, behold, many publicans and sinners came and sat down with him and his disciples.</a:t>
            </a:r>
          </a:p>
          <a:p>
            <a:pPr marL="0" indent="0">
              <a:buNone/>
            </a:pPr>
            <a:r>
              <a:rPr lang="en-US" sz="3000" b="1" i="0" u="none" strike="noStrike" baseline="30000" dirty="0">
                <a:effectLst/>
              </a:rPr>
              <a:t>11 </a:t>
            </a:r>
            <a:r>
              <a:rPr lang="en-US" sz="3000" b="0" i="0" u="none" strike="noStrike" dirty="0">
                <a:effectLst/>
              </a:rPr>
              <a:t>And when the Pharisees saw it, they said unto his disciples, Why </a:t>
            </a:r>
            <a:r>
              <a:rPr lang="en-US" sz="3000" b="0" i="0" u="none" strike="noStrike" dirty="0" err="1">
                <a:effectLst/>
              </a:rPr>
              <a:t>eateth</a:t>
            </a:r>
            <a:r>
              <a:rPr lang="en-US" sz="3000" b="0" i="0" u="none" strike="noStrike" dirty="0">
                <a:effectLst/>
              </a:rPr>
              <a:t> your Master with publicans and sinners?</a:t>
            </a:r>
          </a:p>
          <a:p>
            <a:pPr marL="0" indent="0">
              <a:buNone/>
            </a:pPr>
            <a:r>
              <a:rPr lang="en-US" sz="3000" dirty="0"/>
              <a:t>Matthew 9:10-11</a:t>
            </a:r>
          </a:p>
        </p:txBody>
      </p:sp>
    </p:spTree>
    <p:extLst>
      <p:ext uri="{BB962C8B-B14F-4D97-AF65-F5344CB8AC3E}">
        <p14:creationId xmlns:p14="http://schemas.microsoft.com/office/powerpoint/2010/main" val="2367243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C0DAF25-B424-9344-8F5F-8F1FA809DC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2"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386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27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8. The Samaritan Woman at the Well (John 4:4-26). John's Gospel: A  Discipleship Journey with Jesus">
            <a:extLst>
              <a:ext uri="{FF2B5EF4-FFF2-40B4-BE49-F238E27FC236}">
                <a16:creationId xmlns:a16="http://schemas.microsoft.com/office/drawing/2014/main" id="{2152E48B-7E5E-FA4C-89E9-0B928B7E06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9788" y="643467"/>
            <a:ext cx="3412277"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DCF5792-397E-5245-8C7D-9A2D6CFA2C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6561" y="643467"/>
            <a:ext cx="403902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2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4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86080B-2B4F-19A1-EE95-806151A436EC}"/>
              </a:ext>
            </a:extLst>
          </p:cNvPr>
          <p:cNvPicPr>
            <a:picLocks noChangeAspect="1"/>
          </p:cNvPicPr>
          <p:nvPr/>
        </p:nvPicPr>
        <p:blipFill>
          <a:blip r:embed="rId2"/>
          <a:stretch>
            <a:fillRect/>
          </a:stretch>
        </p:blipFill>
        <p:spPr>
          <a:xfrm>
            <a:off x="2847565" y="643467"/>
            <a:ext cx="6496870" cy="5571066"/>
          </a:xfrm>
          <a:prstGeom prst="rect">
            <a:avLst/>
          </a:prstGeom>
        </p:spPr>
      </p:pic>
    </p:spTree>
    <p:extLst>
      <p:ext uri="{BB962C8B-B14F-4D97-AF65-F5344CB8AC3E}">
        <p14:creationId xmlns:p14="http://schemas.microsoft.com/office/powerpoint/2010/main" val="25255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CD02C-D8B1-780F-0FFD-B9157AC54B98}"/>
              </a:ext>
            </a:extLst>
          </p:cNvPr>
          <p:cNvSpPr>
            <a:spLocks noGrp="1"/>
          </p:cNvSpPr>
          <p:nvPr>
            <p:ph type="title"/>
          </p:nvPr>
        </p:nvSpPr>
        <p:spPr>
          <a:xfrm>
            <a:off x="1115568" y="548640"/>
            <a:ext cx="10168128" cy="1179576"/>
          </a:xfrm>
        </p:spPr>
        <p:txBody>
          <a:bodyPr>
            <a:normAutofit/>
          </a:bodyPr>
          <a:lstStyle/>
          <a:p>
            <a:r>
              <a:rPr lang="en-US" sz="4000" b="1"/>
              <a:t>Suggestions from a parent</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EB709F6-48F4-BF24-0F77-2BCE23D63FCA}"/>
              </a:ext>
            </a:extLst>
          </p:cNvPr>
          <p:cNvSpPr>
            <a:spLocks noGrp="1"/>
          </p:cNvSpPr>
          <p:nvPr>
            <p:ph idx="1"/>
          </p:nvPr>
        </p:nvSpPr>
        <p:spPr>
          <a:xfrm>
            <a:off x="1115568" y="2481943"/>
            <a:ext cx="10168128" cy="3695020"/>
          </a:xfrm>
        </p:spPr>
        <p:txBody>
          <a:bodyPr>
            <a:normAutofit/>
          </a:bodyPr>
          <a:lstStyle/>
          <a:p>
            <a:r>
              <a:rPr lang="en-US" sz="2000" b="0" i="0" u="none" strike="noStrike" dirty="0">
                <a:effectLst/>
                <a:latin typeface="Calibri" panose="020F0502020204030204" pitchFamily="34" charset="0"/>
              </a:rPr>
              <a:t> What was helpful for us from other Christians?  </a:t>
            </a:r>
          </a:p>
          <a:p>
            <a:pPr lvl="1"/>
            <a:r>
              <a:rPr lang="en-US" sz="2000" b="0" i="0" u="none" strike="noStrike" dirty="0">
                <a:effectLst/>
                <a:latin typeface="Calibri" panose="020F0502020204030204" pitchFamily="34" charset="0"/>
              </a:rPr>
              <a:t>Listening, not judging and not giving advice we didn't ask for. </a:t>
            </a:r>
          </a:p>
          <a:p>
            <a:pPr lvl="1"/>
            <a:r>
              <a:rPr lang="en-US" sz="2000" b="0" i="0" u="none" strike="noStrike" dirty="0">
                <a:effectLst/>
                <a:latin typeface="Calibri" panose="020F0502020204030204" pitchFamily="34" charset="0"/>
              </a:rPr>
              <a:t>Acknowledging our sorrow and asking about our daughter how is she doing, instead of acting like she is dead to us.</a:t>
            </a:r>
          </a:p>
          <a:p>
            <a:pPr lvl="1"/>
            <a:r>
              <a:rPr lang="en-US" sz="2000" b="0" i="0" u="none" strike="noStrike" dirty="0">
                <a:effectLst/>
                <a:latin typeface="Calibri" panose="020F0502020204030204" pitchFamily="34" charset="0"/>
              </a:rPr>
              <a:t>Telling us they are praying, fasting and grieving for our child.</a:t>
            </a:r>
          </a:p>
          <a:p>
            <a:r>
              <a:rPr lang="en-US" sz="2000" b="0" i="0" u="none" strike="noStrike" dirty="0">
                <a:effectLst/>
                <a:latin typeface="Calibri" panose="020F0502020204030204" pitchFamily="34" charset="0"/>
              </a:rPr>
              <a:t>What Christians did that was unhelpful?</a:t>
            </a:r>
          </a:p>
          <a:p>
            <a:pPr lvl="1"/>
            <a:r>
              <a:rPr lang="en-US" sz="2000" b="0" i="0" u="none" strike="noStrike" dirty="0">
                <a:effectLst/>
                <a:latin typeface="Calibri" panose="020F0502020204030204" pitchFamily="34" charset="0"/>
              </a:rPr>
              <a:t>Giving me advices and opinions on the matter,  I didn't ask for. </a:t>
            </a:r>
          </a:p>
          <a:p>
            <a:pPr lvl="1"/>
            <a:r>
              <a:rPr lang="en-US" sz="2000" b="0" i="0" u="none" strike="noStrike" dirty="0">
                <a:effectLst/>
                <a:latin typeface="Calibri" panose="020F0502020204030204" pitchFamily="34" charset="0"/>
              </a:rPr>
              <a:t>Telling me at least I have another child who is faithful to God. </a:t>
            </a:r>
          </a:p>
          <a:p>
            <a:pPr lvl="1"/>
            <a:r>
              <a:rPr lang="en-US" sz="2000" b="0" i="0" u="none" strike="noStrike" dirty="0">
                <a:effectLst/>
                <a:latin typeface="Calibri" panose="020F0502020204030204" pitchFamily="34" charset="0"/>
              </a:rPr>
              <a:t>Speaking in front of me how blessed they are because all of their children are serving the Lord. </a:t>
            </a:r>
          </a:p>
          <a:p>
            <a:pPr lvl="1"/>
            <a:r>
              <a:rPr lang="en-US" sz="2000" b="0" i="0" u="none" strike="noStrike" dirty="0">
                <a:effectLst/>
                <a:latin typeface="Calibri" panose="020F0502020204030204" pitchFamily="34" charset="0"/>
              </a:rPr>
              <a:t>Dismissing the trauma our daughter had as a child and pointing only to her sin.</a:t>
            </a:r>
          </a:p>
        </p:txBody>
      </p:sp>
    </p:spTree>
    <p:extLst>
      <p:ext uri="{BB962C8B-B14F-4D97-AF65-F5344CB8AC3E}">
        <p14:creationId xmlns:p14="http://schemas.microsoft.com/office/powerpoint/2010/main" val="2142351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CD02C-D8B1-780F-0FFD-B9157AC54B98}"/>
              </a:ext>
            </a:extLst>
          </p:cNvPr>
          <p:cNvSpPr>
            <a:spLocks noGrp="1"/>
          </p:cNvSpPr>
          <p:nvPr>
            <p:ph type="title"/>
          </p:nvPr>
        </p:nvSpPr>
        <p:spPr>
          <a:xfrm>
            <a:off x="1115568" y="548640"/>
            <a:ext cx="10168128" cy="1179576"/>
          </a:xfrm>
        </p:spPr>
        <p:txBody>
          <a:bodyPr>
            <a:normAutofit/>
          </a:bodyPr>
          <a:lstStyle/>
          <a:p>
            <a:r>
              <a:rPr lang="en-US" sz="4000" b="1"/>
              <a:t>Suggestions from a parent</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EB709F6-48F4-BF24-0F77-2BCE23D63FCA}"/>
              </a:ext>
            </a:extLst>
          </p:cNvPr>
          <p:cNvSpPr>
            <a:spLocks noGrp="1"/>
          </p:cNvSpPr>
          <p:nvPr>
            <p:ph idx="1"/>
          </p:nvPr>
        </p:nvSpPr>
        <p:spPr>
          <a:xfrm>
            <a:off x="1115568" y="2481943"/>
            <a:ext cx="10168128" cy="3695020"/>
          </a:xfrm>
        </p:spPr>
        <p:txBody>
          <a:bodyPr>
            <a:normAutofit/>
          </a:bodyPr>
          <a:lstStyle/>
          <a:p>
            <a:pPr lvl="1"/>
            <a:r>
              <a:rPr lang="en-US" sz="2000" b="0" i="0" u="none" strike="noStrike" dirty="0">
                <a:effectLst/>
                <a:latin typeface="Calibri" panose="020F0502020204030204" pitchFamily="34" charset="0"/>
              </a:rPr>
              <a:t>Don't worry about their outward appearance, but try to earn their trust and communicate about their internal struggles. </a:t>
            </a:r>
          </a:p>
          <a:p>
            <a:pPr lvl="1"/>
            <a:r>
              <a:rPr lang="en-US" sz="2000" b="0" i="0" u="none" strike="noStrike" dirty="0">
                <a:effectLst/>
                <a:latin typeface="Calibri" panose="020F0502020204030204" pitchFamily="34" charset="0"/>
              </a:rPr>
              <a:t>Limit social media access and get them involved in family and church fun activities. </a:t>
            </a:r>
          </a:p>
          <a:p>
            <a:pPr lvl="1"/>
            <a:r>
              <a:rPr lang="en-US" sz="2000" b="0" i="0" u="none" strike="noStrike" dirty="0">
                <a:effectLst/>
                <a:latin typeface="Calibri" panose="020F0502020204030204" pitchFamily="34" charset="0"/>
              </a:rPr>
              <a:t>Talk to them about anything: sex, LGBTQ issues, dating etc. Don't shy away from difficult conversations and don't be shocked when they share stories and opinions with you. </a:t>
            </a:r>
          </a:p>
          <a:p>
            <a:pPr lvl="1"/>
            <a:r>
              <a:rPr lang="en-US" sz="2000" b="0" i="0" u="none" strike="noStrike" dirty="0">
                <a:effectLst/>
                <a:latin typeface="Calibri" panose="020F0502020204030204" pitchFamily="34" charset="0"/>
              </a:rPr>
              <a:t>If things are going bad for them-get them into Christian counseling before they are 18 and explore a possible trauma in their lives. .</a:t>
            </a:r>
          </a:p>
          <a:p>
            <a:pPr lvl="1"/>
            <a:r>
              <a:rPr lang="en-US" sz="2000" b="0" i="0" u="none" strike="noStrike" dirty="0">
                <a:effectLst/>
                <a:latin typeface="Calibri" panose="020F0502020204030204" pitchFamily="34" charset="0"/>
              </a:rPr>
              <a:t>Take care of your mental health too. </a:t>
            </a:r>
          </a:p>
          <a:p>
            <a:pPr lvl="1"/>
            <a:r>
              <a:rPr lang="en-US" sz="2000" b="0" i="0" u="none" strike="noStrike" dirty="0">
                <a:effectLst/>
                <a:latin typeface="Calibri" panose="020F0502020204030204" pitchFamily="34" charset="0"/>
              </a:rPr>
              <a:t>Find a support group. </a:t>
            </a:r>
          </a:p>
          <a:p>
            <a:pPr lvl="1"/>
            <a:r>
              <a:rPr lang="en-US" sz="2000" b="0" i="0" u="none" strike="noStrike" dirty="0">
                <a:effectLst/>
                <a:latin typeface="Calibri" panose="020F0502020204030204" pitchFamily="34" charset="0"/>
              </a:rPr>
              <a:t>Pray and fast about your child and give them back to God-He is their ultimate parent. </a:t>
            </a:r>
          </a:p>
        </p:txBody>
      </p:sp>
    </p:spTree>
    <p:extLst>
      <p:ext uri="{BB962C8B-B14F-4D97-AF65-F5344CB8AC3E}">
        <p14:creationId xmlns:p14="http://schemas.microsoft.com/office/powerpoint/2010/main" val="2756349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CD02C-D8B1-780F-0FFD-B9157AC54B98}"/>
              </a:ext>
            </a:extLst>
          </p:cNvPr>
          <p:cNvSpPr>
            <a:spLocks noGrp="1"/>
          </p:cNvSpPr>
          <p:nvPr>
            <p:ph type="title"/>
          </p:nvPr>
        </p:nvSpPr>
        <p:spPr>
          <a:xfrm>
            <a:off x="1115568" y="548640"/>
            <a:ext cx="10168128" cy="1179576"/>
          </a:xfrm>
        </p:spPr>
        <p:txBody>
          <a:bodyPr>
            <a:normAutofit/>
          </a:bodyPr>
          <a:lstStyle/>
          <a:p>
            <a:r>
              <a:rPr lang="en-US" sz="4000" b="1"/>
              <a:t>Suggestions from a parent</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EB709F6-48F4-BF24-0F77-2BCE23D63FCA}"/>
              </a:ext>
            </a:extLst>
          </p:cNvPr>
          <p:cNvSpPr>
            <a:spLocks noGrp="1"/>
          </p:cNvSpPr>
          <p:nvPr>
            <p:ph idx="1"/>
          </p:nvPr>
        </p:nvSpPr>
        <p:spPr>
          <a:xfrm>
            <a:off x="1115568" y="2481943"/>
            <a:ext cx="10168128" cy="3695020"/>
          </a:xfrm>
        </p:spPr>
        <p:txBody>
          <a:bodyPr>
            <a:normAutofit/>
          </a:bodyPr>
          <a:lstStyle/>
          <a:p>
            <a:pPr lvl="1"/>
            <a:r>
              <a:rPr lang="en-US" sz="2200" b="0" i="0" u="none" strike="noStrike" dirty="0">
                <a:effectLst/>
                <a:latin typeface="Calibri" panose="020F0502020204030204" pitchFamily="34" charset="0"/>
              </a:rPr>
              <a:t>We have experienced deep trauma, loss and guilt. Listen and mourn with us. Help us to heal mentally, emotionally and spiritually. </a:t>
            </a:r>
          </a:p>
          <a:p>
            <a:pPr lvl="1"/>
            <a:r>
              <a:rPr lang="en-US" sz="2200" b="0" i="0" u="none" strike="noStrike" dirty="0">
                <a:effectLst/>
                <a:latin typeface="Calibri" panose="020F0502020204030204" pitchFamily="34" charset="0"/>
              </a:rPr>
              <a:t>Acknowledge our trauma and help us to heal.</a:t>
            </a:r>
          </a:p>
          <a:p>
            <a:pPr lvl="1"/>
            <a:r>
              <a:rPr lang="en-US" sz="2200" b="0" i="0" u="none" strike="noStrike" dirty="0">
                <a:effectLst/>
                <a:latin typeface="Calibri" panose="020F0502020204030204" pitchFamily="34" charset="0"/>
              </a:rPr>
              <a:t>Tell us it was not our fault. </a:t>
            </a:r>
          </a:p>
          <a:p>
            <a:pPr lvl="1"/>
            <a:r>
              <a:rPr lang="en-US" sz="2200" b="0" i="0" u="none" strike="noStrike" dirty="0">
                <a:effectLst/>
                <a:latin typeface="Calibri" panose="020F0502020204030204" pitchFamily="34" charset="0"/>
              </a:rPr>
              <a:t>Give us some practical advice when we ask for it. </a:t>
            </a:r>
          </a:p>
          <a:p>
            <a:pPr lvl="1"/>
            <a:r>
              <a:rPr lang="en-US" sz="2200" b="0" i="0" u="none" strike="noStrike" dirty="0">
                <a:effectLst/>
                <a:latin typeface="Calibri" panose="020F0502020204030204" pitchFamily="34" charset="0"/>
              </a:rPr>
              <a:t>Educate other people about trans issues, so they will not go through what we are going through, and we would feel that our suffering is not meaningless. </a:t>
            </a:r>
          </a:p>
          <a:p>
            <a:pPr lvl="1"/>
            <a:r>
              <a:rPr lang="en-US" sz="2200" b="0" i="0" u="none" strike="noStrike" dirty="0">
                <a:effectLst/>
                <a:latin typeface="Calibri" panose="020F0502020204030204" pitchFamily="34" charset="0"/>
              </a:rPr>
              <a:t>Give us hope for the future. </a:t>
            </a:r>
          </a:p>
        </p:txBody>
      </p:sp>
    </p:spTree>
    <p:extLst>
      <p:ext uri="{BB962C8B-B14F-4D97-AF65-F5344CB8AC3E}">
        <p14:creationId xmlns:p14="http://schemas.microsoft.com/office/powerpoint/2010/main" val="1048928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46C913B-F86B-AD49-694A-C1DB8AF96F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57501" y="643467"/>
            <a:ext cx="4456852"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7427E13-18A9-B1EF-CB21-16D8035F85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0682" y="643467"/>
            <a:ext cx="447078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41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9" name="pasted-image.png"/>
          <p:cNvPicPr/>
          <p:nvPr/>
        </p:nvPicPr>
        <p:blipFill>
          <a:blip r:embed="rId3"/>
          <a:stretch>
            <a:fillRect/>
          </a:stretch>
        </p:blipFill>
        <p:spPr>
          <a:xfrm>
            <a:off x="1583059" y="321734"/>
            <a:ext cx="3175050" cy="2905170"/>
          </a:xfrm>
          <a:prstGeom prst="rect">
            <a:avLst/>
          </a:prstGeom>
        </p:spPr>
      </p:pic>
      <p:pic>
        <p:nvPicPr>
          <p:cNvPr id="168" name="pasted-image.png"/>
          <p:cNvPicPr/>
          <p:nvPr/>
        </p:nvPicPr>
        <p:blipFill>
          <a:blip r:embed="rId4"/>
          <a:srcRect l="2429"/>
          <a:stretch>
            <a:fillRect/>
          </a:stretch>
        </p:blipFill>
        <p:spPr>
          <a:xfrm>
            <a:off x="1175392" y="3631096"/>
            <a:ext cx="3990381" cy="2760560"/>
          </a:xfrm>
          <a:prstGeom prst="rect">
            <a:avLst/>
          </a:prstGeom>
        </p:spPr>
      </p:pic>
      <p:sp>
        <p:nvSpPr>
          <p:cNvPr id="174" name="Rectangle 17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asted-image.png"/>
          <p:cNvPicPr/>
          <p:nvPr/>
        </p:nvPicPr>
        <p:blipFill>
          <a:blip r:embed="rId5"/>
          <a:stretch>
            <a:fillRect/>
          </a:stretch>
        </p:blipFill>
        <p:spPr>
          <a:xfrm>
            <a:off x="6308034" y="601992"/>
            <a:ext cx="5426764" cy="5509405"/>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inistering in a Changing Sexual Landscape: Edward E. Moody: 9780892659869:  Amazon.com: Books">
            <a:extLst>
              <a:ext uri="{FF2B5EF4-FFF2-40B4-BE49-F238E27FC236}">
                <a16:creationId xmlns:a16="http://schemas.microsoft.com/office/drawing/2014/main" id="{AA0926E2-C82B-5DB9-5539-BB158E3EED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44969" y="643467"/>
            <a:ext cx="3481916" cy="55710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irst Aid - Sexual Issues - COVER.jpg">
            <a:extLst>
              <a:ext uri="{FF2B5EF4-FFF2-40B4-BE49-F238E27FC236}">
                <a16:creationId xmlns:a16="http://schemas.microsoft.com/office/drawing/2014/main" id="{EC1D6FF3-8A71-D556-98E2-6BC18F809A7B}"/>
              </a:ext>
            </a:extLst>
          </p:cNvPr>
          <p:cNvPicPr/>
          <p:nvPr/>
        </p:nvPicPr>
        <p:blipFill>
          <a:blip r:embed="rId3"/>
          <a:stretch>
            <a:fillRect/>
          </a:stretch>
        </p:blipFill>
        <p:spPr>
          <a:xfrm>
            <a:off x="1402439" y="643467"/>
            <a:ext cx="3607265" cy="5571066"/>
          </a:xfrm>
          <a:prstGeom prst="rect">
            <a:avLst/>
          </a:prstGeom>
        </p:spPr>
      </p:pic>
    </p:spTree>
    <p:extLst>
      <p:ext uri="{BB962C8B-B14F-4D97-AF65-F5344CB8AC3E}">
        <p14:creationId xmlns:p14="http://schemas.microsoft.com/office/powerpoint/2010/main" val="913622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E1ECF-29B0-76D0-AA66-649AEC325919}"/>
              </a:ext>
            </a:extLst>
          </p:cNvPr>
          <p:cNvSpPr>
            <a:spLocks noGrp="1"/>
          </p:cNvSpPr>
          <p:nvPr>
            <p:ph type="ctrTitle"/>
          </p:nvPr>
        </p:nvSpPr>
        <p:spPr>
          <a:xfrm>
            <a:off x="643468" y="643467"/>
            <a:ext cx="4620584" cy="4567137"/>
          </a:xfrm>
        </p:spPr>
        <p:txBody>
          <a:bodyPr>
            <a:normAutofit/>
          </a:bodyPr>
          <a:lstStyle/>
          <a:p>
            <a:pPr algn="l"/>
            <a:r>
              <a:rPr lang="en-US" sz="4400"/>
              <a:t>Ministering in a Changing Sexual Landscape</a:t>
            </a:r>
          </a:p>
        </p:txBody>
      </p:sp>
      <p:sp>
        <p:nvSpPr>
          <p:cNvPr id="3" name="Subtitle 2">
            <a:extLst>
              <a:ext uri="{FF2B5EF4-FFF2-40B4-BE49-F238E27FC236}">
                <a16:creationId xmlns:a16="http://schemas.microsoft.com/office/drawing/2014/main" id="{543CD174-FB42-70B8-6360-AD6DD7144E4B}"/>
              </a:ext>
            </a:extLst>
          </p:cNvPr>
          <p:cNvSpPr>
            <a:spLocks noGrp="1"/>
          </p:cNvSpPr>
          <p:nvPr>
            <p:ph type="subTitle" idx="1"/>
          </p:nvPr>
        </p:nvSpPr>
        <p:spPr>
          <a:xfrm>
            <a:off x="643467" y="5277684"/>
            <a:ext cx="4620584" cy="775494"/>
          </a:xfrm>
        </p:spPr>
        <p:txBody>
          <a:bodyPr>
            <a:normAutofit/>
          </a:bodyPr>
          <a:lstStyle/>
          <a:p>
            <a:pPr algn="l"/>
            <a:r>
              <a:rPr lang="en-US" sz="2000"/>
              <a:t>Eddie Moody</a:t>
            </a:r>
          </a:p>
          <a:p>
            <a:pPr algn="l"/>
            <a:r>
              <a:rPr lang="en-US" sz="2000" err="1"/>
              <a:t>emoody@nafwb.org</a:t>
            </a:r>
            <a:endParaRPr lang="en-US" sz="2000"/>
          </a:p>
        </p:txBody>
      </p:sp>
      <p:pic>
        <p:nvPicPr>
          <p:cNvPr id="5" name="Picture 4">
            <a:extLst>
              <a:ext uri="{FF2B5EF4-FFF2-40B4-BE49-F238E27FC236}">
                <a16:creationId xmlns:a16="http://schemas.microsoft.com/office/drawing/2014/main" id="{F3884D0C-4C0D-56B3-BCCD-6725E890B3E5}"/>
              </a:ext>
            </a:extLst>
          </p:cNvPr>
          <p:cNvPicPr>
            <a:picLocks noChangeAspect="1"/>
          </p:cNvPicPr>
          <p:nvPr/>
        </p:nvPicPr>
        <p:blipFill rotWithShape="1">
          <a:blip r:embed="rId3"/>
          <a:srcRect l="25111" r="2511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6587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asted-image.png"/>
          <p:cNvPicPr/>
          <p:nvPr/>
        </p:nvPicPr>
        <p:blipFill>
          <a:blip r:embed="rId3"/>
          <a:stretch>
            <a:fillRect/>
          </a:stretch>
        </p:blipFill>
        <p:spPr>
          <a:xfrm>
            <a:off x="3517077" y="1628775"/>
            <a:ext cx="4826826" cy="4976798"/>
          </a:xfrm>
          <a:prstGeom prst="rect">
            <a:avLst/>
          </a:prstGeom>
          <a:ln w="12700">
            <a:miter lim="400000"/>
          </a:ln>
        </p:spPr>
      </p:pic>
      <p:pic>
        <p:nvPicPr>
          <p:cNvPr id="188" name="pasted-image.png"/>
          <p:cNvPicPr/>
          <p:nvPr/>
        </p:nvPicPr>
        <p:blipFill>
          <a:blip r:embed="rId4"/>
          <a:stretch>
            <a:fillRect/>
          </a:stretch>
        </p:blipFill>
        <p:spPr>
          <a:xfrm>
            <a:off x="3081460" y="1065237"/>
            <a:ext cx="5894768" cy="592410"/>
          </a:xfrm>
          <a:prstGeom prst="rect">
            <a:avLst/>
          </a:prstGeom>
          <a:ln w="12700">
            <a:miter lim="400000"/>
          </a:ln>
        </p:spPr>
      </p:pic>
      <p:sp>
        <p:nvSpPr>
          <p:cNvPr id="3" name="TextBox 2">
            <a:extLst>
              <a:ext uri="{FF2B5EF4-FFF2-40B4-BE49-F238E27FC236}">
                <a16:creationId xmlns:a16="http://schemas.microsoft.com/office/drawing/2014/main" id="{1F508B92-74CD-2245-149A-155C61114489}"/>
              </a:ext>
            </a:extLst>
          </p:cNvPr>
          <p:cNvSpPr txBox="1"/>
          <p:nvPr/>
        </p:nvSpPr>
        <p:spPr>
          <a:xfrm>
            <a:off x="0" y="252427"/>
            <a:ext cx="12192000" cy="707886"/>
          </a:xfrm>
          <a:prstGeom prst="rect">
            <a:avLst/>
          </a:prstGeom>
          <a:noFill/>
        </p:spPr>
        <p:txBody>
          <a:bodyPr wrap="square">
            <a:spAutoFit/>
          </a:bodyPr>
          <a:lstStyle/>
          <a:p>
            <a:pPr algn="ctr"/>
            <a:r>
              <a:rPr lang="en-US" sz="4000" b="1" dirty="0"/>
              <a:t>Be careful about our </a:t>
            </a:r>
            <a:r>
              <a:rPr lang="en-US" sz="4000" b="1" i="1" u="sng" dirty="0"/>
              <a:t>tone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6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asted-image.png">
            <a:extLst>
              <a:ext uri="{FF2B5EF4-FFF2-40B4-BE49-F238E27FC236}">
                <a16:creationId xmlns:a16="http://schemas.microsoft.com/office/drawing/2014/main" id="{9A10DACE-577C-CE4E-DAC6-0E551C7F2EE1}"/>
              </a:ext>
            </a:extLst>
          </p:cNvPr>
          <p:cNvPicPr/>
          <p:nvPr/>
        </p:nvPicPr>
        <p:blipFill>
          <a:blip r:embed="rId2"/>
          <a:srcRect l="2280"/>
          <a:stretch>
            <a:fillRect/>
          </a:stretch>
        </p:blipFill>
        <p:spPr>
          <a:xfrm>
            <a:off x="643467" y="726683"/>
            <a:ext cx="10905066" cy="5431137"/>
          </a:xfrm>
          <a:prstGeom prst="rect">
            <a:avLst/>
          </a:prstGeom>
        </p:spPr>
      </p:pic>
    </p:spTree>
    <p:extLst>
      <p:ext uri="{BB962C8B-B14F-4D97-AF65-F5344CB8AC3E}">
        <p14:creationId xmlns:p14="http://schemas.microsoft.com/office/powerpoint/2010/main" val="3056496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1F508B92-74CD-2245-149A-155C61114489}"/>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rgbClr val="FFFFFF"/>
                </a:solidFill>
                <a:latin typeface="+mj-lt"/>
                <a:ea typeface="+mj-ea"/>
                <a:cs typeface="+mj-cs"/>
              </a:rPr>
              <a:t>Many of them are </a:t>
            </a:r>
            <a:r>
              <a:rPr lang="en-US" sz="4000" b="1" i="1" u="sng" kern="1200" dirty="0">
                <a:solidFill>
                  <a:srgbClr val="FFFFFF"/>
                </a:solidFill>
                <a:latin typeface="+mj-lt"/>
                <a:ea typeface="+mj-ea"/>
                <a:cs typeface="+mj-cs"/>
              </a:rPr>
              <a:t>suffering</a:t>
            </a:r>
          </a:p>
        </p:txBody>
      </p:sp>
      <p:pic>
        <p:nvPicPr>
          <p:cNvPr id="2" name="Picture 1" descr="A screenshot of a computer&#10;&#10;Description automatically generated with low confidence">
            <a:extLst>
              <a:ext uri="{FF2B5EF4-FFF2-40B4-BE49-F238E27FC236}">
                <a16:creationId xmlns:a16="http://schemas.microsoft.com/office/drawing/2014/main" id="{B15F31A8-C945-141C-E857-78FEA290669F}"/>
              </a:ext>
            </a:extLst>
          </p:cNvPr>
          <p:cNvPicPr>
            <a:picLocks noChangeAspect="1"/>
          </p:cNvPicPr>
          <p:nvPr/>
        </p:nvPicPr>
        <p:blipFill rotWithShape="1">
          <a:blip r:embed="rId3"/>
          <a:srcRect t="13097"/>
          <a:stretch/>
        </p:blipFill>
        <p:spPr>
          <a:xfrm>
            <a:off x="4870988" y="478712"/>
            <a:ext cx="6634461" cy="5376378"/>
          </a:xfrm>
          <a:prstGeom prst="rect">
            <a:avLst/>
          </a:prstGeom>
        </p:spPr>
      </p:pic>
    </p:spTree>
    <p:extLst>
      <p:ext uri="{BB962C8B-B14F-4D97-AF65-F5344CB8AC3E}">
        <p14:creationId xmlns:p14="http://schemas.microsoft.com/office/powerpoint/2010/main" val="1150118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2256</TotalTime>
  <Words>2403</Words>
  <Application>Microsoft Macintosh PowerPoint</Application>
  <PresentationFormat>Widescreen</PresentationFormat>
  <Paragraphs>193</Paragraphs>
  <Slides>61</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Avenir Book</vt:lpstr>
      <vt:lpstr>Calibri</vt:lpstr>
      <vt:lpstr>Calibri Light</vt:lpstr>
      <vt:lpstr>system-ui</vt:lpstr>
      <vt:lpstr>Office Theme</vt:lpstr>
      <vt:lpstr>Ministering in a Changing Sexual Landscape</vt:lpstr>
      <vt:lpstr>PowerPoint Presentation</vt:lpstr>
      <vt:lpstr>PowerPoint Presentation</vt:lpstr>
      <vt:lpstr>PowerPoint Presentation</vt:lpstr>
      <vt:lpstr>What do we need to know?   Those who struggling are among us</vt:lpstr>
      <vt:lpstr>PowerPoint Presentation</vt:lpstr>
      <vt:lpstr>PowerPoint Presentation</vt:lpstr>
      <vt:lpstr>PowerPoint Presentation</vt:lpstr>
      <vt:lpstr>PowerPoint Presentation</vt:lpstr>
      <vt:lpstr>What do we need to know?   Many have been misinformed</vt:lpstr>
      <vt:lpstr>The truth is being suppressed</vt:lpstr>
      <vt:lpstr>PowerPoint Presentation</vt:lpstr>
      <vt:lpstr>PowerPoint Presentation</vt:lpstr>
      <vt:lpstr>PowerPoint Presentation</vt:lpstr>
      <vt:lpstr>Proclaim the Truth</vt:lpstr>
      <vt:lpstr>Proclaim the Truth about Scripture</vt:lpstr>
      <vt:lpstr>48 As I live, saith the Lord God, Sodom thy sister hath not done, she nor her daughters, as thou hast done, thou and thy daughters. 49 Behold, this was the iniquity of thy sister Sodom, pride, fulness of bread, and abundance of idleness was in her and in her daughters, neither did she strengthen the hand of the poor and needy. 50 And they were haughty, and committed abomination before me: therefore I took them away as I saw good.</vt:lpstr>
      <vt:lpstr>Proclaim the Truth about Science</vt:lpstr>
      <vt:lpstr>27 And likewise also the men, leaving the natural use of the woman, burned in their lust one toward another; men with men working that which is unseemly, and receiving in themselves that recompence of their error which was meet. 28 And even as they did not like to retain God in their knowledge, God gave them over to a reprobate mind, to do those things which are not convenient;</vt:lpstr>
      <vt:lpstr>Teach students to think scientifically  Who is in the sample of a study and how was it obtained? </vt:lpstr>
      <vt:lpstr>The Study: What exactly did they find?</vt:lpstr>
      <vt:lpstr>PowerPoint Presentation</vt:lpstr>
      <vt:lpstr>PowerPoint Presentation</vt:lpstr>
      <vt:lpstr>And ye shall know the truth, and the truth shall make you free.</vt:lpstr>
      <vt:lpstr>Ministering in a Changing Sexual Landscape</vt:lpstr>
      <vt:lpstr>Less than 0.1% of the population has been assessed to struggle with gender dysphoria.</vt:lpstr>
      <vt:lpstr>Wherefore, as by one man sin entered into the world, and death by sin; and so death passed upon all men, for that all have sinned:</vt:lpstr>
      <vt:lpstr>What can we do?</vt:lpstr>
      <vt:lpstr>Gender Dysphoria in Children (6 or more of the following for at least 6 months)</vt:lpstr>
      <vt:lpstr>Gender Dysphoria in Adolescents and Adults (2 or more of the following for at least 6 months)</vt:lpstr>
      <vt:lpstr>What teachers do?</vt:lpstr>
      <vt:lpstr>What teachers do?</vt:lpstr>
      <vt:lpstr>What teachers do?</vt:lpstr>
      <vt:lpstr>What teachers do?</vt:lpstr>
      <vt:lpstr>What can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vt:lpstr>
      <vt:lpstr>19 What? know ye not that your body is the temple of the Holy Ghost which is in you, which ye have of God, and ye are not your own? 20 For ye are bought with a price: therefore glorify God in your body, and in your spirit, which are God's.</vt:lpstr>
      <vt:lpstr>PowerPoint Presentation</vt:lpstr>
      <vt:lpstr>4 And the vessel that he made of clay was marred in the hand of the potter: so he made it again another vessel, as seemed good to the potter to make it. 5 Then the word of the Lord came to me, saying, 6 O house of Israel, cannot I do with you as this potter? saith the Lord. Behold, as the clay is in the potter's hand, so are ye in mine hand, O house of Israel.</vt:lpstr>
      <vt:lpstr>For there are some eunuchs, which were so born from their mother's womb: and there are some eunuchs, which were made eunuchs of men: and there be eunuchs, which have made themselves eunuchs for the kingdom of heaven's sake. He that is able to receive it, let him receive it. Matthew 19:12</vt:lpstr>
      <vt:lpstr>What can we do?</vt:lpstr>
      <vt:lpstr>PowerPoint Presentation</vt:lpstr>
      <vt:lpstr>PowerPoint Presentation</vt:lpstr>
      <vt:lpstr>PowerPoint Presentation</vt:lpstr>
      <vt:lpstr>Suggestions from a parent</vt:lpstr>
      <vt:lpstr>Suggestions from a parent</vt:lpstr>
      <vt:lpstr>Suggestions from a parent</vt:lpstr>
      <vt:lpstr>PowerPoint Presentation</vt:lpstr>
      <vt:lpstr>PowerPoint Presentation</vt:lpstr>
      <vt:lpstr>Ministering in a Changing Sexual Landscape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Moody, Edward</dc:creator>
  <cp:lastModifiedBy>Moody, Edward</cp:lastModifiedBy>
  <cp:revision>52</cp:revision>
  <cp:lastPrinted>2023-09-28T10:59:40Z</cp:lastPrinted>
  <dcterms:created xsi:type="dcterms:W3CDTF">2023-06-07T17:52:19Z</dcterms:created>
  <dcterms:modified xsi:type="dcterms:W3CDTF">2024-01-06T23:11:49Z</dcterms:modified>
</cp:coreProperties>
</file>