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1087" r:id="rId2"/>
    <p:sldId id="1118" r:id="rId3"/>
    <p:sldId id="1075" r:id="rId4"/>
    <p:sldId id="1088" r:id="rId5"/>
    <p:sldId id="1089" r:id="rId6"/>
    <p:sldId id="1095" r:id="rId7"/>
    <p:sldId id="1096" r:id="rId8"/>
    <p:sldId id="1097" r:id="rId9"/>
    <p:sldId id="1098" r:id="rId10"/>
    <p:sldId id="1102" r:id="rId11"/>
    <p:sldId id="1121" r:id="rId12"/>
    <p:sldId id="1115" r:id="rId13"/>
    <p:sldId id="1105" r:id="rId14"/>
    <p:sldId id="1107" r:id="rId15"/>
    <p:sldId id="1122" r:id="rId16"/>
    <p:sldId id="1103" r:id="rId17"/>
    <p:sldId id="1123" r:id="rId18"/>
    <p:sldId id="1100" r:id="rId19"/>
    <p:sldId id="1086" r:id="rId20"/>
    <p:sldId id="1110" r:id="rId21"/>
    <p:sldId id="1109" r:id="rId22"/>
    <p:sldId id="1111" r:id="rId23"/>
    <p:sldId id="1108" r:id="rId24"/>
    <p:sldId id="1112" r:id="rId25"/>
    <p:sldId id="971" r:id="rId26"/>
    <p:sldId id="1077" r:id="rId27"/>
    <p:sldId id="1114" r:id="rId28"/>
    <p:sldId id="1069" r:id="rId29"/>
    <p:sldId id="1072" r:id="rId30"/>
    <p:sldId id="981" r:id="rId31"/>
    <p:sldId id="1124" r:id="rId32"/>
    <p:sldId id="1125" r:id="rId33"/>
    <p:sldId id="1116" r:id="rId34"/>
    <p:sldId id="1126" r:id="rId35"/>
    <p:sldId id="1127" r:id="rId36"/>
    <p:sldId id="1128" r:id="rId37"/>
    <p:sldId id="1129" r:id="rId38"/>
    <p:sldId id="1131" r:id="rId39"/>
    <p:sldId id="1104" r:id="rId40"/>
    <p:sldId id="1130" r:id="rId41"/>
    <p:sldId id="1135" r:id="rId42"/>
    <p:sldId id="113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9879"/>
  </p:normalViewPr>
  <p:slideViewPr>
    <p:cSldViewPr snapToGrid="0">
      <p:cViewPr varScale="1">
        <p:scale>
          <a:sx n="90" d="100"/>
          <a:sy n="90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6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A4699-83FF-D54A-A90C-376CA5113009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887FAFAE-4D7F-9F4F-A524-32293C3D1B83}">
      <dgm:prSet phldrT="[Text]"/>
      <dgm:spPr/>
      <dgm:t>
        <a:bodyPr/>
        <a:lstStyle/>
        <a:p>
          <a:r>
            <a:rPr lang="en-US"/>
            <a:t>Know Your Community</a:t>
          </a:r>
        </a:p>
      </dgm:t>
    </dgm:pt>
    <dgm:pt modelId="{CD2A722C-A4B4-5F4A-9997-E883DBE720C6}" type="parTrans" cxnId="{46AF16E0-AE4D-B048-975C-9648FEE1AF40}">
      <dgm:prSet/>
      <dgm:spPr/>
      <dgm:t>
        <a:bodyPr/>
        <a:lstStyle/>
        <a:p>
          <a:endParaRPr lang="en-US"/>
        </a:p>
      </dgm:t>
    </dgm:pt>
    <dgm:pt modelId="{A93FBD80-50D5-204D-863D-AEA6E7E25655}" type="sibTrans" cxnId="{46AF16E0-AE4D-B048-975C-9648FEE1AF40}">
      <dgm:prSet/>
      <dgm:spPr/>
      <dgm:t>
        <a:bodyPr/>
        <a:lstStyle/>
        <a:p>
          <a:endParaRPr lang="en-US"/>
        </a:p>
      </dgm:t>
    </dgm:pt>
    <dgm:pt modelId="{6C15D6A4-AFD9-A244-9A12-8757DE2D8B34}">
      <dgm:prSet phldrT="[Text]"/>
      <dgm:spPr/>
      <dgm:t>
        <a:bodyPr/>
        <a:lstStyle/>
        <a:p>
          <a:r>
            <a:rPr lang="en-US"/>
            <a:t>The Hope Initiative</a:t>
          </a:r>
        </a:p>
      </dgm:t>
    </dgm:pt>
    <dgm:pt modelId="{03A37F91-BAF3-FA47-B458-872CF60081BD}" type="parTrans" cxnId="{2B303649-C636-494B-8AB7-F8F90C1D6B0A}">
      <dgm:prSet/>
      <dgm:spPr/>
      <dgm:t>
        <a:bodyPr/>
        <a:lstStyle/>
        <a:p>
          <a:endParaRPr lang="en-US"/>
        </a:p>
      </dgm:t>
    </dgm:pt>
    <dgm:pt modelId="{04372FCC-FA4E-8542-B71E-6F13F9F65E98}" type="sibTrans" cxnId="{2B303649-C636-494B-8AB7-F8F90C1D6B0A}">
      <dgm:prSet/>
      <dgm:spPr/>
      <dgm:t>
        <a:bodyPr/>
        <a:lstStyle/>
        <a:p>
          <a:endParaRPr lang="en-US"/>
        </a:p>
      </dgm:t>
    </dgm:pt>
    <dgm:pt modelId="{D009520B-F06D-7846-95A9-9C1C008B66BE}">
      <dgm:prSet phldrT="[Text]"/>
      <dgm:spPr/>
      <dgm:t>
        <a:bodyPr/>
        <a:lstStyle/>
        <a:p>
          <a:r>
            <a:rPr lang="en-US"/>
            <a:t>Rekindle</a:t>
          </a:r>
        </a:p>
      </dgm:t>
    </dgm:pt>
    <dgm:pt modelId="{CFC4E64B-42CC-2645-AABD-514AF910B595}" type="parTrans" cxnId="{D0F38BD8-322D-B04B-AD34-9981E3F16B88}">
      <dgm:prSet/>
      <dgm:spPr/>
      <dgm:t>
        <a:bodyPr/>
        <a:lstStyle/>
        <a:p>
          <a:endParaRPr lang="en-US"/>
        </a:p>
      </dgm:t>
    </dgm:pt>
    <dgm:pt modelId="{93C7DEA8-E7A0-C142-841C-119B0166E71B}" type="sibTrans" cxnId="{D0F38BD8-322D-B04B-AD34-9981E3F16B88}">
      <dgm:prSet/>
      <dgm:spPr/>
      <dgm:t>
        <a:bodyPr/>
        <a:lstStyle/>
        <a:p>
          <a:endParaRPr lang="en-US"/>
        </a:p>
      </dgm:t>
    </dgm:pt>
    <dgm:pt modelId="{419B2688-1321-CC44-B2F5-B5B2A3B70E25}" type="pres">
      <dgm:prSet presAssocID="{FE8A4699-83FF-D54A-A90C-376CA5113009}" presName="Name0" presStyleCnt="0">
        <dgm:presLayoutVars>
          <dgm:dir/>
          <dgm:resizeHandles val="exact"/>
        </dgm:presLayoutVars>
      </dgm:prSet>
      <dgm:spPr/>
    </dgm:pt>
    <dgm:pt modelId="{A2EDD3C0-812F-7147-9DC1-A22F2265EB16}" type="pres">
      <dgm:prSet presAssocID="{887FAFAE-4D7F-9F4F-A524-32293C3D1B83}" presName="node" presStyleLbl="node1" presStyleIdx="0" presStyleCnt="3">
        <dgm:presLayoutVars>
          <dgm:bulletEnabled val="1"/>
        </dgm:presLayoutVars>
      </dgm:prSet>
      <dgm:spPr/>
    </dgm:pt>
    <dgm:pt modelId="{ED4E0473-9613-264E-BA97-4B1752D4191E}" type="pres">
      <dgm:prSet presAssocID="{A93FBD80-50D5-204D-863D-AEA6E7E25655}" presName="sibTrans" presStyleLbl="sibTrans2D1" presStyleIdx="0" presStyleCnt="2"/>
      <dgm:spPr/>
    </dgm:pt>
    <dgm:pt modelId="{E1212AE8-0FC5-4F43-BE03-9697AF450D98}" type="pres">
      <dgm:prSet presAssocID="{A93FBD80-50D5-204D-863D-AEA6E7E25655}" presName="connectorText" presStyleLbl="sibTrans2D1" presStyleIdx="0" presStyleCnt="2"/>
      <dgm:spPr/>
    </dgm:pt>
    <dgm:pt modelId="{6FA8804C-18EC-5641-B519-3C988EBCEBBB}" type="pres">
      <dgm:prSet presAssocID="{6C15D6A4-AFD9-A244-9A12-8757DE2D8B34}" presName="node" presStyleLbl="node1" presStyleIdx="1" presStyleCnt="3">
        <dgm:presLayoutVars>
          <dgm:bulletEnabled val="1"/>
        </dgm:presLayoutVars>
      </dgm:prSet>
      <dgm:spPr/>
    </dgm:pt>
    <dgm:pt modelId="{5806A9AB-9BE1-8147-8673-2DC63FB402A9}" type="pres">
      <dgm:prSet presAssocID="{04372FCC-FA4E-8542-B71E-6F13F9F65E98}" presName="sibTrans" presStyleLbl="sibTrans2D1" presStyleIdx="1" presStyleCnt="2"/>
      <dgm:spPr/>
    </dgm:pt>
    <dgm:pt modelId="{D2366E8A-7305-7544-B3BB-290AB6BEFA67}" type="pres">
      <dgm:prSet presAssocID="{04372FCC-FA4E-8542-B71E-6F13F9F65E98}" presName="connectorText" presStyleLbl="sibTrans2D1" presStyleIdx="1" presStyleCnt="2"/>
      <dgm:spPr/>
    </dgm:pt>
    <dgm:pt modelId="{8BF8951B-10BB-0047-BED6-C379570AC954}" type="pres">
      <dgm:prSet presAssocID="{D009520B-F06D-7846-95A9-9C1C008B66BE}" presName="node" presStyleLbl="node1" presStyleIdx="2" presStyleCnt="3">
        <dgm:presLayoutVars>
          <dgm:bulletEnabled val="1"/>
        </dgm:presLayoutVars>
      </dgm:prSet>
      <dgm:spPr/>
    </dgm:pt>
  </dgm:ptLst>
  <dgm:cxnLst>
    <dgm:cxn modelId="{B1BD9E04-901B-5C45-85AE-83C318673AE3}" type="presOf" srcId="{A93FBD80-50D5-204D-863D-AEA6E7E25655}" destId="{E1212AE8-0FC5-4F43-BE03-9697AF450D98}" srcOrd="1" destOrd="0" presId="urn:microsoft.com/office/officeart/2005/8/layout/process1"/>
    <dgm:cxn modelId="{6B703F08-AF6F-DF41-B3C0-BB9452F5F7F8}" type="presOf" srcId="{6C15D6A4-AFD9-A244-9A12-8757DE2D8B34}" destId="{6FA8804C-18EC-5641-B519-3C988EBCEBBB}" srcOrd="0" destOrd="0" presId="urn:microsoft.com/office/officeart/2005/8/layout/process1"/>
    <dgm:cxn modelId="{E6574847-CAC2-674B-87E9-A05ECF6DC0B7}" type="presOf" srcId="{04372FCC-FA4E-8542-B71E-6F13F9F65E98}" destId="{D2366E8A-7305-7544-B3BB-290AB6BEFA67}" srcOrd="1" destOrd="0" presId="urn:microsoft.com/office/officeart/2005/8/layout/process1"/>
    <dgm:cxn modelId="{2B303649-C636-494B-8AB7-F8F90C1D6B0A}" srcId="{FE8A4699-83FF-D54A-A90C-376CA5113009}" destId="{6C15D6A4-AFD9-A244-9A12-8757DE2D8B34}" srcOrd="1" destOrd="0" parTransId="{03A37F91-BAF3-FA47-B458-872CF60081BD}" sibTransId="{04372FCC-FA4E-8542-B71E-6F13F9F65E98}"/>
    <dgm:cxn modelId="{0AEF5E53-34B4-3F41-9E16-BF906912190C}" type="presOf" srcId="{04372FCC-FA4E-8542-B71E-6F13F9F65E98}" destId="{5806A9AB-9BE1-8147-8673-2DC63FB402A9}" srcOrd="0" destOrd="0" presId="urn:microsoft.com/office/officeart/2005/8/layout/process1"/>
    <dgm:cxn modelId="{545A725A-77FB-394B-9A93-32ED4451368C}" type="presOf" srcId="{FE8A4699-83FF-D54A-A90C-376CA5113009}" destId="{419B2688-1321-CC44-B2F5-B5B2A3B70E25}" srcOrd="0" destOrd="0" presId="urn:microsoft.com/office/officeart/2005/8/layout/process1"/>
    <dgm:cxn modelId="{96544968-A4BC-1540-AAC6-66F820FDBCCF}" type="presOf" srcId="{A93FBD80-50D5-204D-863D-AEA6E7E25655}" destId="{ED4E0473-9613-264E-BA97-4B1752D4191E}" srcOrd="0" destOrd="0" presId="urn:microsoft.com/office/officeart/2005/8/layout/process1"/>
    <dgm:cxn modelId="{A9E31AD3-28B5-1C40-91AF-5473707AF537}" type="presOf" srcId="{D009520B-F06D-7846-95A9-9C1C008B66BE}" destId="{8BF8951B-10BB-0047-BED6-C379570AC954}" srcOrd="0" destOrd="0" presId="urn:microsoft.com/office/officeart/2005/8/layout/process1"/>
    <dgm:cxn modelId="{D0F38BD8-322D-B04B-AD34-9981E3F16B88}" srcId="{FE8A4699-83FF-D54A-A90C-376CA5113009}" destId="{D009520B-F06D-7846-95A9-9C1C008B66BE}" srcOrd="2" destOrd="0" parTransId="{CFC4E64B-42CC-2645-AABD-514AF910B595}" sibTransId="{93C7DEA8-E7A0-C142-841C-119B0166E71B}"/>
    <dgm:cxn modelId="{46AF16E0-AE4D-B048-975C-9648FEE1AF40}" srcId="{FE8A4699-83FF-D54A-A90C-376CA5113009}" destId="{887FAFAE-4D7F-9F4F-A524-32293C3D1B83}" srcOrd="0" destOrd="0" parTransId="{CD2A722C-A4B4-5F4A-9997-E883DBE720C6}" sibTransId="{A93FBD80-50D5-204D-863D-AEA6E7E25655}"/>
    <dgm:cxn modelId="{7C2A0EEC-B785-CC4E-BBE8-F7D6ADCD72A8}" type="presOf" srcId="{887FAFAE-4D7F-9F4F-A524-32293C3D1B83}" destId="{A2EDD3C0-812F-7147-9DC1-A22F2265EB16}" srcOrd="0" destOrd="0" presId="urn:microsoft.com/office/officeart/2005/8/layout/process1"/>
    <dgm:cxn modelId="{34A56496-5AE0-3744-AC61-B69C3B83D9D6}" type="presParOf" srcId="{419B2688-1321-CC44-B2F5-B5B2A3B70E25}" destId="{A2EDD3C0-812F-7147-9DC1-A22F2265EB16}" srcOrd="0" destOrd="0" presId="urn:microsoft.com/office/officeart/2005/8/layout/process1"/>
    <dgm:cxn modelId="{C1F6CFAC-8839-164B-975C-EEC441565ED5}" type="presParOf" srcId="{419B2688-1321-CC44-B2F5-B5B2A3B70E25}" destId="{ED4E0473-9613-264E-BA97-4B1752D4191E}" srcOrd="1" destOrd="0" presId="urn:microsoft.com/office/officeart/2005/8/layout/process1"/>
    <dgm:cxn modelId="{F109A8FB-11BA-D947-9E8F-548AB2D871D6}" type="presParOf" srcId="{ED4E0473-9613-264E-BA97-4B1752D4191E}" destId="{E1212AE8-0FC5-4F43-BE03-9697AF450D98}" srcOrd="0" destOrd="0" presId="urn:microsoft.com/office/officeart/2005/8/layout/process1"/>
    <dgm:cxn modelId="{6C78596B-7A27-C848-AFD5-B78FA8357EE2}" type="presParOf" srcId="{419B2688-1321-CC44-B2F5-B5B2A3B70E25}" destId="{6FA8804C-18EC-5641-B519-3C988EBCEBBB}" srcOrd="2" destOrd="0" presId="urn:microsoft.com/office/officeart/2005/8/layout/process1"/>
    <dgm:cxn modelId="{D093E857-8855-C140-B304-00046685D826}" type="presParOf" srcId="{419B2688-1321-CC44-B2F5-B5B2A3B70E25}" destId="{5806A9AB-9BE1-8147-8673-2DC63FB402A9}" srcOrd="3" destOrd="0" presId="urn:microsoft.com/office/officeart/2005/8/layout/process1"/>
    <dgm:cxn modelId="{91EAF741-60C2-1C48-A0CA-58B6BD96CA62}" type="presParOf" srcId="{5806A9AB-9BE1-8147-8673-2DC63FB402A9}" destId="{D2366E8A-7305-7544-B3BB-290AB6BEFA67}" srcOrd="0" destOrd="0" presId="urn:microsoft.com/office/officeart/2005/8/layout/process1"/>
    <dgm:cxn modelId="{0D7BF992-E8B3-834E-A5D5-38C5CD8AB09C}" type="presParOf" srcId="{419B2688-1321-CC44-B2F5-B5B2A3B70E25}" destId="{8BF8951B-10BB-0047-BED6-C379570AC95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DD3C0-812F-7147-9DC1-A22F2265EB16}">
      <dsp:nvSpPr>
        <dsp:cNvPr id="0" name=""/>
        <dsp:cNvSpPr/>
      </dsp:nvSpPr>
      <dsp:spPr>
        <a:xfrm>
          <a:off x="9242" y="1347552"/>
          <a:ext cx="2762398" cy="16574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Know Your Community</a:t>
          </a:r>
        </a:p>
      </dsp:txBody>
      <dsp:txXfrm>
        <a:off x="57787" y="1396097"/>
        <a:ext cx="2665308" cy="1560349"/>
      </dsp:txXfrm>
    </dsp:sp>
    <dsp:sp modelId="{ED4E0473-9613-264E-BA97-4B1752D4191E}">
      <dsp:nvSpPr>
        <dsp:cNvPr id="0" name=""/>
        <dsp:cNvSpPr/>
      </dsp:nvSpPr>
      <dsp:spPr>
        <a:xfrm>
          <a:off x="3047880" y="1833734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047880" y="1970749"/>
        <a:ext cx="409940" cy="411044"/>
      </dsp:txXfrm>
    </dsp:sp>
    <dsp:sp modelId="{6FA8804C-18EC-5641-B519-3C988EBCEBBB}">
      <dsp:nvSpPr>
        <dsp:cNvPr id="0" name=""/>
        <dsp:cNvSpPr/>
      </dsp:nvSpPr>
      <dsp:spPr>
        <a:xfrm>
          <a:off x="3876600" y="1347552"/>
          <a:ext cx="2762398" cy="1657439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The Hope Initiative</a:t>
          </a:r>
        </a:p>
      </dsp:txBody>
      <dsp:txXfrm>
        <a:off x="3925145" y="1396097"/>
        <a:ext cx="2665308" cy="1560349"/>
      </dsp:txXfrm>
    </dsp:sp>
    <dsp:sp modelId="{5806A9AB-9BE1-8147-8673-2DC63FB402A9}">
      <dsp:nvSpPr>
        <dsp:cNvPr id="0" name=""/>
        <dsp:cNvSpPr/>
      </dsp:nvSpPr>
      <dsp:spPr>
        <a:xfrm>
          <a:off x="6915239" y="1833734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6915239" y="1970749"/>
        <a:ext cx="409940" cy="411044"/>
      </dsp:txXfrm>
    </dsp:sp>
    <dsp:sp modelId="{8BF8951B-10BB-0047-BED6-C379570AC954}">
      <dsp:nvSpPr>
        <dsp:cNvPr id="0" name=""/>
        <dsp:cNvSpPr/>
      </dsp:nvSpPr>
      <dsp:spPr>
        <a:xfrm>
          <a:off x="7743958" y="1347552"/>
          <a:ext cx="2762398" cy="165743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Rekindle</a:t>
          </a:r>
        </a:p>
      </dsp:txBody>
      <dsp:txXfrm>
        <a:off x="7792503" y="1396097"/>
        <a:ext cx="2665308" cy="1560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BF96A-D921-B44D-92CB-3570F5B29679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D48C4-EF7D-8D4E-BC09-AF3802D3E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68580493787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hlinkClick r:id="rId3"/>
              </a:rPr>
              <a:t>https://www.facebook.com/profile.php?id=100068580493787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D48C4-EF7D-8D4E-BC09-AF3802D3E0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=RV0DjxygQkk&amp;list=</a:t>
            </a:r>
            <a:r>
              <a:rPr lang="en-US" dirty="0" err="1"/>
              <a:t>LL&amp;index</a:t>
            </a:r>
            <a:r>
              <a:rPr lang="en-US" dirty="0"/>
              <a:t>=2&amp;t=96s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D48C4-EF7D-8D4E-BC09-AF3802D3E0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77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388A5-D2C7-E1F2-91F3-E8F6170DE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34948-276A-B791-30EB-E18B59B9C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17D84-E1F0-69D0-3AE8-A13B022E5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FA854-F141-EC12-106A-82FBAAA0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73F6D-8A1F-E9A5-BA11-61F920942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7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952C-4320-934D-9EB7-A6FF0EDD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0C710-9017-A036-565A-BE3717E29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72115-CA6D-978B-46E5-2F11D3E7C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CF648-CFE9-3028-8482-CE50C1574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3DBC8-8D78-5F1B-742D-692A4B19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2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C29EBE-C268-C412-2980-D453500E8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C63B8-6041-65C4-83AA-20240C2DA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30F6-8338-E9E5-2F40-E861015DA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21431-312B-C937-72F7-F3DBCAA5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73250-DD13-46CB-B2F8-C65DD101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3D86-9F59-0FBA-9A72-C720764D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1F692-3BA0-2D17-C3E3-47ADA48EA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40DC-E6E3-F275-C66F-0609EF0F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B4471-4623-676E-04BE-5C7C75B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6996D-20FD-94B7-6E6D-166CDD5E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9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5A63C-8D5D-7602-D28F-CE4661C3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E6CE9-ABB6-A10E-694D-58321F51F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2FC8-A9B1-8C5A-4CFA-F6FAAA78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0A61-217C-6B7D-80F8-C2E0CE93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13FB7-7EBD-5ABA-CADE-BE857BC0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9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FCD2-3ADD-2B91-416B-9833427B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0D3EA-AF1E-BF1B-BF9D-BD1BE88C1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B23D3-E2DA-0FCD-6CAF-5FEC30DD6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163CA-7820-EC06-403E-04B689957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D4C59-83D3-C4C2-754D-432C273E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C1FF6-6FAF-08FE-F472-E6A9BD0B6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5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4A61-1829-7D47-E9CB-C19AA7B17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CB832-ADAD-FC0F-7AF1-3B5EB35D8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F25D9-17B6-5242-2515-EDF03C51A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C1C7F-7E07-D7E8-F3A8-077167DE6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18DAE1-8ED2-7D72-B161-71C53CD13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593EB-C025-DE7F-523D-234CCBA8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43DAF-C070-0202-7678-E013B467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56217-FD96-8DB9-3DDB-BB84E756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4381-F5F6-D3A1-4957-4D024585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15A474-560D-6631-AA97-05D7EF1D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7BF65-1652-D760-EE8C-3D767BE5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F7630-505C-209A-3BF7-7AE42E7D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1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9093ED-772C-1014-65E5-CE455681C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7D3776-01AA-6FC3-AF74-C14D350D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FD9B5-91D9-C57C-5DA8-3893350C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1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4BB15-0463-6268-ECC6-9F1BD665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4AE3-CA29-A3A9-571B-87F43AB4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DE6C9-04A9-4E4A-F84E-61F5F74B4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C87E2-E12B-7F5F-FD4A-FC58B6BB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1AAC4-80D4-DC73-F6E2-48DA5538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A7DB0-5402-F77D-5AB1-49FE9794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4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EAF0-E703-0535-E55D-D81DD167C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76DB06-B11F-9555-6E26-9473343B6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B59A1-BC15-44CD-CB9B-F827D1747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DF19D-F2FC-A0AF-6ED6-EF9A0C32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FE003-16E9-DDE9-792B-01848695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A4CC4-221F-6F8B-0C6C-5676F634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BCD8D-93A3-E016-C8F9-4E41B2BB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18221-242E-F9F4-57F8-35C40F45A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68A0B-2802-E3CD-40D2-71E445A6B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2DD15-A35F-DA4C-ACC2-B1B17F9B792D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C7107-4E05-2AF9-6262-5E9BA6AEC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EF37-9C0B-1207-6EA4-B7452BE2D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ACAB6-1E01-2C4E-A58D-2B20D5CFA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4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file:////Users/edwardmoody/Library/Group%20Containers/UBF8T346G9.ms/WebArchiveCopyPasteTempFiles/com.microsoft.Word/1200px-Short_left_arrow_-_red.svg.png" TargetMode="External"/><Relationship Id="rId5" Type="http://schemas.openxmlformats.org/officeDocument/2006/relationships/image" Target="../media/image28.png"/><Relationship Id="rId4" Type="http://schemas.openxmlformats.org/officeDocument/2006/relationships/image" Target="file:////Users/edwardmoody/Library/Group%20Containers/UBF8T346G9.ms/WebArchiveCopyPasteTempFiles/com.microsoft.Word/gLv301O7xBWsQAAAABJRU5ErkJggg==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6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BEC093-912E-DE5B-4F6B-A835B8348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6" b="63422"/>
          <a:stretch/>
        </p:blipFill>
        <p:spPr>
          <a:xfrm>
            <a:off x="643467" y="1907688"/>
            <a:ext cx="10905066" cy="304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6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3F49DD-ECC2-1F95-A915-0D397F1DF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8124F-AFC1-D23E-95D6-B866C6737238}"/>
              </a:ext>
            </a:extLst>
          </p:cNvPr>
          <p:cNvSpPr txBox="1"/>
          <p:nvPr/>
        </p:nvSpPr>
        <p:spPr>
          <a:xfrm>
            <a:off x="143295" y="1900872"/>
            <a:ext cx="5069682" cy="3967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David and Tara Inman</a:t>
            </a:r>
          </a:p>
          <a:p>
            <a:pPr marL="228600" lvl="1" algn="ctr">
              <a:lnSpc>
                <a:spcPct val="90000"/>
              </a:lnSpc>
              <a:spcAft>
                <a:spcPts val="60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2611 Fillmore Ln</a:t>
            </a:r>
          </a:p>
          <a:p>
            <a:pPr marL="228600" lvl="1" algn="ctr">
              <a:lnSpc>
                <a:spcPct val="90000"/>
              </a:lnSpc>
              <a:spcAft>
                <a:spcPts val="60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Davenport IA 52804</a:t>
            </a:r>
          </a:p>
          <a:p>
            <a:pPr marL="228600" lvl="1" algn="ctr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228600" lvl="1" algn="ctr">
              <a:lnSpc>
                <a:spcPct val="90000"/>
              </a:lnSpc>
              <a:spcAft>
                <a:spcPts val="600"/>
              </a:spcAft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Heritage FWB Church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1611 North Utah Avenue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Davenport IA 52804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Riverview FWB Church  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820 18th St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Bettendorf IA 52722</a:t>
            </a:r>
          </a:p>
        </p:txBody>
      </p:sp>
    </p:spTree>
    <p:extLst>
      <p:ext uri="{BB962C8B-B14F-4D97-AF65-F5344CB8AC3E}">
        <p14:creationId xmlns:p14="http://schemas.microsoft.com/office/powerpoint/2010/main" val="5621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876694" y="355625"/>
            <a:ext cx="3549649" cy="644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876692" y="1133292"/>
            <a:ext cx="9924657" cy="1246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Pray for churches to be open to creative strategies.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u="sng" dirty="0"/>
              <a:t>Restart and replant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effectLst/>
            </a:endParaRPr>
          </a:p>
          <a:p>
            <a:pPr marL="2286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97A13E-9876-D987-55B9-E440FB82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33" y="1966821"/>
            <a:ext cx="10206975" cy="4414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83487-BAB6-F907-F61F-6B1D9DCC2B97}"/>
              </a:ext>
            </a:extLst>
          </p:cNvPr>
          <p:cNvSpPr txBox="1"/>
          <p:nvPr/>
        </p:nvSpPr>
        <p:spPr>
          <a:xfrm>
            <a:off x="1107934" y="6372425"/>
            <a:ext cx="10206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many neighbors do you have within a 10-minute drive of your church? </a:t>
            </a:r>
            <a:r>
              <a:rPr lang="en-US" sz="18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129,824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3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ADD09-D450-A0A6-4BDC-83024A155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452533" cy="456713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effectLst/>
              </a:rPr>
              <a:t>Dr. Gerald Pritchard</a:t>
            </a:r>
            <a:br>
              <a:rPr lang="en-US" sz="4400" dirty="0">
                <a:effectLst/>
              </a:rPr>
            </a:br>
            <a:r>
              <a:rPr lang="en-US" sz="4200" dirty="0">
                <a:effectLst/>
              </a:rPr>
              <a:t>316 Warm Springs Drive</a:t>
            </a:r>
            <a:br>
              <a:rPr lang="en-US" sz="4200" dirty="0">
                <a:effectLst/>
              </a:rPr>
            </a:br>
            <a:r>
              <a:rPr lang="en-US" sz="4200" dirty="0">
                <a:effectLst/>
              </a:rPr>
              <a:t>Fairborn, OH 45324</a:t>
            </a:r>
            <a:endParaRPr lang="en-US" sz="4200" dirty="0"/>
          </a:p>
        </p:txBody>
      </p:sp>
      <p:pic>
        <p:nvPicPr>
          <p:cNvPr id="1026" name="Picture 2" descr="Profile photo of Gerald Prichard">
            <a:extLst>
              <a:ext uri="{FF2B5EF4-FFF2-40B4-BE49-F238E27FC236}">
                <a16:creationId xmlns:a16="http://schemas.microsoft.com/office/drawing/2014/main" id="{2820E58C-1D8B-409E-4DF8-EDB833EA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6253" y="957860"/>
            <a:ext cx="4942280" cy="494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39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4AF812-6D7F-3639-7CF8-5E54822D3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3" r="9252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761801" y="328512"/>
            <a:ext cx="4778387" cy="1628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761801" y="2884929"/>
            <a:ext cx="4659756" cy="3374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Pray for churches to be open to creative strategies.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i="1" u="sng" dirty="0"/>
              <a:t>More church mergers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Jarrod and Cali Presley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1625 US Hwy 377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Ada OK 74840</a:t>
            </a:r>
          </a:p>
        </p:txBody>
      </p:sp>
    </p:spTree>
    <p:extLst>
      <p:ext uri="{BB962C8B-B14F-4D97-AF65-F5344CB8AC3E}">
        <p14:creationId xmlns:p14="http://schemas.microsoft.com/office/powerpoint/2010/main" val="1797672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F6817-C5AF-7858-8FC9-68D3162B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many neighbors do you have within a 10-minute drive of your church? </a:t>
            </a:r>
            <a:r>
              <a:rPr lang="en-US" sz="2900" b="1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18,893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350B6-EA6B-15E5-D12F-BB54B4F0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4" y="494240"/>
            <a:ext cx="10577744" cy="465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33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876693" y="741391"/>
            <a:ext cx="3455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Pray for churches to be open to creative strategies.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i="1" u="sng" dirty="0"/>
              <a:t>Churches merging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2A7EE-DF14-0914-DD60-90FD0C41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649" y="741391"/>
            <a:ext cx="4213392" cy="53845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753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3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Pray for churches to be open to creative strategies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u="sng" dirty="0" err="1"/>
              <a:t>Bivocational</a:t>
            </a:r>
            <a:r>
              <a:rPr lang="en-US" sz="2200" b="1" i="1" u="sng" dirty="0"/>
              <a:t> Pastors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2200" b="1" i="1" u="sng" dirty="0"/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</a:rPr>
              <a:t>Michael and Lora McClintock</a:t>
            </a:r>
            <a:endParaRPr lang="en-US" sz="2200" dirty="0">
              <a:effectLst/>
            </a:endParaRP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</a:rPr>
              <a:t>112 McClintock Ln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</a:rPr>
              <a:t>Alma, GA 31510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9F0D6-F4E1-6270-3801-02D054AED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0040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6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F832CC-85E0-5133-A982-533677B5E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71" y="643467"/>
            <a:ext cx="981685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35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876693" y="741391"/>
            <a:ext cx="3455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Pray for better pastoral </a:t>
            </a:r>
            <a:r>
              <a:rPr lang="en-US" sz="3000" i="1" u="sng" dirty="0"/>
              <a:t>transitions.</a:t>
            </a:r>
            <a:endParaRPr lang="en-US" sz="3000" b="1" i="1" u="sng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7FEE99-7E4C-288E-716A-DCE1603D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23" y="0"/>
            <a:ext cx="5431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7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E5943-1BB7-98AD-B403-3AF963C89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" r="6308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199B3-2D1D-6714-2504-F3EA365E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The Pastor Placement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8DC0C-C09D-0CB8-BD19-660E46885788}"/>
              </a:ext>
            </a:extLst>
          </p:cNvPr>
          <p:cNvSpPr txBox="1"/>
          <p:nvPr/>
        </p:nvSpPr>
        <p:spPr>
          <a:xfrm>
            <a:off x="761801" y="2884929"/>
            <a:ext cx="4659756" cy="337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0" i="0" u="none" strike="noStrike" dirty="0">
                <a:effectLst/>
              </a:rPr>
              <a:t>Dr. Tim York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0" i="0" u="none" strike="noStrike" dirty="0">
                <a:effectLst/>
              </a:rPr>
              <a:t>2015 Harbor Dr 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0" i="0" u="none" strike="noStrike" dirty="0">
                <a:effectLst/>
              </a:rPr>
              <a:t>Smyrna TN 37167</a:t>
            </a:r>
          </a:p>
        </p:txBody>
      </p:sp>
    </p:spTree>
    <p:extLst>
      <p:ext uri="{BB962C8B-B14F-4D97-AF65-F5344CB8AC3E}">
        <p14:creationId xmlns:p14="http://schemas.microsoft.com/office/powerpoint/2010/main" val="106112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7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B61FFE-F0B8-C400-F9D0-0391C684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5731" y="643467"/>
            <a:ext cx="644053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07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8614E-03D4-8A7B-93CE-27E0DA348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407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dirty="0"/>
              <a:t>Barry and Jessica Long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6D193-BCF9-E3EB-805D-6FF57725E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408" y="4629234"/>
            <a:ext cx="3973386" cy="1485319"/>
          </a:xfrm>
          <a:noFill/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PO Box 5060</a:t>
            </a:r>
          </a:p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Ashland KY 41105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CADCC-44C4-0CE9-1F46-A21F8C163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28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43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3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7DC47-A54C-DB88-B8E5-3CBCF9937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10" y="643467"/>
            <a:ext cx="822297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3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F6817-C5AF-7858-8FC9-68D3162B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many neighbors do you have within a 20-minute drive of your church? </a:t>
            </a:r>
            <a:r>
              <a:rPr lang="en-US" sz="2500" b="1" i="1" u="sng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86,568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3F550-E4C9-8416-00B9-56BE83C78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65" y="1675227"/>
            <a:ext cx="1021906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4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876693" y="741391"/>
            <a:ext cx="3455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Pray that we can  </a:t>
            </a:r>
            <a:r>
              <a:rPr lang="en-US" sz="3000" i="1" u="sng" dirty="0"/>
              <a:t>retain pastors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i="1" u="sng" dirty="0"/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>
                <a:effectLst/>
                <a:latin typeface="Calibri" panose="020F0502020204030204" pitchFamily="34" charset="0"/>
              </a:rPr>
              <a:t>Tom Jones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</a:rPr>
              <a:t>101 </a:t>
            </a:r>
            <a:r>
              <a:rPr lang="en-US" sz="3200" b="0" i="0" u="none" strike="noStrike" dirty="0" err="1">
                <a:effectLst/>
                <a:latin typeface="Calibri" panose="020F0502020204030204" pitchFamily="34" charset="0"/>
              </a:rPr>
              <a:t>Bovard</a:t>
            </a:r>
            <a:r>
              <a:rPr lang="en-US" sz="3200" b="0" i="0" u="none" strike="noStrike" dirty="0">
                <a:effectLst/>
                <a:latin typeface="Calibri" panose="020F0502020204030204" pitchFamily="34" charset="0"/>
              </a:rPr>
              <a:t> Rd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dirty="0">
                <a:effectLst/>
                <a:latin typeface="Calibri" panose="020F0502020204030204" pitchFamily="34" charset="0"/>
              </a:rPr>
              <a:t>Greensburg PA 15601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i="1" u="sng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20278D6-6866-BA8D-8EB9-8472953A4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479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1339A-098B-3724-BBEE-A3F7BAABDB9C}"/>
              </a:ext>
            </a:extLst>
          </p:cNvPr>
          <p:cNvSpPr txBox="1"/>
          <p:nvPr/>
        </p:nvSpPr>
        <p:spPr>
          <a:xfrm>
            <a:off x="8888506" y="618681"/>
            <a:ext cx="3119718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Sherman Branch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1214 Abernathy Dr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Stanley, NC 28164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A29DB-2772-2056-4AE3-016C68886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5" r="4935" b="4311"/>
          <a:stretch/>
        </p:blipFill>
        <p:spPr>
          <a:xfrm>
            <a:off x="976251" y="942538"/>
            <a:ext cx="7163222" cy="46010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9889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4F210AD-C85A-4C03-3D3B-D27DC67C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7"/>
            <a:ext cx="12194113" cy="68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2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F154-BB99-1E18-13C9-F73CF74A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4600" dirty="0"/>
              <a:t>Pray for Struggling Churches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8EEA-ED08-E77B-C84C-58CF973C5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3000" b="1" i="1" u="sng" dirty="0"/>
              <a:t>18%</a:t>
            </a:r>
            <a:r>
              <a:rPr lang="en-US" sz="3000" dirty="0"/>
              <a:t> in danger</a:t>
            </a:r>
          </a:p>
          <a:p>
            <a:r>
              <a:rPr lang="en-US" sz="3000" b="1" i="1" u="sng" dirty="0"/>
              <a:t>39%</a:t>
            </a:r>
            <a:r>
              <a:rPr lang="en-US" sz="3000" dirty="0"/>
              <a:t> plateaued or at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60971-C899-4D32-67F2-75773198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19291"/>
            <a:ext cx="6903720" cy="54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41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67F2B5C9-2683-70C6-0476-7CDDD720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29" y="643467"/>
            <a:ext cx="102221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6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6DCF3A-820D-3174-B77B-067A03D4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1454"/>
            <a:ext cx="11809012" cy="6529388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3ADB652F-DE38-32AF-5426-A4C0E964D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9487" y="2882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3" name="Picture 511170406" descr="Red Right Arrow PNG">
            <a:extLst>
              <a:ext uri="{FF2B5EF4-FFF2-40B4-BE49-F238E27FC236}">
                <a16:creationId xmlns:a16="http://schemas.microsoft.com/office/drawing/2014/main" id="{978C9C5D-618F-CFF5-B7A4-A7CA9BA7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40400"/>
            <a:ext cx="7112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BFEF4B39-BCD8-6AFC-51B1-E2D22647A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738" y="1893886"/>
            <a:ext cx="4073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7" name="Picture 1" descr="A red arrow pointing to the right&#10;&#10;Description automatically generated">
            <a:extLst>
              <a:ext uri="{FF2B5EF4-FFF2-40B4-BE49-F238E27FC236}">
                <a16:creationId xmlns:a16="http://schemas.microsoft.com/office/drawing/2014/main" id="{1B4715C6-46D7-B6D3-8760-23068933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1" y="5594347"/>
            <a:ext cx="1533447" cy="80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392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4A07D2-CC72-6D30-47EF-4DC482D6C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84" b="3855"/>
          <a:stretch/>
        </p:blipFill>
        <p:spPr>
          <a:xfrm>
            <a:off x="597191" y="1"/>
            <a:ext cx="1088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F154-BB99-1E18-13C9-F73CF74A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833" y="681037"/>
            <a:ext cx="4639242" cy="17888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The Scope of the Problem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E4D63AEB-01ED-4B67-A163-4F509656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1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DE764-6719-CAF3-98C2-365777D4F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6" b="3485"/>
          <a:stretch/>
        </p:blipFill>
        <p:spPr>
          <a:xfrm>
            <a:off x="815807" y="804672"/>
            <a:ext cx="5934456" cy="5248656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8EEA-ED08-E77B-C84C-58CF973C5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833" y="2630161"/>
            <a:ext cx="4090778" cy="35468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There are currently </a:t>
            </a:r>
            <a:r>
              <a:rPr lang="en-US" sz="3000" b="1" i="1" u="sng" dirty="0"/>
              <a:t>209</a:t>
            </a:r>
            <a:r>
              <a:rPr lang="en-US" sz="3000" dirty="0"/>
              <a:t> Churches without Pastors</a:t>
            </a:r>
          </a:p>
          <a:p>
            <a:r>
              <a:rPr lang="en-US" sz="3000" b="1" i="1" u="sng" dirty="0"/>
              <a:t>55%</a:t>
            </a:r>
            <a:r>
              <a:rPr lang="en-US" sz="3000" i="1" dirty="0"/>
              <a:t> </a:t>
            </a:r>
            <a:r>
              <a:rPr lang="en-US" sz="3000" dirty="0"/>
              <a:t> of Free Will Baptist pastors are over 50, and </a:t>
            </a:r>
            <a:r>
              <a:rPr lang="en-US" sz="3000" b="1" i="1" u="sng" dirty="0"/>
              <a:t>80%</a:t>
            </a:r>
            <a:r>
              <a:rPr lang="en-US" sz="3000" dirty="0"/>
              <a:t> of Free Will Baptist pastors are over 40</a:t>
            </a:r>
            <a:endParaRPr lang="en-US" sz="3000" i="1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82F0C-42BE-3255-500A-32B603C53A33}"/>
              </a:ext>
            </a:extLst>
          </p:cNvPr>
          <p:cNvSpPr txBox="1"/>
          <p:nvPr/>
        </p:nvSpPr>
        <p:spPr>
          <a:xfrm>
            <a:off x="621119" y="6293959"/>
            <a:ext cx="6266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/>
              <a:t>www.nafwb.org</a:t>
            </a:r>
            <a:r>
              <a:rPr lang="en-US" sz="1800" dirty="0"/>
              <a:t>/blog</a:t>
            </a:r>
            <a:br>
              <a:rPr lang="en-US" sz="18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42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7AB56BD-4D1D-3588-943B-520240AEE4F2}"/>
              </a:ext>
            </a:extLst>
          </p:cNvPr>
          <p:cNvGraphicFramePr/>
          <p:nvPr/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393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FDC8A-D982-20A0-4721-AA5F8090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solidFill>
                  <a:srgbClr val="FFFFFF"/>
                </a:solidFill>
              </a:rPr>
              <a:t>Pray for the Effectiveness of Our Interventions: </a:t>
            </a:r>
            <a:r>
              <a:rPr lang="en-US" sz="3300" b="1" i="1" u="sng" dirty="0">
                <a:solidFill>
                  <a:srgbClr val="FFFFFF"/>
                </a:solidFill>
              </a:rPr>
              <a:t>Know Your Community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DF9E7-5572-CB04-EF7F-75B8233DC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0" r="11370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37697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A3178-3A58-0138-97AC-D1AA474D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dirty="0">
                <a:effectLst/>
                <a:latin typeface="Calibri" panose="020F0502020204030204" pitchFamily="34" charset="0"/>
              </a:rPr>
              <a:t>Jonathan and Stephanie Locklear</a:t>
            </a:r>
            <a:br>
              <a:rPr lang="en-US" sz="44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4400" b="0" i="0" u="none" strike="noStrike" dirty="0">
                <a:effectLst/>
                <a:latin typeface="Calibri" panose="020F0502020204030204" pitchFamily="34" charset="0"/>
              </a:rPr>
              <a:t>27684 Wyatt Ave</a:t>
            </a:r>
            <a:br>
              <a:rPr lang="en-US" sz="44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4400" b="0" i="0" u="none" strike="noStrike" dirty="0">
                <a:effectLst/>
                <a:latin typeface="Calibri" panose="020F0502020204030204" pitchFamily="34" charset="0"/>
              </a:rPr>
              <a:t>Brownstown TWP MI 48183</a:t>
            </a:r>
            <a:br>
              <a:rPr lang="en-US" sz="44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4400" b="0" i="0" u="none" strike="noStrike" dirty="0"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40CD8-4C9A-93D4-3CB7-7477E803B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36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50E01C-703F-BBD4-354D-9904874ED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100" b="1" i="0" u="none" strike="noStrike" dirty="0">
                <a:effectLst/>
                <a:latin typeface="Calibri" panose="020F0502020204030204" pitchFamily="34" charset="0"/>
              </a:rPr>
              <a:t>Ben and Tori Barcroft</a:t>
            </a:r>
            <a:br>
              <a:rPr lang="en-US" sz="21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2100" b="0" i="0" u="none" strike="noStrike" dirty="0">
                <a:effectLst/>
                <a:latin typeface="Calibri" panose="020F0502020204030204" pitchFamily="34" charset="0"/>
              </a:rPr>
              <a:t>1238 Lincoln Rd</a:t>
            </a:r>
            <a:br>
              <a:rPr lang="en-US" sz="21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2100" b="0" i="0" u="none" strike="noStrike" dirty="0">
                <a:effectLst/>
                <a:latin typeface="Calibri" panose="020F0502020204030204" pitchFamily="34" charset="0"/>
              </a:rPr>
              <a:t>Fredericton NB E3B 7E2 </a:t>
            </a:r>
            <a:br>
              <a:rPr lang="en-US" sz="21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2100" b="0" i="0" u="none" strike="noStrike" dirty="0">
                <a:effectLst/>
                <a:latin typeface="Calibri" panose="020F0502020204030204" pitchFamily="34" charset="0"/>
              </a:rPr>
              <a:t>CANADA</a:t>
            </a:r>
            <a:endParaRPr lang="en-US" sz="21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5FB08-2753-7ECD-EE68-07824E6F6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56" y="2642616"/>
            <a:ext cx="3605784" cy="3605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AA24D6-376C-EA1D-D5A2-FCCB5BF9F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3126121"/>
            <a:ext cx="5614416" cy="26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98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FDC8A-D982-20A0-4721-AA5F8090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Pray for the Effectiveness of Our Interventions: </a:t>
            </a:r>
            <a:r>
              <a:rPr lang="en-US" sz="3400" b="1" i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Hope Initiative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4359D-58C0-93A5-0C1C-011A3CB4A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528" y="1447977"/>
            <a:ext cx="7231269" cy="39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11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A3178-3A58-0138-97AC-D1AA474D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5452532" cy="4567137"/>
          </a:xfrm>
        </p:spPr>
        <p:txBody>
          <a:bodyPr>
            <a:normAutofit/>
          </a:bodyPr>
          <a:lstStyle/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dirty="0">
                <a:effectLst/>
                <a:latin typeface="Calibri" panose="020F0502020204030204" pitchFamily="34" charset="0"/>
              </a:rPr>
              <a:t>Noah and Alexis Taylor</a:t>
            </a:r>
            <a:br>
              <a:rPr lang="en-US" sz="4400" b="1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4400" b="0" i="0" u="none" strike="noStrike" dirty="0">
                <a:effectLst/>
                <a:latin typeface="Calibri" panose="020F0502020204030204" pitchFamily="34" charset="0"/>
              </a:rPr>
              <a:t>213 Williams St</a:t>
            </a:r>
            <a:br>
              <a:rPr lang="en-US" sz="44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4400" b="0" i="0" u="none" strike="noStrike" dirty="0">
                <a:effectLst/>
                <a:latin typeface="Calibri" panose="020F0502020204030204" pitchFamily="34" charset="0"/>
              </a:rPr>
              <a:t>Erwin TN 37650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68CBC-4A62-BCB6-DCC0-1D86E6160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7" r="18722"/>
          <a:stretch/>
        </p:blipFill>
        <p:spPr>
          <a:xfrm>
            <a:off x="6606253" y="965308"/>
            <a:ext cx="4942280" cy="49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72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FDC8A-D982-20A0-4721-AA5F8090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Pray for the Effectiveness of Our Interventions: </a:t>
            </a:r>
            <a:r>
              <a:rPr lang="en-US" sz="5400" b="1" i="1" u="sng"/>
              <a:t>Rekindle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ED3AE-FC24-D2A0-C691-DCCDCEA0D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r="789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0397F-54E2-9950-7181-F7042114FD8C}"/>
              </a:ext>
            </a:extLst>
          </p:cNvPr>
          <p:cNvSpPr txBox="1"/>
          <p:nvPr/>
        </p:nvSpPr>
        <p:spPr>
          <a:xfrm>
            <a:off x="5412862" y="4661654"/>
            <a:ext cx="610076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Dr. Danny and Mrs. Carolyn Dwyer</a:t>
            </a:r>
          </a:p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1037 Dwyer Rd</a:t>
            </a:r>
          </a:p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Ashland City TN 37015</a:t>
            </a:r>
          </a:p>
        </p:txBody>
      </p:sp>
    </p:spTree>
    <p:extLst>
      <p:ext uri="{BB962C8B-B14F-4D97-AF65-F5344CB8AC3E}">
        <p14:creationId xmlns:p14="http://schemas.microsoft.com/office/powerpoint/2010/main" val="2402627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FDC8A-D982-20A0-4721-AA5F8090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Pray for the Effectiveness of Our Interventions: </a:t>
            </a:r>
            <a:r>
              <a:rPr lang="en-US" sz="5400" b="1" i="1" u="sng" dirty="0"/>
              <a:t>Operation Restoration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0397F-54E2-9950-7181-F7042114FD8C}"/>
              </a:ext>
            </a:extLst>
          </p:cNvPr>
          <p:cNvSpPr txBox="1"/>
          <p:nvPr/>
        </p:nvSpPr>
        <p:spPr>
          <a:xfrm>
            <a:off x="5412862" y="4661654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effectLst/>
                <a:latin typeface="Calibri" panose="020F0502020204030204" pitchFamily="34" charset="0"/>
              </a:rPr>
              <a:t>Duane Littlefield</a:t>
            </a:r>
            <a:br>
              <a:rPr lang="en-US" sz="24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2400" b="0" i="0" u="none" strike="noStrike" dirty="0">
                <a:effectLst/>
                <a:latin typeface="Calibri" panose="020F0502020204030204" pitchFamily="34" charset="0"/>
              </a:rPr>
              <a:t>5453 9th St</a:t>
            </a:r>
            <a:br>
              <a:rPr lang="en-US" sz="2400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sz="2400" b="0" i="0" u="none" strike="noStrike" dirty="0">
                <a:effectLst/>
                <a:latin typeface="Calibri" panose="020F0502020204030204" pitchFamily="34" charset="0"/>
              </a:rPr>
              <a:t>Malone FL 32445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747F3-D2E7-FDB3-B0E7-ADD5F2AD8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78" y="2278202"/>
            <a:ext cx="4156156" cy="26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97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FDC8A-D982-20A0-4721-AA5F8090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Pray for the Effectiveness of Our Interventions: </a:t>
            </a:r>
            <a:br>
              <a:rPr lang="en-US" sz="3700" dirty="0"/>
            </a:br>
            <a:r>
              <a:rPr lang="en-US" sz="3700" b="1" i="1" u="sng" dirty="0"/>
              <a:t>MINCE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CD03C-34B2-66B3-F7CE-02E9543C4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6" t="-1" r="-1" b="-1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40397F-54E2-9950-7181-F7042114FD8C}"/>
              </a:ext>
            </a:extLst>
          </p:cNvPr>
          <p:cNvSpPr txBox="1"/>
          <p:nvPr/>
        </p:nvSpPr>
        <p:spPr>
          <a:xfrm>
            <a:off x="7411453" y="2478024"/>
            <a:ext cx="3872243" cy="369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1" i="0" u="none" strike="noStrike" dirty="0">
                <a:effectLst/>
              </a:rPr>
              <a:t>James and Leah Taylor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Church Applied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0" i="0" u="none" strike="noStrike" dirty="0">
                <a:effectLst/>
              </a:rPr>
              <a:t>15226 Boca Chica Dr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0" i="0" u="none" strike="noStrike" dirty="0">
                <a:effectLst/>
              </a:rPr>
              <a:t>La Mirada CA 90638</a:t>
            </a:r>
          </a:p>
        </p:txBody>
      </p:sp>
    </p:spTree>
    <p:extLst>
      <p:ext uri="{BB962C8B-B14F-4D97-AF65-F5344CB8AC3E}">
        <p14:creationId xmlns:p14="http://schemas.microsoft.com/office/powerpoint/2010/main" val="957183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F6817-C5AF-7858-8FC9-68D3162B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many neighbors do you have within a 20-minute drive of your church? </a:t>
            </a:r>
            <a:r>
              <a:rPr lang="en-US" sz="2900" b="1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1,929,561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1B4DB-0528-FD84-31F2-979A1213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2" y="557189"/>
            <a:ext cx="10703436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0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4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2BED7-E883-68C4-DD4F-5B4FBC8FB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3"/>
          <a:stretch/>
        </p:blipFill>
        <p:spPr>
          <a:xfrm>
            <a:off x="2699008" y="643467"/>
            <a:ext cx="6793984" cy="55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20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FDC8A-D982-20A0-4721-AA5F8090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5124584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Pray for the Effectiveness of Our Interventions: 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i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First Aid Ready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0397F-54E2-9950-7181-F7042114FD8C}"/>
              </a:ext>
            </a:extLst>
          </p:cNvPr>
          <p:cNvSpPr txBox="1"/>
          <p:nvPr/>
        </p:nvSpPr>
        <p:spPr>
          <a:xfrm>
            <a:off x="838201" y="2623381"/>
            <a:ext cx="3888528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i="0" u="none" strike="noStrike" dirty="0">
                <a:effectLst/>
              </a:rPr>
              <a:t>Joshua Hunter</a:t>
            </a:r>
            <a:br>
              <a:rPr lang="en-US" sz="3000" b="0" i="0" u="none" strike="noStrike" dirty="0">
                <a:effectLst/>
              </a:rPr>
            </a:br>
            <a:r>
              <a:rPr lang="en-US" sz="3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First FWB Church of Waverly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PO Box 614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Waverly TN 37185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1C904-2B71-A3A3-5A4C-F1E29630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1075333"/>
            <a:ext cx="4747547" cy="473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4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91903-4397-CD9C-DB08-8D2E027D6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4400" b="1" i="0" u="none" strike="noStrike">
                <a:effectLst/>
              </a:rPr>
              <a:t>Awaken Church</a:t>
            </a:r>
            <a:endParaRPr lang="en-US" sz="4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8841F-2104-771F-768A-6C14D14D6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 b="1" i="0" u="none" strike="noStrike">
                <a:effectLst/>
              </a:rPr>
              <a:t>Josh and Ashley Bennett</a:t>
            </a:r>
            <a:br>
              <a:rPr lang="en-US" b="0" i="0" u="none" strike="noStrike">
                <a:effectLst/>
              </a:rPr>
            </a:br>
            <a:r>
              <a:rPr lang="en-US" b="0" i="0" u="none" strike="noStrike">
                <a:effectLst/>
                <a:latin typeface="Calibri" panose="020F0502020204030204" pitchFamily="34" charset="0"/>
              </a:rPr>
              <a:t>Tifton, GA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8111A-9BEE-9284-C466-290F24AD0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85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EC093-912E-DE5B-4F6B-A835B8348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6" b="63422"/>
          <a:stretch/>
        </p:blipFill>
        <p:spPr>
          <a:xfrm>
            <a:off x="643467" y="1907688"/>
            <a:ext cx="10905066" cy="304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5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4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708763-CE89-8A80-0459-995CCD17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358" y="643467"/>
            <a:ext cx="43732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3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876693" y="1771650"/>
            <a:ext cx="3455821" cy="42096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000" b="1" i="1" u="sng" dirty="0"/>
              <a:t>Pray</a:t>
            </a:r>
            <a:r>
              <a:rPr lang="en-US" sz="5000" dirty="0"/>
              <a:t> for more pastors.</a:t>
            </a:r>
            <a:endParaRPr lang="en-US" sz="5000" i="1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6C3BC-330E-5B7A-F1AD-A2E2FBA1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72" y="1652625"/>
            <a:ext cx="6389346" cy="35620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876692" y="463423"/>
            <a:ext cx="105003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What can you do?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5583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876693" y="741391"/>
            <a:ext cx="3455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i="1" u="sng" dirty="0"/>
              <a:t>Pray</a:t>
            </a:r>
            <a:r>
              <a:rPr lang="en-US" sz="4000" dirty="0"/>
              <a:t> for more pastors.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i="1" u="sng" dirty="0"/>
              <a:t>Search</a:t>
            </a:r>
            <a:r>
              <a:rPr lang="en-US" sz="4000" dirty="0"/>
              <a:t> for more pastors.</a:t>
            </a:r>
            <a:endParaRPr lang="en-US" sz="4000" i="1" u="sng" dirty="0"/>
          </a:p>
        </p:txBody>
      </p:sp>
      <p:pic>
        <p:nvPicPr>
          <p:cNvPr id="3" name="Picture 2" descr="A person sitting at a desk with a person in a suit&#10;&#10;Description automatically generated">
            <a:extLst>
              <a:ext uri="{FF2B5EF4-FFF2-40B4-BE49-F238E27FC236}">
                <a16:creationId xmlns:a16="http://schemas.microsoft.com/office/drawing/2014/main" id="{09956DB8-FE6B-536C-0C8D-3F9B979CD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14" b="-2"/>
          <a:stretch/>
        </p:blipFill>
        <p:spPr>
          <a:xfrm>
            <a:off x="4987672" y="919023"/>
            <a:ext cx="6389346" cy="50292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05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876693" y="741391"/>
            <a:ext cx="3455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Pray for more leaders who will </a:t>
            </a:r>
            <a:r>
              <a:rPr lang="en-US" sz="4000" b="1" i="1" u="sng" dirty="0"/>
              <a:t>endure.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5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500" dirty="0"/>
              <a:t>The most effective churches have pastors with tenures of 11.2 to 21.6 years</a:t>
            </a:r>
          </a:p>
        </p:txBody>
      </p:sp>
      <p:pic>
        <p:nvPicPr>
          <p:cNvPr id="2" name="Picture 1" descr="A page of a book&#10;&#10;Description automatically generated">
            <a:extLst>
              <a:ext uri="{FF2B5EF4-FFF2-40B4-BE49-F238E27FC236}">
                <a16:creationId xmlns:a16="http://schemas.microsoft.com/office/drawing/2014/main" id="{4FF0FFE1-4533-2B6D-50E3-A71FF265C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116" y="741391"/>
            <a:ext cx="4886457" cy="538452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9060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2B5C57-3B62-0300-C2BE-FF9285AD6318}"/>
              </a:ext>
            </a:extLst>
          </p:cNvPr>
          <p:cNvSpPr txBox="1"/>
          <p:nvPr/>
        </p:nvSpPr>
        <p:spPr>
          <a:xfrm>
            <a:off x="876693" y="741391"/>
            <a:ext cx="3455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can you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71356-7534-4F56-5346-08DED23E4EF8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Pray for churches to be open to creative strategies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i="1" u="sng" dirty="0"/>
              <a:t>Sharing Pastors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2A7EE-DF14-0914-DD60-90FD0C41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649" y="741391"/>
            <a:ext cx="4213392" cy="53845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7042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598</Words>
  <Application>Microsoft Macintosh PowerPoint</Application>
  <PresentationFormat>Widescreen</PresentationFormat>
  <Paragraphs>103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The Scope of the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Gerald Pritchard 316 Warm Springs Drive Fairborn, OH 45324</vt:lpstr>
      <vt:lpstr>PowerPoint Presentation</vt:lpstr>
      <vt:lpstr>How many neighbors do you have within a 10-minute drive of your church? 18,893</vt:lpstr>
      <vt:lpstr>PowerPoint Presentation</vt:lpstr>
      <vt:lpstr>PowerPoint Presentation</vt:lpstr>
      <vt:lpstr>PowerPoint Presentation</vt:lpstr>
      <vt:lpstr>PowerPoint Presentation</vt:lpstr>
      <vt:lpstr>The Pastor Placement Program</vt:lpstr>
      <vt:lpstr>Barry and Jessica Long</vt:lpstr>
      <vt:lpstr>PowerPoint Presentation</vt:lpstr>
      <vt:lpstr>How many neighbors do you have within a 20-minute drive of your church? 86,568</vt:lpstr>
      <vt:lpstr>PowerPoint Presentation</vt:lpstr>
      <vt:lpstr>PowerPoint Presentation</vt:lpstr>
      <vt:lpstr>PowerPoint Presentation</vt:lpstr>
      <vt:lpstr>Pray for Struggling Churches</vt:lpstr>
      <vt:lpstr>PowerPoint Presentation</vt:lpstr>
      <vt:lpstr>PowerPoint Presentation</vt:lpstr>
      <vt:lpstr>PowerPoint Presentation</vt:lpstr>
      <vt:lpstr>PowerPoint Presentation</vt:lpstr>
      <vt:lpstr>Pray for the Effectiveness of Our Interventions: Know Your Community</vt:lpstr>
      <vt:lpstr>Jonathan and Stephanie Locklear 27684 Wyatt Ave Brownstown TWP MI 48183  </vt:lpstr>
      <vt:lpstr>Ben and Tori Barcroft 1238 Lincoln Rd Fredericton NB E3B 7E2  CANADA</vt:lpstr>
      <vt:lpstr>Pray for the Effectiveness of Our Interventions: The Hope Initiative</vt:lpstr>
      <vt:lpstr>Noah and Alexis Taylor 213 Williams St Erwin TN 37650</vt:lpstr>
      <vt:lpstr>Pray for the Effectiveness of Our Interventions: Rekindle</vt:lpstr>
      <vt:lpstr>Pray for the Effectiveness of Our Interventions: Operation Restoration</vt:lpstr>
      <vt:lpstr>Pray for the Effectiveness of Our Interventions:  MINCE</vt:lpstr>
      <vt:lpstr>How many neighbors do you have within a 20-minute drive of your church? 1,929,561</vt:lpstr>
      <vt:lpstr>Pray for the Effectiveness of Our Interventions:  First Aid Ready</vt:lpstr>
      <vt:lpstr>Awaken Church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Moody, Edward</dc:creator>
  <cp:lastModifiedBy>Moody, Edward</cp:lastModifiedBy>
  <cp:revision>23</cp:revision>
  <cp:lastPrinted>2023-11-28T15:16:27Z</cp:lastPrinted>
  <dcterms:created xsi:type="dcterms:W3CDTF">2023-11-13T12:55:16Z</dcterms:created>
  <dcterms:modified xsi:type="dcterms:W3CDTF">2023-11-28T16:18:05Z</dcterms:modified>
</cp:coreProperties>
</file>