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865" r:id="rId2"/>
    <p:sldId id="974" r:id="rId3"/>
    <p:sldId id="819" r:id="rId4"/>
    <p:sldId id="775" r:id="rId5"/>
    <p:sldId id="329" r:id="rId6"/>
    <p:sldId id="859" r:id="rId7"/>
    <p:sldId id="860" r:id="rId8"/>
    <p:sldId id="625" r:id="rId9"/>
    <p:sldId id="718" r:id="rId10"/>
    <p:sldId id="725" r:id="rId11"/>
    <p:sldId id="1114" r:id="rId12"/>
    <p:sldId id="271" r:id="rId13"/>
    <p:sldId id="1115" r:id="rId14"/>
    <p:sldId id="477" r:id="rId15"/>
    <p:sldId id="1116" r:id="rId16"/>
    <p:sldId id="1120" r:id="rId17"/>
    <p:sldId id="1121" r:id="rId18"/>
    <p:sldId id="1122" r:id="rId19"/>
    <p:sldId id="1123" r:id="rId20"/>
    <p:sldId id="1124" r:id="rId21"/>
    <p:sldId id="1152" r:id="rId22"/>
    <p:sldId id="871" r:id="rId23"/>
    <p:sldId id="872" r:id="rId24"/>
    <p:sldId id="873" r:id="rId25"/>
    <p:sldId id="874" r:id="rId26"/>
    <p:sldId id="1125" r:id="rId27"/>
    <p:sldId id="1126" r:id="rId28"/>
    <p:sldId id="1127" r:id="rId29"/>
    <p:sldId id="1128" r:id="rId30"/>
    <p:sldId id="1129" r:id="rId31"/>
    <p:sldId id="1130" r:id="rId32"/>
    <p:sldId id="1131" r:id="rId33"/>
    <p:sldId id="992" r:id="rId34"/>
    <p:sldId id="993" r:id="rId35"/>
    <p:sldId id="1133" r:id="rId36"/>
    <p:sldId id="1134" r:id="rId37"/>
    <p:sldId id="1135" r:id="rId38"/>
    <p:sldId id="1158" r:id="rId39"/>
    <p:sldId id="1137" r:id="rId40"/>
    <p:sldId id="1138" r:id="rId41"/>
    <p:sldId id="1139" r:id="rId42"/>
    <p:sldId id="1140" r:id="rId43"/>
    <p:sldId id="1141" r:id="rId44"/>
    <p:sldId id="1142" r:id="rId45"/>
    <p:sldId id="971" r:id="rId46"/>
    <p:sldId id="1143" r:id="rId47"/>
    <p:sldId id="1144" r:id="rId48"/>
    <p:sldId id="1146" r:id="rId49"/>
    <p:sldId id="1147" r:id="rId50"/>
    <p:sldId id="1149" r:id="rId51"/>
    <p:sldId id="1155" r:id="rId52"/>
    <p:sldId id="976" r:id="rId53"/>
    <p:sldId id="495" r:id="rId54"/>
    <p:sldId id="257" r:id="rId55"/>
    <p:sldId id="258" r:id="rId56"/>
    <p:sldId id="259" r:id="rId57"/>
    <p:sldId id="260" r:id="rId58"/>
    <p:sldId id="261" r:id="rId59"/>
    <p:sldId id="278" r:id="rId60"/>
    <p:sldId id="287" r:id="rId61"/>
    <p:sldId id="286" r:id="rId62"/>
    <p:sldId id="111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5921"/>
  </p:normalViewPr>
  <p:slideViewPr>
    <p:cSldViewPr snapToGrid="0" snapToObjects="1">
      <p:cViewPr varScale="1">
        <p:scale>
          <a:sx n="115" d="100"/>
          <a:sy n="115" d="100"/>
        </p:scale>
        <p:origin x="472"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hn1\Documents\BOR%20Work\Time%20Value%20Growt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Value of Time</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Age 25 Total Growth</c:v>
                </c:pt>
              </c:strCache>
            </c:strRef>
          </c:tx>
          <c:spPr>
            <a:ln w="38100" cap="flat" cmpd="dbl" algn="ctr">
              <a:solidFill>
                <a:schemeClr val="accent1"/>
              </a:solidFill>
              <a:miter lim="800000"/>
            </a:ln>
            <a:effectLst/>
          </c:spPr>
          <c:marker>
            <c:symbol val="none"/>
          </c:marker>
          <c:dLbls>
            <c:dLbl>
              <c:idx val="39"/>
              <c:tx>
                <c:rich>
                  <a:bodyPr/>
                  <a:lstStyle/>
                  <a:p>
                    <a:r>
                      <a:rPr lang="en-US"/>
                      <a:t>337,610</a:t>
                    </a:r>
                  </a:p>
                </c:rich>
              </c:tx>
              <c:dLblPos val="t"/>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6304-0942-AA11-3DEDE0D692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0"/>
              </c:ext>
            </c:extLst>
          </c:dLbls>
          <c:cat>
            <c:numRef>
              <c:f>Sheet2!$A$2:$A$41</c:f>
              <c:numCache>
                <c:formatCode>General</c:formatCode>
                <c:ptCount val="40"/>
                <c:pt idx="0">
                  <c:v>25</c:v>
                </c:pt>
                <c:pt idx="10">
                  <c:v>35</c:v>
                </c:pt>
                <c:pt idx="19">
                  <c:v>45</c:v>
                </c:pt>
                <c:pt idx="29">
                  <c:v>55</c:v>
                </c:pt>
                <c:pt idx="39">
                  <c:v>65</c:v>
                </c:pt>
              </c:numCache>
            </c:numRef>
          </c:cat>
          <c:val>
            <c:numRef>
              <c:f>Sheet2!$B$2:$B$41</c:f>
              <c:numCache>
                <c:formatCode>_-* #,##0_-;\-* #,##0_-;_-* "-"??_-;_-@_-</c:formatCode>
                <c:ptCount val="40"/>
                <c:pt idx="0">
                  <c:v>3210</c:v>
                </c:pt>
                <c:pt idx="1">
                  <c:v>6644.7</c:v>
                </c:pt>
                <c:pt idx="2">
                  <c:v>10319.829000000002</c:v>
                </c:pt>
                <c:pt idx="3">
                  <c:v>14252.217030000002</c:v>
                </c:pt>
                <c:pt idx="4">
                  <c:v>18459.872222099999</c:v>
                </c:pt>
                <c:pt idx="5">
                  <c:v>22962.063277646997</c:v>
                </c:pt>
                <c:pt idx="6">
                  <c:v>27779.407707082286</c:v>
                </c:pt>
                <c:pt idx="7">
                  <c:v>32933.966246578049</c:v>
                </c:pt>
                <c:pt idx="8">
                  <c:v>38449.343883838512</c:v>
                </c:pt>
                <c:pt idx="9">
                  <c:v>44350.79795570721</c:v>
                </c:pt>
                <c:pt idx="10">
                  <c:v>47455.353812606714</c:v>
                </c:pt>
                <c:pt idx="11">
                  <c:v>50777.228579489187</c:v>
                </c:pt>
                <c:pt idx="12">
                  <c:v>54331.634580053433</c:v>
                </c:pt>
                <c:pt idx="13">
                  <c:v>58134.849000657174</c:v>
                </c:pt>
                <c:pt idx="14">
                  <c:v>62204.288430703178</c:v>
                </c:pt>
                <c:pt idx="15">
                  <c:v>66558.588620852403</c:v>
                </c:pt>
                <c:pt idx="16">
                  <c:v>71217.689824312067</c:v>
                </c:pt>
                <c:pt idx="17">
                  <c:v>76202.928112013906</c:v>
                </c:pt>
                <c:pt idx="18">
                  <c:v>81537.133079854873</c:v>
                </c:pt>
                <c:pt idx="19">
                  <c:v>87244.73239544472</c:v>
                </c:pt>
                <c:pt idx="20">
                  <c:v>93351.863663125856</c:v>
                </c:pt>
                <c:pt idx="21">
                  <c:v>99886.494119544659</c:v>
                </c:pt>
                <c:pt idx="22">
                  <c:v>106878.54870791279</c:v>
                </c:pt>
                <c:pt idx="23">
                  <c:v>114360.04711746669</c:v>
                </c:pt>
                <c:pt idx="24">
                  <c:v>122365.25041568936</c:v>
                </c:pt>
                <c:pt idx="25">
                  <c:v>130930.81794478762</c:v>
                </c:pt>
                <c:pt idx="26">
                  <c:v>140095.97520092275</c:v>
                </c:pt>
                <c:pt idx="27">
                  <c:v>149902.69346498736</c:v>
                </c:pt>
                <c:pt idx="28">
                  <c:v>160395.88200753648</c:v>
                </c:pt>
                <c:pt idx="29">
                  <c:v>171623.59374806404</c:v>
                </c:pt>
                <c:pt idx="30">
                  <c:v>183637.24531042852</c:v>
                </c:pt>
                <c:pt idx="31">
                  <c:v>196491.85248215852</c:v>
                </c:pt>
                <c:pt idx="32">
                  <c:v>210246.2821559096</c:v>
                </c:pt>
                <c:pt idx="33">
                  <c:v>224963.52190682327</c:v>
                </c:pt>
                <c:pt idx="34">
                  <c:v>240710.9684403009</c:v>
                </c:pt>
                <c:pt idx="35">
                  <c:v>257560.73623112196</c:v>
                </c:pt>
                <c:pt idx="36">
                  <c:v>275589.98776730051</c:v>
                </c:pt>
                <c:pt idx="37">
                  <c:v>294881.28691101156</c:v>
                </c:pt>
                <c:pt idx="38">
                  <c:v>315522.9769947824</c:v>
                </c:pt>
                <c:pt idx="39" formatCode="General">
                  <c:v>337609.58538441715</c:v>
                </c:pt>
              </c:numCache>
            </c:numRef>
          </c:val>
          <c:smooth val="0"/>
          <c:extLst>
            <c:ext xmlns:c16="http://schemas.microsoft.com/office/drawing/2014/chart" uri="{C3380CC4-5D6E-409C-BE32-E72D297353CC}">
              <c16:uniqueId val="{00000000-925F-F641-BAFC-FBFC657ACCC8}"/>
            </c:ext>
          </c:extLst>
        </c:ser>
        <c:ser>
          <c:idx val="1"/>
          <c:order val="1"/>
          <c:tx>
            <c:strRef>
              <c:f>Sheet2!$C$1</c:f>
              <c:strCache>
                <c:ptCount val="1"/>
                <c:pt idx="0">
                  <c:v>Age 25 Total Contribution</c:v>
                </c:pt>
              </c:strCache>
            </c:strRef>
          </c:tx>
          <c:spPr>
            <a:ln w="38100" cap="flat" cmpd="dbl" algn="ctr">
              <a:solidFill>
                <a:schemeClr val="accent2"/>
              </a:solidFill>
              <a:miter lim="800000"/>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04-0942-AA11-3DEDE0D692D8}"/>
                </c:ext>
              </c:extLst>
            </c:dLbl>
            <c:dLbl>
              <c:idx val="3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04-0942-AA11-3DEDE0D692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Sheet2!$A$2:$A$41</c:f>
              <c:numCache>
                <c:formatCode>General</c:formatCode>
                <c:ptCount val="40"/>
                <c:pt idx="0">
                  <c:v>25</c:v>
                </c:pt>
                <c:pt idx="10">
                  <c:v>35</c:v>
                </c:pt>
                <c:pt idx="19">
                  <c:v>45</c:v>
                </c:pt>
                <c:pt idx="29">
                  <c:v>55</c:v>
                </c:pt>
                <c:pt idx="39">
                  <c:v>65</c:v>
                </c:pt>
              </c:numCache>
            </c:numRef>
          </c:cat>
          <c:val>
            <c:numRef>
              <c:f>Sheet2!$C$2:$C$41</c:f>
              <c:numCache>
                <c:formatCode>_-* #,##0_-;\-* #,##0_-;_-* "-"??_-;_-@_-</c:formatCode>
                <c:ptCount val="40"/>
                <c:pt idx="0">
                  <c:v>3000</c:v>
                </c:pt>
                <c:pt idx="1">
                  <c:v>6000</c:v>
                </c:pt>
                <c:pt idx="2">
                  <c:v>9000</c:v>
                </c:pt>
                <c:pt idx="3">
                  <c:v>12000</c:v>
                </c:pt>
                <c:pt idx="4">
                  <c:v>15000</c:v>
                </c:pt>
                <c:pt idx="5">
                  <c:v>18000</c:v>
                </c:pt>
                <c:pt idx="6">
                  <c:v>21000</c:v>
                </c:pt>
                <c:pt idx="7">
                  <c:v>24000</c:v>
                </c:pt>
                <c:pt idx="8">
                  <c:v>27000</c:v>
                </c:pt>
                <c:pt idx="9">
                  <c:v>30000</c:v>
                </c:pt>
                <c:pt idx="10">
                  <c:v>30000</c:v>
                </c:pt>
                <c:pt idx="11">
                  <c:v>30000</c:v>
                </c:pt>
                <c:pt idx="12">
                  <c:v>30000</c:v>
                </c:pt>
                <c:pt idx="13">
                  <c:v>30000</c:v>
                </c:pt>
                <c:pt idx="14">
                  <c:v>30000</c:v>
                </c:pt>
                <c:pt idx="15">
                  <c:v>30000</c:v>
                </c:pt>
                <c:pt idx="16">
                  <c:v>30000</c:v>
                </c:pt>
                <c:pt idx="17">
                  <c:v>30000</c:v>
                </c:pt>
                <c:pt idx="18">
                  <c:v>30000</c:v>
                </c:pt>
                <c:pt idx="19">
                  <c:v>30000</c:v>
                </c:pt>
                <c:pt idx="20">
                  <c:v>30000</c:v>
                </c:pt>
                <c:pt idx="21">
                  <c:v>30000</c:v>
                </c:pt>
                <c:pt idx="22">
                  <c:v>30000</c:v>
                </c:pt>
                <c:pt idx="23">
                  <c:v>30000</c:v>
                </c:pt>
                <c:pt idx="24">
                  <c:v>30000</c:v>
                </c:pt>
                <c:pt idx="25">
                  <c:v>30000</c:v>
                </c:pt>
                <c:pt idx="26">
                  <c:v>30000</c:v>
                </c:pt>
                <c:pt idx="27">
                  <c:v>30000</c:v>
                </c:pt>
                <c:pt idx="28">
                  <c:v>30000</c:v>
                </c:pt>
                <c:pt idx="29">
                  <c:v>30000</c:v>
                </c:pt>
                <c:pt idx="30">
                  <c:v>30000</c:v>
                </c:pt>
                <c:pt idx="31">
                  <c:v>30000</c:v>
                </c:pt>
                <c:pt idx="32">
                  <c:v>30000</c:v>
                </c:pt>
                <c:pt idx="33">
                  <c:v>30000</c:v>
                </c:pt>
                <c:pt idx="34">
                  <c:v>30000</c:v>
                </c:pt>
                <c:pt idx="35">
                  <c:v>30000</c:v>
                </c:pt>
                <c:pt idx="36">
                  <c:v>30000</c:v>
                </c:pt>
                <c:pt idx="37">
                  <c:v>30000</c:v>
                </c:pt>
                <c:pt idx="38">
                  <c:v>30000</c:v>
                </c:pt>
                <c:pt idx="39" formatCode="General">
                  <c:v>30000</c:v>
                </c:pt>
              </c:numCache>
            </c:numRef>
          </c:val>
          <c:smooth val="0"/>
          <c:extLst>
            <c:ext xmlns:c16="http://schemas.microsoft.com/office/drawing/2014/chart" uri="{C3380CC4-5D6E-409C-BE32-E72D297353CC}">
              <c16:uniqueId val="{00000001-925F-F641-BAFC-FBFC657ACCC8}"/>
            </c:ext>
          </c:extLst>
        </c:ser>
        <c:ser>
          <c:idx val="2"/>
          <c:order val="2"/>
          <c:tx>
            <c:strRef>
              <c:f>Sheet2!$D$1</c:f>
              <c:strCache>
                <c:ptCount val="1"/>
                <c:pt idx="0">
                  <c:v>Age 35 Total Growth</c:v>
                </c:pt>
              </c:strCache>
            </c:strRef>
          </c:tx>
          <c:spPr>
            <a:ln w="38100" cap="flat" cmpd="dbl" algn="ctr">
              <a:solidFill>
                <a:schemeClr val="accent3"/>
              </a:solidFill>
              <a:miter lim="800000"/>
            </a:ln>
            <a:effectLst/>
          </c:spPr>
          <c:marker>
            <c:symbol val="none"/>
          </c:marker>
          <c:dLbls>
            <c:dLbl>
              <c:idx val="39"/>
              <c:layout>
                <c:manualLayout>
                  <c:x val="0"/>
                  <c:y val="-1.187599063508832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a:t>303,219</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7.1009607072207173E-2"/>
                      <c:h val="4.1595706765300992E-2"/>
                    </c:manualLayout>
                  </c15:layout>
                  <c15:showDataLabelsRange val="0"/>
                </c:ext>
                <c:ext xmlns:c16="http://schemas.microsoft.com/office/drawing/2014/chart" uri="{C3380CC4-5D6E-409C-BE32-E72D297353CC}">
                  <c16:uniqueId val="{00000001-6304-0942-AA11-3DEDE0D692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Sheet2!$A$2:$A$41</c:f>
              <c:numCache>
                <c:formatCode>General</c:formatCode>
                <c:ptCount val="40"/>
                <c:pt idx="0">
                  <c:v>25</c:v>
                </c:pt>
                <c:pt idx="10">
                  <c:v>35</c:v>
                </c:pt>
                <c:pt idx="19">
                  <c:v>45</c:v>
                </c:pt>
                <c:pt idx="29">
                  <c:v>55</c:v>
                </c:pt>
                <c:pt idx="39">
                  <c:v>65</c:v>
                </c:pt>
              </c:numCache>
            </c:numRef>
          </c:cat>
          <c:val>
            <c:numRef>
              <c:f>Sheet2!$D$2:$D$41</c:f>
              <c:numCache>
                <c:formatCode>_-* #,##0_-;\-* #,##0_-;_-* "-"??_-;_-@_-</c:formatCode>
                <c:ptCount val="40"/>
                <c:pt idx="0">
                  <c:v>0</c:v>
                </c:pt>
                <c:pt idx="1">
                  <c:v>0</c:v>
                </c:pt>
                <c:pt idx="2">
                  <c:v>0</c:v>
                </c:pt>
                <c:pt idx="3">
                  <c:v>0</c:v>
                </c:pt>
                <c:pt idx="4">
                  <c:v>0</c:v>
                </c:pt>
                <c:pt idx="5">
                  <c:v>0</c:v>
                </c:pt>
                <c:pt idx="6">
                  <c:v>0</c:v>
                </c:pt>
                <c:pt idx="7">
                  <c:v>0</c:v>
                </c:pt>
                <c:pt idx="8">
                  <c:v>0</c:v>
                </c:pt>
                <c:pt idx="9">
                  <c:v>0</c:v>
                </c:pt>
                <c:pt idx="10">
                  <c:v>3210</c:v>
                </c:pt>
                <c:pt idx="11">
                  <c:v>6644.7</c:v>
                </c:pt>
                <c:pt idx="12">
                  <c:v>10319.829000000002</c:v>
                </c:pt>
                <c:pt idx="13">
                  <c:v>14252.217030000002</c:v>
                </c:pt>
                <c:pt idx="14">
                  <c:v>18459.872222099999</c:v>
                </c:pt>
                <c:pt idx="15">
                  <c:v>22962.063277646997</c:v>
                </c:pt>
                <c:pt idx="16">
                  <c:v>27779.407707082286</c:v>
                </c:pt>
                <c:pt idx="17">
                  <c:v>32933.966246578049</c:v>
                </c:pt>
                <c:pt idx="18">
                  <c:v>38449.343883838512</c:v>
                </c:pt>
                <c:pt idx="19">
                  <c:v>44350.79795570721</c:v>
                </c:pt>
                <c:pt idx="20">
                  <c:v>50665.353812606714</c:v>
                </c:pt>
                <c:pt idx="21">
                  <c:v>57421.928579489184</c:v>
                </c:pt>
                <c:pt idx="22">
                  <c:v>64651.463580053431</c:v>
                </c:pt>
                <c:pt idx="23">
                  <c:v>72387.066030657166</c:v>
                </c:pt>
                <c:pt idx="24">
                  <c:v>80664.16065280317</c:v>
                </c:pt>
                <c:pt idx="25">
                  <c:v>89520.651898499389</c:v>
                </c:pt>
                <c:pt idx="26">
                  <c:v>98997.097531394349</c:v>
                </c:pt>
                <c:pt idx="27">
                  <c:v>109136.89435859195</c:v>
                </c:pt>
                <c:pt idx="28">
                  <c:v>119986.47696369339</c:v>
                </c:pt>
                <c:pt idx="29">
                  <c:v>131595.53035115195</c:v>
                </c:pt>
                <c:pt idx="30">
                  <c:v>144017.21747573258</c:v>
                </c:pt>
                <c:pt idx="31">
                  <c:v>157308.42269903386</c:v>
                </c:pt>
                <c:pt idx="32">
                  <c:v>171530.01228796624</c:v>
                </c:pt>
                <c:pt idx="33">
                  <c:v>186747.11314812387</c:v>
                </c:pt>
                <c:pt idx="34">
                  <c:v>203029.41106849254</c:v>
                </c:pt>
                <c:pt idx="35">
                  <c:v>220451.46984328702</c:v>
                </c:pt>
                <c:pt idx="36">
                  <c:v>239093.07273231712</c:v>
                </c:pt>
                <c:pt idx="37">
                  <c:v>259039.58782357932</c:v>
                </c:pt>
                <c:pt idx="38">
                  <c:v>280382.35897122987</c:v>
                </c:pt>
                <c:pt idx="39" formatCode="General">
                  <c:v>303219.12409921596</c:v>
                </c:pt>
              </c:numCache>
            </c:numRef>
          </c:val>
          <c:smooth val="0"/>
          <c:extLst>
            <c:ext xmlns:c16="http://schemas.microsoft.com/office/drawing/2014/chart" uri="{C3380CC4-5D6E-409C-BE32-E72D297353CC}">
              <c16:uniqueId val="{00000002-925F-F641-BAFC-FBFC657ACCC8}"/>
            </c:ext>
          </c:extLst>
        </c:ser>
        <c:ser>
          <c:idx val="3"/>
          <c:order val="3"/>
          <c:tx>
            <c:strRef>
              <c:f>Sheet2!$E$1</c:f>
              <c:strCache>
                <c:ptCount val="1"/>
                <c:pt idx="0">
                  <c:v>Age 35 Total Contribution</c:v>
                </c:pt>
              </c:strCache>
            </c:strRef>
          </c:tx>
          <c:spPr>
            <a:ln w="38100" cap="flat" cmpd="dbl" algn="ctr">
              <a:solidFill>
                <a:schemeClr val="accent4"/>
              </a:solidFill>
              <a:miter lim="800000"/>
            </a:ln>
            <a:effectLst/>
          </c:spPr>
          <c:marker>
            <c:symbol val="none"/>
          </c:marker>
          <c:dLbls>
            <c:dLbl>
              <c:idx val="3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04-0942-AA11-3DEDE0D692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Sheet2!$A$2:$A$41</c:f>
              <c:numCache>
                <c:formatCode>General</c:formatCode>
                <c:ptCount val="40"/>
                <c:pt idx="0">
                  <c:v>25</c:v>
                </c:pt>
                <c:pt idx="10">
                  <c:v>35</c:v>
                </c:pt>
                <c:pt idx="19">
                  <c:v>45</c:v>
                </c:pt>
                <c:pt idx="29">
                  <c:v>55</c:v>
                </c:pt>
                <c:pt idx="39">
                  <c:v>65</c:v>
                </c:pt>
              </c:numCache>
            </c:numRef>
          </c:cat>
          <c:val>
            <c:numRef>
              <c:f>Sheet2!$E$2:$E$41</c:f>
              <c:numCache>
                <c:formatCode>_-* #,##0_-;\-* #,##0_-;_-* "-"??_-;_-@_-</c:formatCode>
                <c:ptCount val="40"/>
                <c:pt idx="0">
                  <c:v>0</c:v>
                </c:pt>
                <c:pt idx="1">
                  <c:v>0</c:v>
                </c:pt>
                <c:pt idx="2">
                  <c:v>0</c:v>
                </c:pt>
                <c:pt idx="3">
                  <c:v>0</c:v>
                </c:pt>
                <c:pt idx="4">
                  <c:v>0</c:v>
                </c:pt>
                <c:pt idx="5">
                  <c:v>0</c:v>
                </c:pt>
                <c:pt idx="6">
                  <c:v>0</c:v>
                </c:pt>
                <c:pt idx="7">
                  <c:v>0</c:v>
                </c:pt>
                <c:pt idx="8">
                  <c:v>0</c:v>
                </c:pt>
                <c:pt idx="9">
                  <c:v>0</c:v>
                </c:pt>
                <c:pt idx="10">
                  <c:v>3000</c:v>
                </c:pt>
                <c:pt idx="11">
                  <c:v>6000</c:v>
                </c:pt>
                <c:pt idx="12">
                  <c:v>9000</c:v>
                </c:pt>
                <c:pt idx="13">
                  <c:v>12000</c:v>
                </c:pt>
                <c:pt idx="14">
                  <c:v>15000</c:v>
                </c:pt>
                <c:pt idx="15">
                  <c:v>18000</c:v>
                </c:pt>
                <c:pt idx="16">
                  <c:v>21000</c:v>
                </c:pt>
                <c:pt idx="17">
                  <c:v>24000</c:v>
                </c:pt>
                <c:pt idx="18">
                  <c:v>27000</c:v>
                </c:pt>
                <c:pt idx="19">
                  <c:v>30000</c:v>
                </c:pt>
                <c:pt idx="20">
                  <c:v>33000</c:v>
                </c:pt>
                <c:pt idx="21">
                  <c:v>36000</c:v>
                </c:pt>
                <c:pt idx="22">
                  <c:v>39000</c:v>
                </c:pt>
                <c:pt idx="23">
                  <c:v>42000</c:v>
                </c:pt>
                <c:pt idx="24">
                  <c:v>45000</c:v>
                </c:pt>
                <c:pt idx="25">
                  <c:v>48000</c:v>
                </c:pt>
                <c:pt idx="26">
                  <c:v>51000</c:v>
                </c:pt>
                <c:pt idx="27">
                  <c:v>54000</c:v>
                </c:pt>
                <c:pt idx="28">
                  <c:v>57000</c:v>
                </c:pt>
                <c:pt idx="29">
                  <c:v>60000</c:v>
                </c:pt>
                <c:pt idx="30">
                  <c:v>63000</c:v>
                </c:pt>
                <c:pt idx="31">
                  <c:v>66000</c:v>
                </c:pt>
                <c:pt idx="32">
                  <c:v>69000</c:v>
                </c:pt>
                <c:pt idx="33">
                  <c:v>72000</c:v>
                </c:pt>
                <c:pt idx="34">
                  <c:v>75000</c:v>
                </c:pt>
                <c:pt idx="35">
                  <c:v>78000</c:v>
                </c:pt>
                <c:pt idx="36">
                  <c:v>81000</c:v>
                </c:pt>
                <c:pt idx="37">
                  <c:v>84000</c:v>
                </c:pt>
                <c:pt idx="38">
                  <c:v>87000</c:v>
                </c:pt>
                <c:pt idx="39" formatCode="General">
                  <c:v>90000</c:v>
                </c:pt>
              </c:numCache>
            </c:numRef>
          </c:val>
          <c:smooth val="0"/>
          <c:extLst>
            <c:ext xmlns:c16="http://schemas.microsoft.com/office/drawing/2014/chart" uri="{C3380CC4-5D6E-409C-BE32-E72D297353CC}">
              <c16:uniqueId val="{00000003-925F-F641-BAFC-FBFC657ACCC8}"/>
            </c:ext>
          </c:extLst>
        </c:ser>
        <c:dLbls>
          <c:dLblPos val="ctr"/>
          <c:showLegendKey val="0"/>
          <c:showVal val="1"/>
          <c:showCatName val="0"/>
          <c:showSerName val="0"/>
          <c:showPercent val="0"/>
          <c:showBubbleSize val="0"/>
        </c:dLbls>
        <c:smooth val="0"/>
        <c:axId val="1189829856"/>
        <c:axId val="1190020080"/>
      </c:lineChart>
      <c:catAx>
        <c:axId val="1189829856"/>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0020080"/>
        <c:crosses val="autoZero"/>
        <c:auto val="1"/>
        <c:lblAlgn val="ctr"/>
        <c:lblOffset val="100"/>
        <c:noMultiLvlLbl val="0"/>
      </c:catAx>
      <c:valAx>
        <c:axId val="1190020080"/>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_-* #,##0_-;\-* #,##0_-;_-* &quot;-&quot;??_-;_-@_-"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98298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10C78-263A-4647-BE07-5B673CD4F84B}"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72FC2DB3-F9E2-7646-AFD9-95DC4B826146}">
      <dgm:prSet phldrT="[Text]"/>
      <dgm:spPr/>
      <dgm:t>
        <a:bodyPr/>
        <a:lstStyle/>
        <a:p>
          <a:r>
            <a:rPr lang="en-US"/>
            <a:t>Equip</a:t>
          </a:r>
        </a:p>
      </dgm:t>
    </dgm:pt>
    <dgm:pt modelId="{FFD7240C-1E9E-7441-B4A8-4DF118C48A2B}" type="parTrans" cxnId="{4D2D3DD1-F143-0E4E-B8EB-FE915AA44D83}">
      <dgm:prSet/>
      <dgm:spPr/>
      <dgm:t>
        <a:bodyPr/>
        <a:lstStyle/>
        <a:p>
          <a:endParaRPr lang="en-US"/>
        </a:p>
      </dgm:t>
    </dgm:pt>
    <dgm:pt modelId="{9A902CF7-8C97-DB46-BFCE-79850FB399CD}" type="sibTrans" cxnId="{4D2D3DD1-F143-0E4E-B8EB-FE915AA44D83}">
      <dgm:prSet/>
      <dgm:spPr/>
      <dgm:t>
        <a:bodyPr/>
        <a:lstStyle/>
        <a:p>
          <a:endParaRPr lang="en-US"/>
        </a:p>
      </dgm:t>
    </dgm:pt>
    <dgm:pt modelId="{8C3A7214-F73F-9245-9218-793C49FE28B4}">
      <dgm:prSet phldrT="[Text]"/>
      <dgm:spPr/>
      <dgm:t>
        <a:bodyPr/>
        <a:lstStyle/>
        <a:p>
          <a:r>
            <a:rPr lang="en-US"/>
            <a:t>Podcasts</a:t>
          </a:r>
        </a:p>
      </dgm:t>
    </dgm:pt>
    <dgm:pt modelId="{290A7311-3C79-9444-A7B9-76BEC6B2072E}" type="parTrans" cxnId="{7CA5FB97-B2B8-2845-8755-7A31F783BDE1}">
      <dgm:prSet/>
      <dgm:spPr/>
      <dgm:t>
        <a:bodyPr/>
        <a:lstStyle/>
        <a:p>
          <a:endParaRPr lang="en-US"/>
        </a:p>
      </dgm:t>
    </dgm:pt>
    <dgm:pt modelId="{7B5772C9-06B7-7A43-A130-1341C243BFF6}" type="sibTrans" cxnId="{7CA5FB97-B2B8-2845-8755-7A31F783BDE1}">
      <dgm:prSet/>
      <dgm:spPr/>
      <dgm:t>
        <a:bodyPr/>
        <a:lstStyle/>
        <a:p>
          <a:endParaRPr lang="en-US"/>
        </a:p>
      </dgm:t>
    </dgm:pt>
    <dgm:pt modelId="{EE0F0DCB-0878-E546-94B3-44EC4644F79C}">
      <dgm:prSet phldrT="[Text]"/>
      <dgm:spPr/>
      <dgm:t>
        <a:bodyPr/>
        <a:lstStyle/>
        <a:p>
          <a:r>
            <a:rPr lang="en-US"/>
            <a:t>Webinars/Seminars</a:t>
          </a:r>
        </a:p>
      </dgm:t>
    </dgm:pt>
    <dgm:pt modelId="{98E91447-E581-5D4C-8BE3-451E93B096D6}" type="parTrans" cxnId="{E36E2FDF-5A28-484F-990B-1B6D91DD44C2}">
      <dgm:prSet/>
      <dgm:spPr/>
      <dgm:t>
        <a:bodyPr/>
        <a:lstStyle/>
        <a:p>
          <a:endParaRPr lang="en-US"/>
        </a:p>
      </dgm:t>
    </dgm:pt>
    <dgm:pt modelId="{F491C808-6997-E140-BA1E-3786178998C4}" type="sibTrans" cxnId="{E36E2FDF-5A28-484F-990B-1B6D91DD44C2}">
      <dgm:prSet/>
      <dgm:spPr/>
      <dgm:t>
        <a:bodyPr/>
        <a:lstStyle/>
        <a:p>
          <a:endParaRPr lang="en-US"/>
        </a:p>
      </dgm:t>
    </dgm:pt>
    <dgm:pt modelId="{E2ADB41A-B924-BD47-92B5-1986FE038072}">
      <dgm:prSet phldrT="[Text]"/>
      <dgm:spPr/>
      <dgm:t>
        <a:bodyPr/>
        <a:lstStyle/>
        <a:p>
          <a:r>
            <a:rPr lang="en-US"/>
            <a:t>Written Resources</a:t>
          </a:r>
        </a:p>
      </dgm:t>
    </dgm:pt>
    <dgm:pt modelId="{787013F6-DDD1-1C49-A867-F99214B2E653}" type="parTrans" cxnId="{7D4D28DE-6D3A-C54D-AEEC-D162A9DD08B5}">
      <dgm:prSet/>
      <dgm:spPr/>
      <dgm:t>
        <a:bodyPr/>
        <a:lstStyle/>
        <a:p>
          <a:endParaRPr lang="en-US"/>
        </a:p>
      </dgm:t>
    </dgm:pt>
    <dgm:pt modelId="{8A10A745-11F8-0A4A-BF35-38C77C9E1ECB}" type="sibTrans" cxnId="{7D4D28DE-6D3A-C54D-AEEC-D162A9DD08B5}">
      <dgm:prSet/>
      <dgm:spPr/>
      <dgm:t>
        <a:bodyPr/>
        <a:lstStyle/>
        <a:p>
          <a:endParaRPr lang="en-US"/>
        </a:p>
      </dgm:t>
    </dgm:pt>
    <dgm:pt modelId="{8D50BB10-B588-B64D-8416-54F584C355B0}">
      <dgm:prSet phldrT="[Text]"/>
      <dgm:spPr/>
      <dgm:t>
        <a:bodyPr/>
        <a:lstStyle/>
        <a:p>
          <a:r>
            <a:rPr lang="en-US"/>
            <a:t>National Convention, Leadership Conference</a:t>
          </a:r>
        </a:p>
        <a:p>
          <a:r>
            <a:rPr lang="en-US"/>
            <a:t>Association Meetings</a:t>
          </a:r>
        </a:p>
      </dgm:t>
    </dgm:pt>
    <dgm:pt modelId="{9091EF71-6EF4-BE40-A937-67BD95473C3B}" type="parTrans" cxnId="{1FFC820A-2E9A-A447-BE0E-5BA64FB15012}">
      <dgm:prSet/>
      <dgm:spPr/>
      <dgm:t>
        <a:bodyPr/>
        <a:lstStyle/>
        <a:p>
          <a:endParaRPr lang="en-US"/>
        </a:p>
      </dgm:t>
    </dgm:pt>
    <dgm:pt modelId="{9556FBD0-4BBE-F142-A88D-D4C6DE0E090C}" type="sibTrans" cxnId="{1FFC820A-2E9A-A447-BE0E-5BA64FB15012}">
      <dgm:prSet/>
      <dgm:spPr/>
      <dgm:t>
        <a:bodyPr/>
        <a:lstStyle/>
        <a:p>
          <a:endParaRPr lang="en-US"/>
        </a:p>
      </dgm:t>
    </dgm:pt>
    <dgm:pt modelId="{6A62A967-CEA4-6A40-8990-1B9B4120B811}" type="pres">
      <dgm:prSet presAssocID="{E0A10C78-263A-4647-BE07-5B673CD4F84B}" presName="diagram" presStyleCnt="0">
        <dgm:presLayoutVars>
          <dgm:chMax val="1"/>
          <dgm:dir/>
          <dgm:animLvl val="ctr"/>
          <dgm:resizeHandles val="exact"/>
        </dgm:presLayoutVars>
      </dgm:prSet>
      <dgm:spPr/>
    </dgm:pt>
    <dgm:pt modelId="{7B0C2F05-7939-C44C-A6B9-43AB4984DDF2}" type="pres">
      <dgm:prSet presAssocID="{E0A10C78-263A-4647-BE07-5B673CD4F84B}" presName="matrix" presStyleCnt="0"/>
      <dgm:spPr/>
    </dgm:pt>
    <dgm:pt modelId="{304FC27F-45EE-9549-968F-B5E4A86D7170}" type="pres">
      <dgm:prSet presAssocID="{E0A10C78-263A-4647-BE07-5B673CD4F84B}" presName="tile1" presStyleLbl="node1" presStyleIdx="0" presStyleCnt="4"/>
      <dgm:spPr/>
    </dgm:pt>
    <dgm:pt modelId="{2B861B46-4FAF-9642-B693-A960794AC2BC}" type="pres">
      <dgm:prSet presAssocID="{E0A10C78-263A-4647-BE07-5B673CD4F84B}" presName="tile1text" presStyleLbl="node1" presStyleIdx="0" presStyleCnt="4">
        <dgm:presLayoutVars>
          <dgm:chMax val="0"/>
          <dgm:chPref val="0"/>
          <dgm:bulletEnabled val="1"/>
        </dgm:presLayoutVars>
      </dgm:prSet>
      <dgm:spPr/>
    </dgm:pt>
    <dgm:pt modelId="{0267CEA2-7BFE-014C-80A9-AFBD79A91091}" type="pres">
      <dgm:prSet presAssocID="{E0A10C78-263A-4647-BE07-5B673CD4F84B}" presName="tile2" presStyleLbl="node1" presStyleIdx="1" presStyleCnt="4"/>
      <dgm:spPr/>
    </dgm:pt>
    <dgm:pt modelId="{5A6560D1-299F-CD43-9762-D2DBFA396FCA}" type="pres">
      <dgm:prSet presAssocID="{E0A10C78-263A-4647-BE07-5B673CD4F84B}" presName="tile2text" presStyleLbl="node1" presStyleIdx="1" presStyleCnt="4">
        <dgm:presLayoutVars>
          <dgm:chMax val="0"/>
          <dgm:chPref val="0"/>
          <dgm:bulletEnabled val="1"/>
        </dgm:presLayoutVars>
      </dgm:prSet>
      <dgm:spPr/>
    </dgm:pt>
    <dgm:pt modelId="{75E95405-B060-D44F-A87A-5AC8D5DB98E9}" type="pres">
      <dgm:prSet presAssocID="{E0A10C78-263A-4647-BE07-5B673CD4F84B}" presName="tile3" presStyleLbl="node1" presStyleIdx="2" presStyleCnt="4"/>
      <dgm:spPr/>
    </dgm:pt>
    <dgm:pt modelId="{6BD0F4A7-646C-9E4F-9EB9-0D9B3BE1D7A4}" type="pres">
      <dgm:prSet presAssocID="{E0A10C78-263A-4647-BE07-5B673CD4F84B}" presName="tile3text" presStyleLbl="node1" presStyleIdx="2" presStyleCnt="4">
        <dgm:presLayoutVars>
          <dgm:chMax val="0"/>
          <dgm:chPref val="0"/>
          <dgm:bulletEnabled val="1"/>
        </dgm:presLayoutVars>
      </dgm:prSet>
      <dgm:spPr/>
    </dgm:pt>
    <dgm:pt modelId="{69583E6D-F798-E14B-B82A-F6623D550165}" type="pres">
      <dgm:prSet presAssocID="{E0A10C78-263A-4647-BE07-5B673CD4F84B}" presName="tile4" presStyleLbl="node1" presStyleIdx="3" presStyleCnt="4"/>
      <dgm:spPr/>
    </dgm:pt>
    <dgm:pt modelId="{A6EF99C2-51AE-8944-A885-3C21547B1D57}" type="pres">
      <dgm:prSet presAssocID="{E0A10C78-263A-4647-BE07-5B673CD4F84B}" presName="tile4text" presStyleLbl="node1" presStyleIdx="3" presStyleCnt="4">
        <dgm:presLayoutVars>
          <dgm:chMax val="0"/>
          <dgm:chPref val="0"/>
          <dgm:bulletEnabled val="1"/>
        </dgm:presLayoutVars>
      </dgm:prSet>
      <dgm:spPr/>
    </dgm:pt>
    <dgm:pt modelId="{D4060E0A-437F-3B44-BFAF-4C1585BDFBDE}" type="pres">
      <dgm:prSet presAssocID="{E0A10C78-263A-4647-BE07-5B673CD4F84B}" presName="centerTile" presStyleLbl="fgShp" presStyleIdx="0" presStyleCnt="1">
        <dgm:presLayoutVars>
          <dgm:chMax val="0"/>
          <dgm:chPref val="0"/>
        </dgm:presLayoutVars>
      </dgm:prSet>
      <dgm:spPr/>
    </dgm:pt>
  </dgm:ptLst>
  <dgm:cxnLst>
    <dgm:cxn modelId="{1FFC820A-2E9A-A447-BE0E-5BA64FB15012}" srcId="{72FC2DB3-F9E2-7646-AFD9-95DC4B826146}" destId="{8D50BB10-B588-B64D-8416-54F584C355B0}" srcOrd="3" destOrd="0" parTransId="{9091EF71-6EF4-BE40-A937-67BD95473C3B}" sibTransId="{9556FBD0-4BBE-F142-A88D-D4C6DE0E090C}"/>
    <dgm:cxn modelId="{CB591313-9C88-E44C-85A7-8A5D026746A8}" type="presOf" srcId="{EE0F0DCB-0878-E546-94B3-44EC4644F79C}" destId="{5A6560D1-299F-CD43-9762-D2DBFA396FCA}" srcOrd="1" destOrd="0" presId="urn:microsoft.com/office/officeart/2005/8/layout/matrix1"/>
    <dgm:cxn modelId="{FDD57735-E6A8-F444-9DC5-A1B9E1D55D6A}" type="presOf" srcId="{EE0F0DCB-0878-E546-94B3-44EC4644F79C}" destId="{0267CEA2-7BFE-014C-80A9-AFBD79A91091}" srcOrd="0" destOrd="0" presId="urn:microsoft.com/office/officeart/2005/8/layout/matrix1"/>
    <dgm:cxn modelId="{62C1A15E-593A-6E4A-94F2-1353023F3771}" type="presOf" srcId="{E0A10C78-263A-4647-BE07-5B673CD4F84B}" destId="{6A62A967-CEA4-6A40-8990-1B9B4120B811}" srcOrd="0" destOrd="0" presId="urn:microsoft.com/office/officeart/2005/8/layout/matrix1"/>
    <dgm:cxn modelId="{7512466C-616E-EF41-8305-27A67E2F03AC}" type="presOf" srcId="{72FC2DB3-F9E2-7646-AFD9-95DC4B826146}" destId="{D4060E0A-437F-3B44-BFAF-4C1585BDFBDE}" srcOrd="0" destOrd="0" presId="urn:microsoft.com/office/officeart/2005/8/layout/matrix1"/>
    <dgm:cxn modelId="{CE4AB678-5EC7-4E47-9473-221F5901F5ED}" type="presOf" srcId="{E2ADB41A-B924-BD47-92B5-1986FE038072}" destId="{6BD0F4A7-646C-9E4F-9EB9-0D9B3BE1D7A4}" srcOrd="1" destOrd="0" presId="urn:microsoft.com/office/officeart/2005/8/layout/matrix1"/>
    <dgm:cxn modelId="{B74D8185-1ED1-7C42-8F3B-DEE1DE90C641}" type="presOf" srcId="{E2ADB41A-B924-BD47-92B5-1986FE038072}" destId="{75E95405-B060-D44F-A87A-5AC8D5DB98E9}" srcOrd="0" destOrd="0" presId="urn:microsoft.com/office/officeart/2005/8/layout/matrix1"/>
    <dgm:cxn modelId="{C5F4C388-DDAC-414F-955C-65645785986C}" type="presOf" srcId="{8C3A7214-F73F-9245-9218-793C49FE28B4}" destId="{304FC27F-45EE-9549-968F-B5E4A86D7170}" srcOrd="0" destOrd="0" presId="urn:microsoft.com/office/officeart/2005/8/layout/matrix1"/>
    <dgm:cxn modelId="{7CA5FB97-B2B8-2845-8755-7A31F783BDE1}" srcId="{72FC2DB3-F9E2-7646-AFD9-95DC4B826146}" destId="{8C3A7214-F73F-9245-9218-793C49FE28B4}" srcOrd="0" destOrd="0" parTransId="{290A7311-3C79-9444-A7B9-76BEC6B2072E}" sibTransId="{7B5772C9-06B7-7A43-A130-1341C243BFF6}"/>
    <dgm:cxn modelId="{EB527FBD-AC94-8145-A67F-13A491C03A70}" type="presOf" srcId="{8D50BB10-B588-B64D-8416-54F584C355B0}" destId="{A6EF99C2-51AE-8944-A885-3C21547B1D57}" srcOrd="1" destOrd="0" presId="urn:microsoft.com/office/officeart/2005/8/layout/matrix1"/>
    <dgm:cxn modelId="{7A7133C7-646A-DE4E-9553-A4FE3815AE1C}" type="presOf" srcId="{8C3A7214-F73F-9245-9218-793C49FE28B4}" destId="{2B861B46-4FAF-9642-B693-A960794AC2BC}" srcOrd="1" destOrd="0" presId="urn:microsoft.com/office/officeart/2005/8/layout/matrix1"/>
    <dgm:cxn modelId="{4D2D3DD1-F143-0E4E-B8EB-FE915AA44D83}" srcId="{E0A10C78-263A-4647-BE07-5B673CD4F84B}" destId="{72FC2DB3-F9E2-7646-AFD9-95DC4B826146}" srcOrd="0" destOrd="0" parTransId="{FFD7240C-1E9E-7441-B4A8-4DF118C48A2B}" sibTransId="{9A902CF7-8C97-DB46-BFCE-79850FB399CD}"/>
    <dgm:cxn modelId="{7D4D28DE-6D3A-C54D-AEEC-D162A9DD08B5}" srcId="{72FC2DB3-F9E2-7646-AFD9-95DC4B826146}" destId="{E2ADB41A-B924-BD47-92B5-1986FE038072}" srcOrd="2" destOrd="0" parTransId="{787013F6-DDD1-1C49-A867-F99214B2E653}" sibTransId="{8A10A745-11F8-0A4A-BF35-38C77C9E1ECB}"/>
    <dgm:cxn modelId="{E36E2FDF-5A28-484F-990B-1B6D91DD44C2}" srcId="{72FC2DB3-F9E2-7646-AFD9-95DC4B826146}" destId="{EE0F0DCB-0878-E546-94B3-44EC4644F79C}" srcOrd="1" destOrd="0" parTransId="{98E91447-E581-5D4C-8BE3-451E93B096D6}" sibTransId="{F491C808-6997-E140-BA1E-3786178998C4}"/>
    <dgm:cxn modelId="{DFF525FB-79B7-254C-BFC2-9371BE767C50}" type="presOf" srcId="{8D50BB10-B588-B64D-8416-54F584C355B0}" destId="{69583E6D-F798-E14B-B82A-F6623D550165}" srcOrd="0" destOrd="0" presId="urn:microsoft.com/office/officeart/2005/8/layout/matrix1"/>
    <dgm:cxn modelId="{ED210138-54DA-464D-A0C0-8FCE08D27BA1}" type="presParOf" srcId="{6A62A967-CEA4-6A40-8990-1B9B4120B811}" destId="{7B0C2F05-7939-C44C-A6B9-43AB4984DDF2}" srcOrd="0" destOrd="0" presId="urn:microsoft.com/office/officeart/2005/8/layout/matrix1"/>
    <dgm:cxn modelId="{5A796DC3-9958-A449-9192-0B416CB089ED}" type="presParOf" srcId="{7B0C2F05-7939-C44C-A6B9-43AB4984DDF2}" destId="{304FC27F-45EE-9549-968F-B5E4A86D7170}" srcOrd="0" destOrd="0" presId="urn:microsoft.com/office/officeart/2005/8/layout/matrix1"/>
    <dgm:cxn modelId="{6CCDFB04-3168-074B-A742-F789FDD95E2B}" type="presParOf" srcId="{7B0C2F05-7939-C44C-A6B9-43AB4984DDF2}" destId="{2B861B46-4FAF-9642-B693-A960794AC2BC}" srcOrd="1" destOrd="0" presId="urn:microsoft.com/office/officeart/2005/8/layout/matrix1"/>
    <dgm:cxn modelId="{F7444A97-7054-BD44-AF60-A66259A62513}" type="presParOf" srcId="{7B0C2F05-7939-C44C-A6B9-43AB4984DDF2}" destId="{0267CEA2-7BFE-014C-80A9-AFBD79A91091}" srcOrd="2" destOrd="0" presId="urn:microsoft.com/office/officeart/2005/8/layout/matrix1"/>
    <dgm:cxn modelId="{665C3DF5-AC42-D24E-BA45-E709B18BDFA6}" type="presParOf" srcId="{7B0C2F05-7939-C44C-A6B9-43AB4984DDF2}" destId="{5A6560D1-299F-CD43-9762-D2DBFA396FCA}" srcOrd="3" destOrd="0" presId="urn:microsoft.com/office/officeart/2005/8/layout/matrix1"/>
    <dgm:cxn modelId="{D9022E80-C33F-BC4A-8FCC-762991B92C1F}" type="presParOf" srcId="{7B0C2F05-7939-C44C-A6B9-43AB4984DDF2}" destId="{75E95405-B060-D44F-A87A-5AC8D5DB98E9}" srcOrd="4" destOrd="0" presId="urn:microsoft.com/office/officeart/2005/8/layout/matrix1"/>
    <dgm:cxn modelId="{0FD3DDEA-6585-9846-B28C-A7594C88DFAE}" type="presParOf" srcId="{7B0C2F05-7939-C44C-A6B9-43AB4984DDF2}" destId="{6BD0F4A7-646C-9E4F-9EB9-0D9B3BE1D7A4}" srcOrd="5" destOrd="0" presId="urn:microsoft.com/office/officeart/2005/8/layout/matrix1"/>
    <dgm:cxn modelId="{6E46531D-3751-494E-920B-3BC17763D005}" type="presParOf" srcId="{7B0C2F05-7939-C44C-A6B9-43AB4984DDF2}" destId="{69583E6D-F798-E14B-B82A-F6623D550165}" srcOrd="6" destOrd="0" presId="urn:microsoft.com/office/officeart/2005/8/layout/matrix1"/>
    <dgm:cxn modelId="{9D8489A2-B023-D046-B27A-6F7A938BC252}" type="presParOf" srcId="{7B0C2F05-7939-C44C-A6B9-43AB4984DDF2}" destId="{A6EF99C2-51AE-8944-A885-3C21547B1D57}" srcOrd="7" destOrd="0" presId="urn:microsoft.com/office/officeart/2005/8/layout/matrix1"/>
    <dgm:cxn modelId="{7547FBF8-CD48-1B46-9A43-7F0D00E21D0C}" type="presParOf" srcId="{6A62A967-CEA4-6A40-8990-1B9B4120B811}" destId="{D4060E0A-437F-3B44-BFAF-4C1585BDFBD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6E8627-69D0-43C3-B9FB-FBA5BEE4494C}"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D757874E-CE5D-414F-A8AC-B02F5858AF38}">
      <dgm:prSet/>
      <dgm:spPr/>
      <dgm:t>
        <a:bodyPr/>
        <a:lstStyle/>
        <a:p>
          <a:r>
            <a:rPr lang="en-US"/>
            <a:t>Individual goals: I will train/disciple _______ in the Christian faith.</a:t>
          </a:r>
        </a:p>
      </dgm:t>
    </dgm:pt>
    <dgm:pt modelId="{3E8133EC-0098-48F7-A62B-343495DAA7D8}" type="parTrans" cxnId="{B11F1391-3087-44C5-B180-470E8CFBEBC3}">
      <dgm:prSet/>
      <dgm:spPr/>
      <dgm:t>
        <a:bodyPr/>
        <a:lstStyle/>
        <a:p>
          <a:endParaRPr lang="en-US"/>
        </a:p>
      </dgm:t>
    </dgm:pt>
    <dgm:pt modelId="{8382B89A-E2C1-4D7C-9642-E1D3F094C26F}" type="sibTrans" cxnId="{B11F1391-3087-44C5-B180-470E8CFBEBC3}">
      <dgm:prSet/>
      <dgm:spPr/>
      <dgm:t>
        <a:bodyPr/>
        <a:lstStyle/>
        <a:p>
          <a:endParaRPr lang="en-US"/>
        </a:p>
      </dgm:t>
    </dgm:pt>
    <dgm:pt modelId="{AA2DA274-2A48-4690-B771-1AA2D9EE5DBB}">
      <dgm:prSet/>
      <dgm:spPr/>
      <dgm:t>
        <a:bodyPr/>
        <a:lstStyle/>
        <a:p>
          <a:r>
            <a:rPr lang="en-US"/>
            <a:t>Church/Association goals: We will train our people (pastors and laypeople) to utilize their spiritual gifts in ministry.</a:t>
          </a:r>
        </a:p>
      </dgm:t>
    </dgm:pt>
    <dgm:pt modelId="{371C4CB8-D8DC-4144-B8D7-18196E079FC7}" type="parTrans" cxnId="{F1B78AA8-8506-434B-B969-A0E7182A67BC}">
      <dgm:prSet/>
      <dgm:spPr/>
      <dgm:t>
        <a:bodyPr/>
        <a:lstStyle/>
        <a:p>
          <a:endParaRPr lang="en-US"/>
        </a:p>
      </dgm:t>
    </dgm:pt>
    <dgm:pt modelId="{76C5E640-FE57-4DD2-B369-7D3A44891407}" type="sibTrans" cxnId="{F1B78AA8-8506-434B-B969-A0E7182A67BC}">
      <dgm:prSet/>
      <dgm:spPr/>
      <dgm:t>
        <a:bodyPr/>
        <a:lstStyle/>
        <a:p>
          <a:endParaRPr lang="en-US"/>
        </a:p>
      </dgm:t>
    </dgm:pt>
    <dgm:pt modelId="{4AB3B8B1-873D-4211-B72C-AF079494BB00}">
      <dgm:prSet/>
      <dgm:spPr/>
      <dgm:t>
        <a:bodyPr/>
        <a:lstStyle/>
        <a:p>
          <a:r>
            <a:rPr lang="en-US"/>
            <a:t>Denominational goals: We will provide assessment centers and training in the identification and utilization of spiritual gifts.</a:t>
          </a:r>
        </a:p>
      </dgm:t>
    </dgm:pt>
    <dgm:pt modelId="{5735C373-1B02-4E4F-AB19-87D14C67AFB5}" type="parTrans" cxnId="{FA61AC4F-FE0E-4644-90A8-578EA2F22B43}">
      <dgm:prSet/>
      <dgm:spPr/>
      <dgm:t>
        <a:bodyPr/>
        <a:lstStyle/>
        <a:p>
          <a:endParaRPr lang="en-US"/>
        </a:p>
      </dgm:t>
    </dgm:pt>
    <dgm:pt modelId="{384802FC-12EC-44F9-B0DB-7F1360A0DAE8}" type="sibTrans" cxnId="{FA61AC4F-FE0E-4644-90A8-578EA2F22B43}">
      <dgm:prSet/>
      <dgm:spPr/>
      <dgm:t>
        <a:bodyPr/>
        <a:lstStyle/>
        <a:p>
          <a:endParaRPr lang="en-US"/>
        </a:p>
      </dgm:t>
    </dgm:pt>
    <dgm:pt modelId="{00EFCD3C-295A-AB4D-A0C8-8C70A7533313}" type="pres">
      <dgm:prSet presAssocID="{7F6E8627-69D0-43C3-B9FB-FBA5BEE4494C}" presName="outerComposite" presStyleCnt="0">
        <dgm:presLayoutVars>
          <dgm:chMax val="5"/>
          <dgm:dir/>
          <dgm:resizeHandles val="exact"/>
        </dgm:presLayoutVars>
      </dgm:prSet>
      <dgm:spPr/>
    </dgm:pt>
    <dgm:pt modelId="{F6432174-BDF5-1E44-9915-3F00DA8F383D}" type="pres">
      <dgm:prSet presAssocID="{7F6E8627-69D0-43C3-B9FB-FBA5BEE4494C}" presName="dummyMaxCanvas" presStyleCnt="0">
        <dgm:presLayoutVars/>
      </dgm:prSet>
      <dgm:spPr/>
    </dgm:pt>
    <dgm:pt modelId="{B4753F39-F2AB-D340-BE4A-DC2643859128}" type="pres">
      <dgm:prSet presAssocID="{7F6E8627-69D0-43C3-B9FB-FBA5BEE4494C}" presName="ThreeNodes_1" presStyleLbl="node1" presStyleIdx="0" presStyleCnt="3">
        <dgm:presLayoutVars>
          <dgm:bulletEnabled val="1"/>
        </dgm:presLayoutVars>
      </dgm:prSet>
      <dgm:spPr/>
    </dgm:pt>
    <dgm:pt modelId="{A7763ED3-CF5F-814B-AC5D-EEEBAB96F445}" type="pres">
      <dgm:prSet presAssocID="{7F6E8627-69D0-43C3-B9FB-FBA5BEE4494C}" presName="ThreeNodes_2" presStyleLbl="node1" presStyleIdx="1" presStyleCnt="3">
        <dgm:presLayoutVars>
          <dgm:bulletEnabled val="1"/>
        </dgm:presLayoutVars>
      </dgm:prSet>
      <dgm:spPr/>
    </dgm:pt>
    <dgm:pt modelId="{34A3DAC4-13DA-CD4B-B74C-1D0B01A76023}" type="pres">
      <dgm:prSet presAssocID="{7F6E8627-69D0-43C3-B9FB-FBA5BEE4494C}" presName="ThreeNodes_3" presStyleLbl="node1" presStyleIdx="2" presStyleCnt="3">
        <dgm:presLayoutVars>
          <dgm:bulletEnabled val="1"/>
        </dgm:presLayoutVars>
      </dgm:prSet>
      <dgm:spPr/>
    </dgm:pt>
    <dgm:pt modelId="{355F32F5-F956-6A42-A226-BBDC913F727F}" type="pres">
      <dgm:prSet presAssocID="{7F6E8627-69D0-43C3-B9FB-FBA5BEE4494C}" presName="ThreeConn_1-2" presStyleLbl="fgAccFollowNode1" presStyleIdx="0" presStyleCnt="2">
        <dgm:presLayoutVars>
          <dgm:bulletEnabled val="1"/>
        </dgm:presLayoutVars>
      </dgm:prSet>
      <dgm:spPr/>
    </dgm:pt>
    <dgm:pt modelId="{6F791A97-A30F-BD48-8949-AD4E1DB9E0DF}" type="pres">
      <dgm:prSet presAssocID="{7F6E8627-69D0-43C3-B9FB-FBA5BEE4494C}" presName="ThreeConn_2-3" presStyleLbl="fgAccFollowNode1" presStyleIdx="1" presStyleCnt="2">
        <dgm:presLayoutVars>
          <dgm:bulletEnabled val="1"/>
        </dgm:presLayoutVars>
      </dgm:prSet>
      <dgm:spPr/>
    </dgm:pt>
    <dgm:pt modelId="{9CAF829C-0051-E84B-AF43-BCDA8677844C}" type="pres">
      <dgm:prSet presAssocID="{7F6E8627-69D0-43C3-B9FB-FBA5BEE4494C}" presName="ThreeNodes_1_text" presStyleLbl="node1" presStyleIdx="2" presStyleCnt="3">
        <dgm:presLayoutVars>
          <dgm:bulletEnabled val="1"/>
        </dgm:presLayoutVars>
      </dgm:prSet>
      <dgm:spPr/>
    </dgm:pt>
    <dgm:pt modelId="{3E9BA111-0AF3-2F4D-87E9-B84EED0B710F}" type="pres">
      <dgm:prSet presAssocID="{7F6E8627-69D0-43C3-B9FB-FBA5BEE4494C}" presName="ThreeNodes_2_text" presStyleLbl="node1" presStyleIdx="2" presStyleCnt="3">
        <dgm:presLayoutVars>
          <dgm:bulletEnabled val="1"/>
        </dgm:presLayoutVars>
      </dgm:prSet>
      <dgm:spPr/>
    </dgm:pt>
    <dgm:pt modelId="{AE1222C2-B2DB-F94A-9438-9C6897004416}" type="pres">
      <dgm:prSet presAssocID="{7F6E8627-69D0-43C3-B9FB-FBA5BEE4494C}" presName="ThreeNodes_3_text" presStyleLbl="node1" presStyleIdx="2" presStyleCnt="3">
        <dgm:presLayoutVars>
          <dgm:bulletEnabled val="1"/>
        </dgm:presLayoutVars>
      </dgm:prSet>
      <dgm:spPr/>
    </dgm:pt>
  </dgm:ptLst>
  <dgm:cxnLst>
    <dgm:cxn modelId="{00D97306-0AB7-EB41-B7E8-5EEA0216E0EA}" type="presOf" srcId="{D757874E-CE5D-414F-A8AC-B02F5858AF38}" destId="{B4753F39-F2AB-D340-BE4A-DC2643859128}" srcOrd="0" destOrd="0" presId="urn:microsoft.com/office/officeart/2005/8/layout/vProcess5"/>
    <dgm:cxn modelId="{5492F70D-7937-CA4C-B3BE-4A629CD6008F}" type="presOf" srcId="{4AB3B8B1-873D-4211-B72C-AF079494BB00}" destId="{34A3DAC4-13DA-CD4B-B74C-1D0B01A76023}" srcOrd="0" destOrd="0" presId="urn:microsoft.com/office/officeart/2005/8/layout/vProcess5"/>
    <dgm:cxn modelId="{57CA6235-1B58-9948-B649-A4144018FF17}" type="presOf" srcId="{76C5E640-FE57-4DD2-B369-7D3A44891407}" destId="{6F791A97-A30F-BD48-8949-AD4E1DB9E0DF}" srcOrd="0" destOrd="0" presId="urn:microsoft.com/office/officeart/2005/8/layout/vProcess5"/>
    <dgm:cxn modelId="{3AA6C940-A728-DC4E-86CF-F36DEBA6B7A0}" type="presOf" srcId="{D757874E-CE5D-414F-A8AC-B02F5858AF38}" destId="{9CAF829C-0051-E84B-AF43-BCDA8677844C}" srcOrd="1" destOrd="0" presId="urn:microsoft.com/office/officeart/2005/8/layout/vProcess5"/>
    <dgm:cxn modelId="{9B0CA348-BD7A-2C4D-85EA-227B5CC8ACB1}" type="presOf" srcId="{AA2DA274-2A48-4690-B771-1AA2D9EE5DBB}" destId="{A7763ED3-CF5F-814B-AC5D-EEEBAB96F445}" srcOrd="0" destOrd="0" presId="urn:microsoft.com/office/officeart/2005/8/layout/vProcess5"/>
    <dgm:cxn modelId="{FA61AC4F-FE0E-4644-90A8-578EA2F22B43}" srcId="{7F6E8627-69D0-43C3-B9FB-FBA5BEE4494C}" destId="{4AB3B8B1-873D-4211-B72C-AF079494BB00}" srcOrd="2" destOrd="0" parTransId="{5735C373-1B02-4E4F-AB19-87D14C67AFB5}" sibTransId="{384802FC-12EC-44F9-B0DB-7F1360A0DAE8}"/>
    <dgm:cxn modelId="{8FFA2F51-4B11-8C41-87CB-E4EF0722A384}" type="presOf" srcId="{7F6E8627-69D0-43C3-B9FB-FBA5BEE4494C}" destId="{00EFCD3C-295A-AB4D-A0C8-8C70A7533313}" srcOrd="0" destOrd="0" presId="urn:microsoft.com/office/officeart/2005/8/layout/vProcess5"/>
    <dgm:cxn modelId="{B11F1391-3087-44C5-B180-470E8CFBEBC3}" srcId="{7F6E8627-69D0-43C3-B9FB-FBA5BEE4494C}" destId="{D757874E-CE5D-414F-A8AC-B02F5858AF38}" srcOrd="0" destOrd="0" parTransId="{3E8133EC-0098-48F7-A62B-343495DAA7D8}" sibTransId="{8382B89A-E2C1-4D7C-9642-E1D3F094C26F}"/>
    <dgm:cxn modelId="{261C919E-7546-EC49-958E-4891544717E1}" type="presOf" srcId="{4AB3B8B1-873D-4211-B72C-AF079494BB00}" destId="{AE1222C2-B2DB-F94A-9438-9C6897004416}" srcOrd="1" destOrd="0" presId="urn:microsoft.com/office/officeart/2005/8/layout/vProcess5"/>
    <dgm:cxn modelId="{F1B78AA8-8506-434B-B969-A0E7182A67BC}" srcId="{7F6E8627-69D0-43C3-B9FB-FBA5BEE4494C}" destId="{AA2DA274-2A48-4690-B771-1AA2D9EE5DBB}" srcOrd="1" destOrd="0" parTransId="{371C4CB8-D8DC-4144-B8D7-18196E079FC7}" sibTransId="{76C5E640-FE57-4DD2-B369-7D3A44891407}"/>
    <dgm:cxn modelId="{DD17EDC0-8137-C646-B3C6-0FA996B1CB8C}" type="presOf" srcId="{AA2DA274-2A48-4690-B771-1AA2D9EE5DBB}" destId="{3E9BA111-0AF3-2F4D-87E9-B84EED0B710F}" srcOrd="1" destOrd="0" presId="urn:microsoft.com/office/officeart/2005/8/layout/vProcess5"/>
    <dgm:cxn modelId="{ED0A21EA-468D-9443-A35F-E160658C61BF}" type="presOf" srcId="{8382B89A-E2C1-4D7C-9642-E1D3F094C26F}" destId="{355F32F5-F956-6A42-A226-BBDC913F727F}" srcOrd="0" destOrd="0" presId="urn:microsoft.com/office/officeart/2005/8/layout/vProcess5"/>
    <dgm:cxn modelId="{FA031AE8-538E-BB40-AF67-8B788A69B63B}" type="presParOf" srcId="{00EFCD3C-295A-AB4D-A0C8-8C70A7533313}" destId="{F6432174-BDF5-1E44-9915-3F00DA8F383D}" srcOrd="0" destOrd="0" presId="urn:microsoft.com/office/officeart/2005/8/layout/vProcess5"/>
    <dgm:cxn modelId="{BC5CDFCB-3046-2F46-9FD5-109EDD1A50B0}" type="presParOf" srcId="{00EFCD3C-295A-AB4D-A0C8-8C70A7533313}" destId="{B4753F39-F2AB-D340-BE4A-DC2643859128}" srcOrd="1" destOrd="0" presId="urn:microsoft.com/office/officeart/2005/8/layout/vProcess5"/>
    <dgm:cxn modelId="{097C5952-BF54-2E48-AA11-E0D3584D73D1}" type="presParOf" srcId="{00EFCD3C-295A-AB4D-A0C8-8C70A7533313}" destId="{A7763ED3-CF5F-814B-AC5D-EEEBAB96F445}" srcOrd="2" destOrd="0" presId="urn:microsoft.com/office/officeart/2005/8/layout/vProcess5"/>
    <dgm:cxn modelId="{28234086-959A-6F48-A533-4B1D8CC70D03}" type="presParOf" srcId="{00EFCD3C-295A-AB4D-A0C8-8C70A7533313}" destId="{34A3DAC4-13DA-CD4B-B74C-1D0B01A76023}" srcOrd="3" destOrd="0" presId="urn:microsoft.com/office/officeart/2005/8/layout/vProcess5"/>
    <dgm:cxn modelId="{F978C2A9-6C72-2747-BC70-C0D152048CF7}" type="presParOf" srcId="{00EFCD3C-295A-AB4D-A0C8-8C70A7533313}" destId="{355F32F5-F956-6A42-A226-BBDC913F727F}" srcOrd="4" destOrd="0" presId="urn:microsoft.com/office/officeart/2005/8/layout/vProcess5"/>
    <dgm:cxn modelId="{AE4C8462-897D-4644-A8DE-C6D516BC07D3}" type="presParOf" srcId="{00EFCD3C-295A-AB4D-A0C8-8C70A7533313}" destId="{6F791A97-A30F-BD48-8949-AD4E1DB9E0DF}" srcOrd="5" destOrd="0" presId="urn:microsoft.com/office/officeart/2005/8/layout/vProcess5"/>
    <dgm:cxn modelId="{B94C987C-FCF0-054E-948E-3318780C3F1E}" type="presParOf" srcId="{00EFCD3C-295A-AB4D-A0C8-8C70A7533313}" destId="{9CAF829C-0051-E84B-AF43-BCDA8677844C}" srcOrd="6" destOrd="0" presId="urn:microsoft.com/office/officeart/2005/8/layout/vProcess5"/>
    <dgm:cxn modelId="{2A63380C-2B7A-514C-B61C-EC175E79A16C}" type="presParOf" srcId="{00EFCD3C-295A-AB4D-A0C8-8C70A7533313}" destId="{3E9BA111-0AF3-2F4D-87E9-B84EED0B710F}" srcOrd="7" destOrd="0" presId="urn:microsoft.com/office/officeart/2005/8/layout/vProcess5"/>
    <dgm:cxn modelId="{9A5089D8-E477-D349-90D2-1B2536B0D76A}" type="presParOf" srcId="{00EFCD3C-295A-AB4D-A0C8-8C70A7533313}" destId="{AE1222C2-B2DB-F94A-9438-9C6897004416}"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59E20-F6F9-4B36-B3F9-33B3BB3ADD92}"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F7F7A741-56A9-46C2-9959-878D644E1308}">
      <dgm:prSet/>
      <dgm:spPr/>
      <dgm:t>
        <a:bodyPr/>
        <a:lstStyle/>
        <a:p>
          <a:r>
            <a:rPr lang="en-US"/>
            <a:t>Pray</a:t>
          </a:r>
        </a:p>
      </dgm:t>
    </dgm:pt>
    <dgm:pt modelId="{5B033919-2013-45A8-A1A3-1A2ED9D499D7}" type="parTrans" cxnId="{C77CAF10-8A36-4770-86F7-8320FA2404BF}">
      <dgm:prSet/>
      <dgm:spPr/>
      <dgm:t>
        <a:bodyPr/>
        <a:lstStyle/>
        <a:p>
          <a:endParaRPr lang="en-US"/>
        </a:p>
      </dgm:t>
    </dgm:pt>
    <dgm:pt modelId="{A998384A-74F4-4511-80FE-21D3DECB9BD5}" type="sibTrans" cxnId="{C77CAF10-8A36-4770-86F7-8320FA2404BF}">
      <dgm:prSet/>
      <dgm:spPr/>
      <dgm:t>
        <a:bodyPr/>
        <a:lstStyle/>
        <a:p>
          <a:endParaRPr lang="en-US"/>
        </a:p>
      </dgm:t>
    </dgm:pt>
    <dgm:pt modelId="{3C490C5B-7E0C-4EF8-811B-C67FAA0F90B3}">
      <dgm:prSet/>
      <dgm:spPr/>
      <dgm:t>
        <a:bodyPr/>
        <a:lstStyle/>
        <a:p>
          <a:r>
            <a:rPr lang="en-US"/>
            <a:t>Pray for them daily</a:t>
          </a:r>
        </a:p>
      </dgm:t>
    </dgm:pt>
    <dgm:pt modelId="{B3001D73-14A6-49DA-9E7D-68081720F1E1}" type="parTrans" cxnId="{B49C496A-9424-4BB5-8E85-0B3431B36553}">
      <dgm:prSet/>
      <dgm:spPr/>
      <dgm:t>
        <a:bodyPr/>
        <a:lstStyle/>
        <a:p>
          <a:endParaRPr lang="en-US"/>
        </a:p>
      </dgm:t>
    </dgm:pt>
    <dgm:pt modelId="{94C457E2-B2D2-4CAE-A27C-76D5CC94DF03}" type="sibTrans" cxnId="{B49C496A-9424-4BB5-8E85-0B3431B36553}">
      <dgm:prSet/>
      <dgm:spPr/>
      <dgm:t>
        <a:bodyPr/>
        <a:lstStyle/>
        <a:p>
          <a:endParaRPr lang="en-US"/>
        </a:p>
      </dgm:t>
    </dgm:pt>
    <dgm:pt modelId="{C874E432-1286-46CB-951C-1EE84BDD9EA7}">
      <dgm:prSet/>
      <dgm:spPr/>
      <dgm:t>
        <a:bodyPr/>
        <a:lstStyle/>
        <a:p>
          <a:r>
            <a:rPr lang="en-US"/>
            <a:t>Follow</a:t>
          </a:r>
        </a:p>
      </dgm:t>
    </dgm:pt>
    <dgm:pt modelId="{52AB09B8-5525-4DBE-A8EB-82251F00A8F4}" type="parTrans" cxnId="{0E82BC6B-B1C8-4FEA-A20D-5773105E2651}">
      <dgm:prSet/>
      <dgm:spPr/>
      <dgm:t>
        <a:bodyPr/>
        <a:lstStyle/>
        <a:p>
          <a:endParaRPr lang="en-US"/>
        </a:p>
      </dgm:t>
    </dgm:pt>
    <dgm:pt modelId="{C4903B91-E1B4-4CDD-8302-53D574504A41}" type="sibTrans" cxnId="{0E82BC6B-B1C8-4FEA-A20D-5773105E2651}">
      <dgm:prSet/>
      <dgm:spPr/>
      <dgm:t>
        <a:bodyPr/>
        <a:lstStyle/>
        <a:p>
          <a:endParaRPr lang="en-US"/>
        </a:p>
      </dgm:t>
    </dgm:pt>
    <dgm:pt modelId="{F10DB0F6-1D3F-4D5C-BC05-EF88672E40F3}">
      <dgm:prSet/>
      <dgm:spPr/>
      <dgm:t>
        <a:bodyPr/>
        <a:lstStyle/>
        <a:p>
          <a:r>
            <a:rPr lang="en-US"/>
            <a:t>Follow their church on social media</a:t>
          </a:r>
        </a:p>
      </dgm:t>
    </dgm:pt>
    <dgm:pt modelId="{DEEC93A6-F349-4BF9-97F8-5DB4E394AEEB}" type="parTrans" cxnId="{0532B12A-1F54-4C01-BC3E-E70D67DC1F3D}">
      <dgm:prSet/>
      <dgm:spPr/>
      <dgm:t>
        <a:bodyPr/>
        <a:lstStyle/>
        <a:p>
          <a:endParaRPr lang="en-US"/>
        </a:p>
      </dgm:t>
    </dgm:pt>
    <dgm:pt modelId="{EBF404CF-B481-48C7-A99D-955E014FF504}" type="sibTrans" cxnId="{0532B12A-1F54-4C01-BC3E-E70D67DC1F3D}">
      <dgm:prSet/>
      <dgm:spPr/>
      <dgm:t>
        <a:bodyPr/>
        <a:lstStyle/>
        <a:p>
          <a:endParaRPr lang="en-US"/>
        </a:p>
      </dgm:t>
    </dgm:pt>
    <dgm:pt modelId="{98D03110-E561-47AD-BC68-FC1A67FB50B8}">
      <dgm:prSet/>
      <dgm:spPr/>
      <dgm:t>
        <a:bodyPr/>
        <a:lstStyle/>
        <a:p>
          <a:r>
            <a:rPr lang="en-US"/>
            <a:t>Reach out</a:t>
          </a:r>
        </a:p>
      </dgm:t>
    </dgm:pt>
    <dgm:pt modelId="{0EEF5050-7F12-4AA9-8876-C0D878B52E34}" type="parTrans" cxnId="{60179605-97CB-480A-A49E-B8BA51510474}">
      <dgm:prSet/>
      <dgm:spPr/>
      <dgm:t>
        <a:bodyPr/>
        <a:lstStyle/>
        <a:p>
          <a:endParaRPr lang="en-US"/>
        </a:p>
      </dgm:t>
    </dgm:pt>
    <dgm:pt modelId="{ED5212A2-FCED-48E5-995A-D6021F7A9099}" type="sibTrans" cxnId="{60179605-97CB-480A-A49E-B8BA51510474}">
      <dgm:prSet/>
      <dgm:spPr/>
      <dgm:t>
        <a:bodyPr/>
        <a:lstStyle/>
        <a:p>
          <a:endParaRPr lang="en-US"/>
        </a:p>
      </dgm:t>
    </dgm:pt>
    <dgm:pt modelId="{495B80A3-0AD4-4695-850A-86F1B0270093}">
      <dgm:prSet/>
      <dgm:spPr/>
      <dgm:t>
        <a:bodyPr/>
        <a:lstStyle/>
        <a:p>
          <a:r>
            <a:rPr lang="en-US"/>
            <a:t>Reach out to them weekly or biweekly</a:t>
          </a:r>
        </a:p>
      </dgm:t>
    </dgm:pt>
    <dgm:pt modelId="{FC93878E-F602-4B7A-B60E-5C725ED3D651}" type="parTrans" cxnId="{B0A57B9B-F31C-4400-8800-4C235DBC2AC4}">
      <dgm:prSet/>
      <dgm:spPr/>
      <dgm:t>
        <a:bodyPr/>
        <a:lstStyle/>
        <a:p>
          <a:endParaRPr lang="en-US"/>
        </a:p>
      </dgm:t>
    </dgm:pt>
    <dgm:pt modelId="{6E685B7A-59E0-4876-9F15-3AFBE37DE6CE}" type="sibTrans" cxnId="{B0A57B9B-F31C-4400-8800-4C235DBC2AC4}">
      <dgm:prSet/>
      <dgm:spPr/>
      <dgm:t>
        <a:bodyPr/>
        <a:lstStyle/>
        <a:p>
          <a:endParaRPr lang="en-US"/>
        </a:p>
      </dgm:t>
    </dgm:pt>
    <dgm:pt modelId="{B945E9E4-83BD-498A-86D6-D9F5346E0724}">
      <dgm:prSet/>
      <dgm:spPr/>
      <dgm:t>
        <a:bodyPr/>
        <a:lstStyle/>
        <a:p>
          <a:r>
            <a:rPr lang="en-US"/>
            <a:t>Breakfast</a:t>
          </a:r>
        </a:p>
      </dgm:t>
    </dgm:pt>
    <dgm:pt modelId="{18AF5D6E-C25F-483D-9F37-2F3B52698304}" type="parTrans" cxnId="{7EE64550-6447-4409-85CB-765FF6A2FBF8}">
      <dgm:prSet/>
      <dgm:spPr/>
      <dgm:t>
        <a:bodyPr/>
        <a:lstStyle/>
        <a:p>
          <a:endParaRPr lang="en-US"/>
        </a:p>
      </dgm:t>
    </dgm:pt>
    <dgm:pt modelId="{11045EA6-6B0A-45A6-91F3-739A82DF19CF}" type="sibTrans" cxnId="{7EE64550-6447-4409-85CB-765FF6A2FBF8}">
      <dgm:prSet/>
      <dgm:spPr/>
      <dgm:t>
        <a:bodyPr/>
        <a:lstStyle/>
        <a:p>
          <a:endParaRPr lang="en-US"/>
        </a:p>
      </dgm:t>
    </dgm:pt>
    <dgm:pt modelId="{4409D9E3-8A73-40C7-B542-2889B99A2D7C}">
      <dgm:prSet/>
      <dgm:spPr/>
      <dgm:t>
        <a:bodyPr/>
        <a:lstStyle/>
        <a:p>
          <a:r>
            <a:rPr lang="en-US"/>
            <a:t>Breakfast/lunch/coffee once a month</a:t>
          </a:r>
        </a:p>
      </dgm:t>
    </dgm:pt>
    <dgm:pt modelId="{C4CF4A0F-45C8-4E68-8E17-5CE468A91073}" type="parTrans" cxnId="{D185B5CB-141B-4525-AAE8-0EAAEACBB1F6}">
      <dgm:prSet/>
      <dgm:spPr/>
      <dgm:t>
        <a:bodyPr/>
        <a:lstStyle/>
        <a:p>
          <a:endParaRPr lang="en-US"/>
        </a:p>
      </dgm:t>
    </dgm:pt>
    <dgm:pt modelId="{991BD6A1-18B0-469F-A5DA-B0DD7A1369C8}" type="sibTrans" cxnId="{D185B5CB-141B-4525-AAE8-0EAAEACBB1F6}">
      <dgm:prSet/>
      <dgm:spPr/>
      <dgm:t>
        <a:bodyPr/>
        <a:lstStyle/>
        <a:p>
          <a:endParaRPr lang="en-US"/>
        </a:p>
      </dgm:t>
    </dgm:pt>
    <dgm:pt modelId="{0EDA40D7-F88E-4B2E-94AB-C552DF7DBBD6}">
      <dgm:prSet/>
      <dgm:spPr/>
      <dgm:t>
        <a:bodyPr/>
        <a:lstStyle/>
        <a:p>
          <a:r>
            <a:rPr lang="en-US"/>
            <a:t>Attend</a:t>
          </a:r>
        </a:p>
      </dgm:t>
    </dgm:pt>
    <dgm:pt modelId="{4C276406-8B8B-4F9A-BDDF-7419B02662C9}" type="parTrans" cxnId="{5C9D9F70-018D-45DB-8BF3-4A9AB4BF34D5}">
      <dgm:prSet/>
      <dgm:spPr/>
      <dgm:t>
        <a:bodyPr/>
        <a:lstStyle/>
        <a:p>
          <a:endParaRPr lang="en-US"/>
        </a:p>
      </dgm:t>
    </dgm:pt>
    <dgm:pt modelId="{5D66EFCF-1079-44B3-9A09-4F67A2F07C77}" type="sibTrans" cxnId="{5C9D9F70-018D-45DB-8BF3-4A9AB4BF34D5}">
      <dgm:prSet/>
      <dgm:spPr/>
      <dgm:t>
        <a:bodyPr/>
        <a:lstStyle/>
        <a:p>
          <a:endParaRPr lang="en-US"/>
        </a:p>
      </dgm:t>
    </dgm:pt>
    <dgm:pt modelId="{4BD32227-C99F-41EC-B41D-AD285B6AE52F}">
      <dgm:prSet/>
      <dgm:spPr/>
      <dgm:t>
        <a:bodyPr/>
        <a:lstStyle/>
        <a:p>
          <a:r>
            <a:rPr lang="en-US"/>
            <a:t>Attend any open activity (e.g., revivals) they have</a:t>
          </a:r>
        </a:p>
      </dgm:t>
    </dgm:pt>
    <dgm:pt modelId="{921A09B8-0218-4DA3-8CF7-2C50C5DCD25A}" type="parTrans" cxnId="{78ADF207-2879-49C7-AA88-762470548BCA}">
      <dgm:prSet/>
      <dgm:spPr/>
      <dgm:t>
        <a:bodyPr/>
        <a:lstStyle/>
        <a:p>
          <a:endParaRPr lang="en-US"/>
        </a:p>
      </dgm:t>
    </dgm:pt>
    <dgm:pt modelId="{D67D6548-362D-4332-B08A-D7E490E51DBE}" type="sibTrans" cxnId="{78ADF207-2879-49C7-AA88-762470548BCA}">
      <dgm:prSet/>
      <dgm:spPr/>
      <dgm:t>
        <a:bodyPr/>
        <a:lstStyle/>
        <a:p>
          <a:endParaRPr lang="en-US"/>
        </a:p>
      </dgm:t>
    </dgm:pt>
    <dgm:pt modelId="{BDC107B5-60AC-4C23-9D7A-3727B754FA3A}">
      <dgm:prSet/>
      <dgm:spPr/>
      <dgm:t>
        <a:bodyPr/>
        <a:lstStyle/>
        <a:p>
          <a:r>
            <a:rPr lang="en-US"/>
            <a:t>Provide</a:t>
          </a:r>
        </a:p>
      </dgm:t>
    </dgm:pt>
    <dgm:pt modelId="{2BBAF07E-3B59-44D3-8971-7DCDD3DD1871}" type="parTrans" cxnId="{272A9739-4F26-499C-B9C6-5BD89724265E}">
      <dgm:prSet/>
      <dgm:spPr/>
      <dgm:t>
        <a:bodyPr/>
        <a:lstStyle/>
        <a:p>
          <a:endParaRPr lang="en-US"/>
        </a:p>
      </dgm:t>
    </dgm:pt>
    <dgm:pt modelId="{AA3D6327-01EE-4FA5-A936-8EE208BA9D24}" type="sibTrans" cxnId="{272A9739-4F26-499C-B9C6-5BD89724265E}">
      <dgm:prSet/>
      <dgm:spPr/>
      <dgm:t>
        <a:bodyPr/>
        <a:lstStyle/>
        <a:p>
          <a:endParaRPr lang="en-US"/>
        </a:p>
      </dgm:t>
    </dgm:pt>
    <dgm:pt modelId="{04F338E4-C5C5-41CA-97CE-76B62980BDEF}">
      <dgm:prSet/>
      <dgm:spPr/>
      <dgm:t>
        <a:bodyPr/>
        <a:lstStyle/>
        <a:p>
          <a:r>
            <a:rPr lang="en-US"/>
            <a:t>Provide personal invite to any activity you have</a:t>
          </a:r>
        </a:p>
      </dgm:t>
    </dgm:pt>
    <dgm:pt modelId="{8C94CD84-CED0-4A25-BEB4-AD6BF6794B7B}" type="parTrans" cxnId="{A8738C3C-1F3F-4E8C-9E44-D99CC9F1771F}">
      <dgm:prSet/>
      <dgm:spPr/>
      <dgm:t>
        <a:bodyPr/>
        <a:lstStyle/>
        <a:p>
          <a:endParaRPr lang="en-US"/>
        </a:p>
      </dgm:t>
    </dgm:pt>
    <dgm:pt modelId="{8EEAD0EE-9288-4E17-BE14-A61747127711}" type="sibTrans" cxnId="{A8738C3C-1F3F-4E8C-9E44-D99CC9F1771F}">
      <dgm:prSet/>
      <dgm:spPr/>
      <dgm:t>
        <a:bodyPr/>
        <a:lstStyle/>
        <a:p>
          <a:endParaRPr lang="en-US"/>
        </a:p>
      </dgm:t>
    </dgm:pt>
    <dgm:pt modelId="{A50A8B99-32CF-744B-AD17-73DC71D634A6}" type="pres">
      <dgm:prSet presAssocID="{20F59E20-F6F9-4B36-B3F9-33B3BB3ADD92}" presName="vert0" presStyleCnt="0">
        <dgm:presLayoutVars>
          <dgm:dir/>
          <dgm:animOne val="branch"/>
          <dgm:animLvl val="lvl"/>
        </dgm:presLayoutVars>
      </dgm:prSet>
      <dgm:spPr/>
    </dgm:pt>
    <dgm:pt modelId="{4BB6ADE4-BEB7-9747-9569-3638B012FB3A}" type="pres">
      <dgm:prSet presAssocID="{F7F7A741-56A9-46C2-9959-878D644E1308}" presName="thickLine" presStyleLbl="alignNode1" presStyleIdx="0" presStyleCnt="6"/>
      <dgm:spPr/>
    </dgm:pt>
    <dgm:pt modelId="{7F81A667-405B-9B4C-B27D-E3AD28712F3F}" type="pres">
      <dgm:prSet presAssocID="{F7F7A741-56A9-46C2-9959-878D644E1308}" presName="horz1" presStyleCnt="0"/>
      <dgm:spPr/>
    </dgm:pt>
    <dgm:pt modelId="{7A476D4F-4BC2-A54C-A580-3CB90EADD1FF}" type="pres">
      <dgm:prSet presAssocID="{F7F7A741-56A9-46C2-9959-878D644E1308}" presName="tx1" presStyleLbl="revTx" presStyleIdx="0" presStyleCnt="12"/>
      <dgm:spPr/>
    </dgm:pt>
    <dgm:pt modelId="{0AEFA832-BF6B-2C4B-9340-6E045CE8C41B}" type="pres">
      <dgm:prSet presAssocID="{F7F7A741-56A9-46C2-9959-878D644E1308}" presName="vert1" presStyleCnt="0"/>
      <dgm:spPr/>
    </dgm:pt>
    <dgm:pt modelId="{DD5D2152-B696-2448-A03F-DBB0A0697684}" type="pres">
      <dgm:prSet presAssocID="{3C490C5B-7E0C-4EF8-811B-C67FAA0F90B3}" presName="vertSpace2a" presStyleCnt="0"/>
      <dgm:spPr/>
    </dgm:pt>
    <dgm:pt modelId="{C2CF1ECA-671E-2340-B4A7-6E59CAB16C8C}" type="pres">
      <dgm:prSet presAssocID="{3C490C5B-7E0C-4EF8-811B-C67FAA0F90B3}" presName="horz2" presStyleCnt="0"/>
      <dgm:spPr/>
    </dgm:pt>
    <dgm:pt modelId="{0E889B3D-35A2-6B4E-8E07-079DF9BD80F3}" type="pres">
      <dgm:prSet presAssocID="{3C490C5B-7E0C-4EF8-811B-C67FAA0F90B3}" presName="horzSpace2" presStyleCnt="0"/>
      <dgm:spPr/>
    </dgm:pt>
    <dgm:pt modelId="{F4F44274-9F76-914C-8E97-96BD4976F4BD}" type="pres">
      <dgm:prSet presAssocID="{3C490C5B-7E0C-4EF8-811B-C67FAA0F90B3}" presName="tx2" presStyleLbl="revTx" presStyleIdx="1" presStyleCnt="12"/>
      <dgm:spPr/>
    </dgm:pt>
    <dgm:pt modelId="{0344A5EE-AF85-DF4A-AD2D-ABD3453F0B2B}" type="pres">
      <dgm:prSet presAssocID="{3C490C5B-7E0C-4EF8-811B-C67FAA0F90B3}" presName="vert2" presStyleCnt="0"/>
      <dgm:spPr/>
    </dgm:pt>
    <dgm:pt modelId="{5332B380-6476-F044-956D-777562FE24EB}" type="pres">
      <dgm:prSet presAssocID="{3C490C5B-7E0C-4EF8-811B-C67FAA0F90B3}" presName="thinLine2b" presStyleLbl="callout" presStyleIdx="0" presStyleCnt="6"/>
      <dgm:spPr/>
    </dgm:pt>
    <dgm:pt modelId="{10538151-10CD-AA40-842B-493039EE178D}" type="pres">
      <dgm:prSet presAssocID="{3C490C5B-7E0C-4EF8-811B-C67FAA0F90B3}" presName="vertSpace2b" presStyleCnt="0"/>
      <dgm:spPr/>
    </dgm:pt>
    <dgm:pt modelId="{DC5C76DC-3429-4F4F-9F64-A16D9917283D}" type="pres">
      <dgm:prSet presAssocID="{C874E432-1286-46CB-951C-1EE84BDD9EA7}" presName="thickLine" presStyleLbl="alignNode1" presStyleIdx="1" presStyleCnt="6"/>
      <dgm:spPr/>
    </dgm:pt>
    <dgm:pt modelId="{7402B457-8A2B-D146-9D52-F3A07ADFAD22}" type="pres">
      <dgm:prSet presAssocID="{C874E432-1286-46CB-951C-1EE84BDD9EA7}" presName="horz1" presStyleCnt="0"/>
      <dgm:spPr/>
    </dgm:pt>
    <dgm:pt modelId="{478EC0C4-C922-844E-99DB-1B9A00B92573}" type="pres">
      <dgm:prSet presAssocID="{C874E432-1286-46CB-951C-1EE84BDD9EA7}" presName="tx1" presStyleLbl="revTx" presStyleIdx="2" presStyleCnt="12"/>
      <dgm:spPr/>
    </dgm:pt>
    <dgm:pt modelId="{88FB03C8-A7F0-1E4E-9480-5F779DD78979}" type="pres">
      <dgm:prSet presAssocID="{C874E432-1286-46CB-951C-1EE84BDD9EA7}" presName="vert1" presStyleCnt="0"/>
      <dgm:spPr/>
    </dgm:pt>
    <dgm:pt modelId="{D0C4BA70-83DC-FC42-A1CA-65C9F107F285}" type="pres">
      <dgm:prSet presAssocID="{F10DB0F6-1D3F-4D5C-BC05-EF88672E40F3}" presName="vertSpace2a" presStyleCnt="0"/>
      <dgm:spPr/>
    </dgm:pt>
    <dgm:pt modelId="{53491483-6E03-B942-8B0B-934DA3AE1FC2}" type="pres">
      <dgm:prSet presAssocID="{F10DB0F6-1D3F-4D5C-BC05-EF88672E40F3}" presName="horz2" presStyleCnt="0"/>
      <dgm:spPr/>
    </dgm:pt>
    <dgm:pt modelId="{1A2FD57D-564C-3746-B69E-862642027BBD}" type="pres">
      <dgm:prSet presAssocID="{F10DB0F6-1D3F-4D5C-BC05-EF88672E40F3}" presName="horzSpace2" presStyleCnt="0"/>
      <dgm:spPr/>
    </dgm:pt>
    <dgm:pt modelId="{5E9F1CBC-891D-0147-9E9D-543E7CB169CA}" type="pres">
      <dgm:prSet presAssocID="{F10DB0F6-1D3F-4D5C-BC05-EF88672E40F3}" presName="tx2" presStyleLbl="revTx" presStyleIdx="3" presStyleCnt="12"/>
      <dgm:spPr/>
    </dgm:pt>
    <dgm:pt modelId="{B12901F4-66B1-F649-8136-CBD3839C1E3B}" type="pres">
      <dgm:prSet presAssocID="{F10DB0F6-1D3F-4D5C-BC05-EF88672E40F3}" presName="vert2" presStyleCnt="0"/>
      <dgm:spPr/>
    </dgm:pt>
    <dgm:pt modelId="{444492B8-A504-0647-985F-A883C5A43F86}" type="pres">
      <dgm:prSet presAssocID="{F10DB0F6-1D3F-4D5C-BC05-EF88672E40F3}" presName="thinLine2b" presStyleLbl="callout" presStyleIdx="1" presStyleCnt="6"/>
      <dgm:spPr/>
    </dgm:pt>
    <dgm:pt modelId="{5A23450C-8655-C14B-B51A-BE9C86D4371A}" type="pres">
      <dgm:prSet presAssocID="{F10DB0F6-1D3F-4D5C-BC05-EF88672E40F3}" presName="vertSpace2b" presStyleCnt="0"/>
      <dgm:spPr/>
    </dgm:pt>
    <dgm:pt modelId="{A2A658BC-B4BB-134D-A00E-A72A8131C772}" type="pres">
      <dgm:prSet presAssocID="{98D03110-E561-47AD-BC68-FC1A67FB50B8}" presName="thickLine" presStyleLbl="alignNode1" presStyleIdx="2" presStyleCnt="6"/>
      <dgm:spPr/>
    </dgm:pt>
    <dgm:pt modelId="{F7B37EC4-C00E-144B-A0D7-3AB22D0FD37C}" type="pres">
      <dgm:prSet presAssocID="{98D03110-E561-47AD-BC68-FC1A67FB50B8}" presName="horz1" presStyleCnt="0"/>
      <dgm:spPr/>
    </dgm:pt>
    <dgm:pt modelId="{60F054FD-8CAC-9548-AF87-35F4D7CA37F3}" type="pres">
      <dgm:prSet presAssocID="{98D03110-E561-47AD-BC68-FC1A67FB50B8}" presName="tx1" presStyleLbl="revTx" presStyleIdx="4" presStyleCnt="12"/>
      <dgm:spPr/>
    </dgm:pt>
    <dgm:pt modelId="{C641EACD-74FD-734D-BEED-DC8F6E407F85}" type="pres">
      <dgm:prSet presAssocID="{98D03110-E561-47AD-BC68-FC1A67FB50B8}" presName="vert1" presStyleCnt="0"/>
      <dgm:spPr/>
    </dgm:pt>
    <dgm:pt modelId="{4729F835-FDF1-504F-B20D-4E21B3DD9CFD}" type="pres">
      <dgm:prSet presAssocID="{495B80A3-0AD4-4695-850A-86F1B0270093}" presName="vertSpace2a" presStyleCnt="0"/>
      <dgm:spPr/>
    </dgm:pt>
    <dgm:pt modelId="{433B9AE6-BF5D-AB4E-8452-4500DC841284}" type="pres">
      <dgm:prSet presAssocID="{495B80A3-0AD4-4695-850A-86F1B0270093}" presName="horz2" presStyleCnt="0"/>
      <dgm:spPr/>
    </dgm:pt>
    <dgm:pt modelId="{1CFDE09F-71BE-1544-BB29-EFAEEE8DEEDE}" type="pres">
      <dgm:prSet presAssocID="{495B80A3-0AD4-4695-850A-86F1B0270093}" presName="horzSpace2" presStyleCnt="0"/>
      <dgm:spPr/>
    </dgm:pt>
    <dgm:pt modelId="{F84FD33D-F908-024B-A67E-2AF8C0930870}" type="pres">
      <dgm:prSet presAssocID="{495B80A3-0AD4-4695-850A-86F1B0270093}" presName="tx2" presStyleLbl="revTx" presStyleIdx="5" presStyleCnt="12"/>
      <dgm:spPr/>
    </dgm:pt>
    <dgm:pt modelId="{0CFFF77F-99EA-104F-B46E-8C28E138852E}" type="pres">
      <dgm:prSet presAssocID="{495B80A3-0AD4-4695-850A-86F1B0270093}" presName="vert2" presStyleCnt="0"/>
      <dgm:spPr/>
    </dgm:pt>
    <dgm:pt modelId="{1736AD73-5AB1-264A-8B73-79DEDAA3F362}" type="pres">
      <dgm:prSet presAssocID="{495B80A3-0AD4-4695-850A-86F1B0270093}" presName="thinLine2b" presStyleLbl="callout" presStyleIdx="2" presStyleCnt="6"/>
      <dgm:spPr/>
    </dgm:pt>
    <dgm:pt modelId="{59A6098B-95BC-C240-9FE2-33AC2CB4D29F}" type="pres">
      <dgm:prSet presAssocID="{495B80A3-0AD4-4695-850A-86F1B0270093}" presName="vertSpace2b" presStyleCnt="0"/>
      <dgm:spPr/>
    </dgm:pt>
    <dgm:pt modelId="{B41C8BB2-4511-8241-A57A-87CC25EB976D}" type="pres">
      <dgm:prSet presAssocID="{B945E9E4-83BD-498A-86D6-D9F5346E0724}" presName="thickLine" presStyleLbl="alignNode1" presStyleIdx="3" presStyleCnt="6"/>
      <dgm:spPr/>
    </dgm:pt>
    <dgm:pt modelId="{8C4FB965-FDD6-D441-8E4B-16FBD5C24BF2}" type="pres">
      <dgm:prSet presAssocID="{B945E9E4-83BD-498A-86D6-D9F5346E0724}" presName="horz1" presStyleCnt="0"/>
      <dgm:spPr/>
    </dgm:pt>
    <dgm:pt modelId="{8547A9EA-6A82-F64C-8AB0-DADC684D39E9}" type="pres">
      <dgm:prSet presAssocID="{B945E9E4-83BD-498A-86D6-D9F5346E0724}" presName="tx1" presStyleLbl="revTx" presStyleIdx="6" presStyleCnt="12"/>
      <dgm:spPr/>
    </dgm:pt>
    <dgm:pt modelId="{EE497094-B2D4-3C4B-BCEA-B231BD0BBF29}" type="pres">
      <dgm:prSet presAssocID="{B945E9E4-83BD-498A-86D6-D9F5346E0724}" presName="vert1" presStyleCnt="0"/>
      <dgm:spPr/>
    </dgm:pt>
    <dgm:pt modelId="{17442A6A-76C5-904F-969D-E9998F822F26}" type="pres">
      <dgm:prSet presAssocID="{4409D9E3-8A73-40C7-B542-2889B99A2D7C}" presName="vertSpace2a" presStyleCnt="0"/>
      <dgm:spPr/>
    </dgm:pt>
    <dgm:pt modelId="{2AB4FE70-18FA-C142-AACC-C365961A871B}" type="pres">
      <dgm:prSet presAssocID="{4409D9E3-8A73-40C7-B542-2889B99A2D7C}" presName="horz2" presStyleCnt="0"/>
      <dgm:spPr/>
    </dgm:pt>
    <dgm:pt modelId="{4D8BDC0E-D04E-F344-9A4C-9034B1D34E4C}" type="pres">
      <dgm:prSet presAssocID="{4409D9E3-8A73-40C7-B542-2889B99A2D7C}" presName="horzSpace2" presStyleCnt="0"/>
      <dgm:spPr/>
    </dgm:pt>
    <dgm:pt modelId="{60191554-59D3-B84B-99DE-1FA5103C5806}" type="pres">
      <dgm:prSet presAssocID="{4409D9E3-8A73-40C7-B542-2889B99A2D7C}" presName="tx2" presStyleLbl="revTx" presStyleIdx="7" presStyleCnt="12"/>
      <dgm:spPr/>
    </dgm:pt>
    <dgm:pt modelId="{358E150C-ED43-6A43-A655-6B673662C6C6}" type="pres">
      <dgm:prSet presAssocID="{4409D9E3-8A73-40C7-B542-2889B99A2D7C}" presName="vert2" presStyleCnt="0"/>
      <dgm:spPr/>
    </dgm:pt>
    <dgm:pt modelId="{E8F759B3-0C16-5D4A-9EF7-0B3F8B4C826C}" type="pres">
      <dgm:prSet presAssocID="{4409D9E3-8A73-40C7-B542-2889B99A2D7C}" presName="thinLine2b" presStyleLbl="callout" presStyleIdx="3" presStyleCnt="6"/>
      <dgm:spPr/>
    </dgm:pt>
    <dgm:pt modelId="{B4BFEE83-ED34-F646-BC87-55842F1A6920}" type="pres">
      <dgm:prSet presAssocID="{4409D9E3-8A73-40C7-B542-2889B99A2D7C}" presName="vertSpace2b" presStyleCnt="0"/>
      <dgm:spPr/>
    </dgm:pt>
    <dgm:pt modelId="{39723862-A22C-544A-ADAA-A57810F3AF2D}" type="pres">
      <dgm:prSet presAssocID="{0EDA40D7-F88E-4B2E-94AB-C552DF7DBBD6}" presName="thickLine" presStyleLbl="alignNode1" presStyleIdx="4" presStyleCnt="6"/>
      <dgm:spPr/>
    </dgm:pt>
    <dgm:pt modelId="{DD2C1CA9-C2E4-9746-B9B7-B04EC56FFA93}" type="pres">
      <dgm:prSet presAssocID="{0EDA40D7-F88E-4B2E-94AB-C552DF7DBBD6}" presName="horz1" presStyleCnt="0"/>
      <dgm:spPr/>
    </dgm:pt>
    <dgm:pt modelId="{BEE18074-CBD6-4940-8C8D-B334801DE58C}" type="pres">
      <dgm:prSet presAssocID="{0EDA40D7-F88E-4B2E-94AB-C552DF7DBBD6}" presName="tx1" presStyleLbl="revTx" presStyleIdx="8" presStyleCnt="12"/>
      <dgm:spPr/>
    </dgm:pt>
    <dgm:pt modelId="{B96F2C6C-A9D0-5B48-85AF-96285C83BD38}" type="pres">
      <dgm:prSet presAssocID="{0EDA40D7-F88E-4B2E-94AB-C552DF7DBBD6}" presName="vert1" presStyleCnt="0"/>
      <dgm:spPr/>
    </dgm:pt>
    <dgm:pt modelId="{8A2DFDA4-5372-1D4A-BA1A-66D4641F8DE4}" type="pres">
      <dgm:prSet presAssocID="{4BD32227-C99F-41EC-B41D-AD285B6AE52F}" presName="vertSpace2a" presStyleCnt="0"/>
      <dgm:spPr/>
    </dgm:pt>
    <dgm:pt modelId="{31F5BEB3-96F3-3443-B39E-E30421924E03}" type="pres">
      <dgm:prSet presAssocID="{4BD32227-C99F-41EC-B41D-AD285B6AE52F}" presName="horz2" presStyleCnt="0"/>
      <dgm:spPr/>
    </dgm:pt>
    <dgm:pt modelId="{43FFAF84-6BED-6F41-995A-A3A5A1B0E28D}" type="pres">
      <dgm:prSet presAssocID="{4BD32227-C99F-41EC-B41D-AD285B6AE52F}" presName="horzSpace2" presStyleCnt="0"/>
      <dgm:spPr/>
    </dgm:pt>
    <dgm:pt modelId="{7C58D8CE-364C-3E47-87DE-EB2182794F5E}" type="pres">
      <dgm:prSet presAssocID="{4BD32227-C99F-41EC-B41D-AD285B6AE52F}" presName="tx2" presStyleLbl="revTx" presStyleIdx="9" presStyleCnt="12"/>
      <dgm:spPr/>
    </dgm:pt>
    <dgm:pt modelId="{FC82C0E7-C93C-104C-A7E6-2DC8E8CBADE9}" type="pres">
      <dgm:prSet presAssocID="{4BD32227-C99F-41EC-B41D-AD285B6AE52F}" presName="vert2" presStyleCnt="0"/>
      <dgm:spPr/>
    </dgm:pt>
    <dgm:pt modelId="{9DCD5594-E09D-B641-9EB0-027053A78519}" type="pres">
      <dgm:prSet presAssocID="{4BD32227-C99F-41EC-B41D-AD285B6AE52F}" presName="thinLine2b" presStyleLbl="callout" presStyleIdx="4" presStyleCnt="6"/>
      <dgm:spPr/>
    </dgm:pt>
    <dgm:pt modelId="{0E1FA18B-0688-544B-BDE4-4D186F67E887}" type="pres">
      <dgm:prSet presAssocID="{4BD32227-C99F-41EC-B41D-AD285B6AE52F}" presName="vertSpace2b" presStyleCnt="0"/>
      <dgm:spPr/>
    </dgm:pt>
    <dgm:pt modelId="{7A3452F7-6623-2445-A623-DBA9AB1EE8FF}" type="pres">
      <dgm:prSet presAssocID="{BDC107B5-60AC-4C23-9D7A-3727B754FA3A}" presName="thickLine" presStyleLbl="alignNode1" presStyleIdx="5" presStyleCnt="6"/>
      <dgm:spPr/>
    </dgm:pt>
    <dgm:pt modelId="{7A2A54C3-21FD-6545-8216-D1FF7524DE44}" type="pres">
      <dgm:prSet presAssocID="{BDC107B5-60AC-4C23-9D7A-3727B754FA3A}" presName="horz1" presStyleCnt="0"/>
      <dgm:spPr/>
    </dgm:pt>
    <dgm:pt modelId="{5976983F-D6F1-4643-87B2-15961EF57DCD}" type="pres">
      <dgm:prSet presAssocID="{BDC107B5-60AC-4C23-9D7A-3727B754FA3A}" presName="tx1" presStyleLbl="revTx" presStyleIdx="10" presStyleCnt="12"/>
      <dgm:spPr/>
    </dgm:pt>
    <dgm:pt modelId="{818983D6-27F1-5E46-9904-80BB4FE13193}" type="pres">
      <dgm:prSet presAssocID="{BDC107B5-60AC-4C23-9D7A-3727B754FA3A}" presName="vert1" presStyleCnt="0"/>
      <dgm:spPr/>
    </dgm:pt>
    <dgm:pt modelId="{9E075E08-4D48-5748-A177-FBC2AB3CA854}" type="pres">
      <dgm:prSet presAssocID="{04F338E4-C5C5-41CA-97CE-76B62980BDEF}" presName="vertSpace2a" presStyleCnt="0"/>
      <dgm:spPr/>
    </dgm:pt>
    <dgm:pt modelId="{F50DF5FD-E28E-3948-A97D-797D1D801E09}" type="pres">
      <dgm:prSet presAssocID="{04F338E4-C5C5-41CA-97CE-76B62980BDEF}" presName="horz2" presStyleCnt="0"/>
      <dgm:spPr/>
    </dgm:pt>
    <dgm:pt modelId="{84C910AA-DA91-C741-9738-136EA1EA7E0F}" type="pres">
      <dgm:prSet presAssocID="{04F338E4-C5C5-41CA-97CE-76B62980BDEF}" presName="horzSpace2" presStyleCnt="0"/>
      <dgm:spPr/>
    </dgm:pt>
    <dgm:pt modelId="{93CEBA03-F341-F248-A7A9-ACD47282C252}" type="pres">
      <dgm:prSet presAssocID="{04F338E4-C5C5-41CA-97CE-76B62980BDEF}" presName="tx2" presStyleLbl="revTx" presStyleIdx="11" presStyleCnt="12"/>
      <dgm:spPr/>
    </dgm:pt>
    <dgm:pt modelId="{F459B129-8D09-6448-B7A7-0239E548022B}" type="pres">
      <dgm:prSet presAssocID="{04F338E4-C5C5-41CA-97CE-76B62980BDEF}" presName="vert2" presStyleCnt="0"/>
      <dgm:spPr/>
    </dgm:pt>
    <dgm:pt modelId="{EAD30789-290D-3244-BB24-386CE6EC1993}" type="pres">
      <dgm:prSet presAssocID="{04F338E4-C5C5-41CA-97CE-76B62980BDEF}" presName="thinLine2b" presStyleLbl="callout" presStyleIdx="5" presStyleCnt="6"/>
      <dgm:spPr/>
    </dgm:pt>
    <dgm:pt modelId="{53F568CD-89C0-6146-BACD-E1DB0CDD703F}" type="pres">
      <dgm:prSet presAssocID="{04F338E4-C5C5-41CA-97CE-76B62980BDEF}" presName="vertSpace2b" presStyleCnt="0"/>
      <dgm:spPr/>
    </dgm:pt>
  </dgm:ptLst>
  <dgm:cxnLst>
    <dgm:cxn modelId="{7EC16204-3FB4-2644-99B1-9A0F79970E09}" type="presOf" srcId="{0EDA40D7-F88E-4B2E-94AB-C552DF7DBBD6}" destId="{BEE18074-CBD6-4940-8C8D-B334801DE58C}" srcOrd="0" destOrd="0" presId="urn:microsoft.com/office/officeart/2008/layout/LinedList"/>
    <dgm:cxn modelId="{60179605-97CB-480A-A49E-B8BA51510474}" srcId="{20F59E20-F6F9-4B36-B3F9-33B3BB3ADD92}" destId="{98D03110-E561-47AD-BC68-FC1A67FB50B8}" srcOrd="2" destOrd="0" parTransId="{0EEF5050-7F12-4AA9-8876-C0D878B52E34}" sibTransId="{ED5212A2-FCED-48E5-995A-D6021F7A9099}"/>
    <dgm:cxn modelId="{78ADF207-2879-49C7-AA88-762470548BCA}" srcId="{0EDA40D7-F88E-4B2E-94AB-C552DF7DBBD6}" destId="{4BD32227-C99F-41EC-B41D-AD285B6AE52F}" srcOrd="0" destOrd="0" parTransId="{921A09B8-0218-4DA3-8CF7-2C50C5DCD25A}" sibTransId="{D67D6548-362D-4332-B08A-D7E490E51DBE}"/>
    <dgm:cxn modelId="{C77CAF10-8A36-4770-86F7-8320FA2404BF}" srcId="{20F59E20-F6F9-4B36-B3F9-33B3BB3ADD92}" destId="{F7F7A741-56A9-46C2-9959-878D644E1308}" srcOrd="0" destOrd="0" parTransId="{5B033919-2013-45A8-A1A3-1A2ED9D499D7}" sibTransId="{A998384A-74F4-4511-80FE-21D3DECB9BD5}"/>
    <dgm:cxn modelId="{1EC5B921-7606-034F-AAA4-FE7F96CF9EBC}" type="presOf" srcId="{4409D9E3-8A73-40C7-B542-2889B99A2D7C}" destId="{60191554-59D3-B84B-99DE-1FA5103C5806}" srcOrd="0" destOrd="0" presId="urn:microsoft.com/office/officeart/2008/layout/LinedList"/>
    <dgm:cxn modelId="{0532B12A-1F54-4C01-BC3E-E70D67DC1F3D}" srcId="{C874E432-1286-46CB-951C-1EE84BDD9EA7}" destId="{F10DB0F6-1D3F-4D5C-BC05-EF88672E40F3}" srcOrd="0" destOrd="0" parTransId="{DEEC93A6-F349-4BF9-97F8-5DB4E394AEEB}" sibTransId="{EBF404CF-B481-48C7-A99D-955E014FF504}"/>
    <dgm:cxn modelId="{5F089936-7D4F-2D4C-9950-2A1DB2D07FAA}" type="presOf" srcId="{4BD32227-C99F-41EC-B41D-AD285B6AE52F}" destId="{7C58D8CE-364C-3E47-87DE-EB2182794F5E}" srcOrd="0" destOrd="0" presId="urn:microsoft.com/office/officeart/2008/layout/LinedList"/>
    <dgm:cxn modelId="{272A9739-4F26-499C-B9C6-5BD89724265E}" srcId="{20F59E20-F6F9-4B36-B3F9-33B3BB3ADD92}" destId="{BDC107B5-60AC-4C23-9D7A-3727B754FA3A}" srcOrd="5" destOrd="0" parTransId="{2BBAF07E-3B59-44D3-8971-7DCDD3DD1871}" sibTransId="{AA3D6327-01EE-4FA5-A936-8EE208BA9D24}"/>
    <dgm:cxn modelId="{DD232E3A-3C2F-0849-9343-E149DD510637}" type="presOf" srcId="{495B80A3-0AD4-4695-850A-86F1B0270093}" destId="{F84FD33D-F908-024B-A67E-2AF8C0930870}" srcOrd="0" destOrd="0" presId="urn:microsoft.com/office/officeart/2008/layout/LinedList"/>
    <dgm:cxn modelId="{A8738C3C-1F3F-4E8C-9E44-D99CC9F1771F}" srcId="{BDC107B5-60AC-4C23-9D7A-3727B754FA3A}" destId="{04F338E4-C5C5-41CA-97CE-76B62980BDEF}" srcOrd="0" destOrd="0" parTransId="{8C94CD84-CED0-4A25-BEB4-AD6BF6794B7B}" sibTransId="{8EEAD0EE-9288-4E17-BE14-A61747127711}"/>
    <dgm:cxn modelId="{AE0FB646-D6DF-3D44-ADCB-B254DC9F270E}" type="presOf" srcId="{BDC107B5-60AC-4C23-9D7A-3727B754FA3A}" destId="{5976983F-D6F1-4643-87B2-15961EF57DCD}" srcOrd="0" destOrd="0" presId="urn:microsoft.com/office/officeart/2008/layout/LinedList"/>
    <dgm:cxn modelId="{7EE64550-6447-4409-85CB-765FF6A2FBF8}" srcId="{20F59E20-F6F9-4B36-B3F9-33B3BB3ADD92}" destId="{B945E9E4-83BD-498A-86D6-D9F5346E0724}" srcOrd="3" destOrd="0" parTransId="{18AF5D6E-C25F-483D-9F37-2F3B52698304}" sibTransId="{11045EA6-6B0A-45A6-91F3-739A82DF19CF}"/>
    <dgm:cxn modelId="{C16FEC53-ACE4-204B-8D79-F72980D1F634}" type="presOf" srcId="{3C490C5B-7E0C-4EF8-811B-C67FAA0F90B3}" destId="{F4F44274-9F76-914C-8E97-96BD4976F4BD}" srcOrd="0" destOrd="0" presId="urn:microsoft.com/office/officeart/2008/layout/LinedList"/>
    <dgm:cxn modelId="{4A8DFA5D-9633-5E44-BBAC-7FEA54277F6E}" type="presOf" srcId="{F10DB0F6-1D3F-4D5C-BC05-EF88672E40F3}" destId="{5E9F1CBC-891D-0147-9E9D-543E7CB169CA}" srcOrd="0" destOrd="0" presId="urn:microsoft.com/office/officeart/2008/layout/LinedList"/>
    <dgm:cxn modelId="{B49C496A-9424-4BB5-8E85-0B3431B36553}" srcId="{F7F7A741-56A9-46C2-9959-878D644E1308}" destId="{3C490C5B-7E0C-4EF8-811B-C67FAA0F90B3}" srcOrd="0" destOrd="0" parTransId="{B3001D73-14A6-49DA-9E7D-68081720F1E1}" sibTransId="{94C457E2-B2D2-4CAE-A27C-76D5CC94DF03}"/>
    <dgm:cxn modelId="{0E82BC6B-B1C8-4FEA-A20D-5773105E2651}" srcId="{20F59E20-F6F9-4B36-B3F9-33B3BB3ADD92}" destId="{C874E432-1286-46CB-951C-1EE84BDD9EA7}" srcOrd="1" destOrd="0" parTransId="{52AB09B8-5525-4DBE-A8EB-82251F00A8F4}" sibTransId="{C4903B91-E1B4-4CDD-8302-53D574504A41}"/>
    <dgm:cxn modelId="{5C9D9F70-018D-45DB-8BF3-4A9AB4BF34D5}" srcId="{20F59E20-F6F9-4B36-B3F9-33B3BB3ADD92}" destId="{0EDA40D7-F88E-4B2E-94AB-C552DF7DBBD6}" srcOrd="4" destOrd="0" parTransId="{4C276406-8B8B-4F9A-BDDF-7419B02662C9}" sibTransId="{5D66EFCF-1079-44B3-9A09-4F67A2F07C77}"/>
    <dgm:cxn modelId="{1E563E7A-4BE4-1C42-93FB-4AB4857B843D}" type="presOf" srcId="{20F59E20-F6F9-4B36-B3F9-33B3BB3ADD92}" destId="{A50A8B99-32CF-744B-AD17-73DC71D634A6}" srcOrd="0" destOrd="0" presId="urn:microsoft.com/office/officeart/2008/layout/LinedList"/>
    <dgm:cxn modelId="{69A35281-98D7-A241-B102-BDECD3B895CA}" type="presOf" srcId="{B945E9E4-83BD-498A-86D6-D9F5346E0724}" destId="{8547A9EA-6A82-F64C-8AB0-DADC684D39E9}" srcOrd="0" destOrd="0" presId="urn:microsoft.com/office/officeart/2008/layout/LinedList"/>
    <dgm:cxn modelId="{AC2F9F87-3B81-EA4A-88A0-45E71E1EACC5}" type="presOf" srcId="{F7F7A741-56A9-46C2-9959-878D644E1308}" destId="{7A476D4F-4BC2-A54C-A580-3CB90EADD1FF}" srcOrd="0" destOrd="0" presId="urn:microsoft.com/office/officeart/2008/layout/LinedList"/>
    <dgm:cxn modelId="{39B7EF8B-D6A1-B340-97E0-F88E58E9F5CB}" type="presOf" srcId="{C874E432-1286-46CB-951C-1EE84BDD9EA7}" destId="{478EC0C4-C922-844E-99DB-1B9A00B92573}" srcOrd="0" destOrd="0" presId="urn:microsoft.com/office/officeart/2008/layout/LinedList"/>
    <dgm:cxn modelId="{B0A57B9B-F31C-4400-8800-4C235DBC2AC4}" srcId="{98D03110-E561-47AD-BC68-FC1A67FB50B8}" destId="{495B80A3-0AD4-4695-850A-86F1B0270093}" srcOrd="0" destOrd="0" parTransId="{FC93878E-F602-4B7A-B60E-5C725ED3D651}" sibTransId="{6E685B7A-59E0-4876-9F15-3AFBE37DE6CE}"/>
    <dgm:cxn modelId="{D9FBD4A4-CCD7-0546-BFD4-885C1772C079}" type="presOf" srcId="{04F338E4-C5C5-41CA-97CE-76B62980BDEF}" destId="{93CEBA03-F341-F248-A7A9-ACD47282C252}" srcOrd="0" destOrd="0" presId="urn:microsoft.com/office/officeart/2008/layout/LinedList"/>
    <dgm:cxn modelId="{D185B5CB-141B-4525-AAE8-0EAAEACBB1F6}" srcId="{B945E9E4-83BD-498A-86D6-D9F5346E0724}" destId="{4409D9E3-8A73-40C7-B542-2889B99A2D7C}" srcOrd="0" destOrd="0" parTransId="{C4CF4A0F-45C8-4E68-8E17-5CE468A91073}" sibTransId="{991BD6A1-18B0-469F-A5DA-B0DD7A1369C8}"/>
    <dgm:cxn modelId="{0B0592DB-9E1D-9D4F-9FE1-0A9FEFCADE2D}" type="presOf" srcId="{98D03110-E561-47AD-BC68-FC1A67FB50B8}" destId="{60F054FD-8CAC-9548-AF87-35F4D7CA37F3}" srcOrd="0" destOrd="0" presId="urn:microsoft.com/office/officeart/2008/layout/LinedList"/>
    <dgm:cxn modelId="{3DC05272-8B51-0F4F-AD1A-B1C778D8DBC1}" type="presParOf" srcId="{A50A8B99-32CF-744B-AD17-73DC71D634A6}" destId="{4BB6ADE4-BEB7-9747-9569-3638B012FB3A}" srcOrd="0" destOrd="0" presId="urn:microsoft.com/office/officeart/2008/layout/LinedList"/>
    <dgm:cxn modelId="{6CCE0995-D2DF-AD46-B177-DC7046A75C09}" type="presParOf" srcId="{A50A8B99-32CF-744B-AD17-73DC71D634A6}" destId="{7F81A667-405B-9B4C-B27D-E3AD28712F3F}" srcOrd="1" destOrd="0" presId="urn:microsoft.com/office/officeart/2008/layout/LinedList"/>
    <dgm:cxn modelId="{244991AD-EC0C-B94F-A1EA-BFBC62B73A21}" type="presParOf" srcId="{7F81A667-405B-9B4C-B27D-E3AD28712F3F}" destId="{7A476D4F-4BC2-A54C-A580-3CB90EADD1FF}" srcOrd="0" destOrd="0" presId="urn:microsoft.com/office/officeart/2008/layout/LinedList"/>
    <dgm:cxn modelId="{587AEC2E-B6D9-8949-80A4-D46FCAE3FD9E}" type="presParOf" srcId="{7F81A667-405B-9B4C-B27D-E3AD28712F3F}" destId="{0AEFA832-BF6B-2C4B-9340-6E045CE8C41B}" srcOrd="1" destOrd="0" presId="urn:microsoft.com/office/officeart/2008/layout/LinedList"/>
    <dgm:cxn modelId="{12837BAD-B57F-2446-923F-C12324D68B48}" type="presParOf" srcId="{0AEFA832-BF6B-2C4B-9340-6E045CE8C41B}" destId="{DD5D2152-B696-2448-A03F-DBB0A0697684}" srcOrd="0" destOrd="0" presId="urn:microsoft.com/office/officeart/2008/layout/LinedList"/>
    <dgm:cxn modelId="{622C5A71-B60F-E747-AEB1-251CEA8E3E62}" type="presParOf" srcId="{0AEFA832-BF6B-2C4B-9340-6E045CE8C41B}" destId="{C2CF1ECA-671E-2340-B4A7-6E59CAB16C8C}" srcOrd="1" destOrd="0" presId="urn:microsoft.com/office/officeart/2008/layout/LinedList"/>
    <dgm:cxn modelId="{F473114C-4BEC-B047-9DB7-56A472F7D377}" type="presParOf" srcId="{C2CF1ECA-671E-2340-B4A7-6E59CAB16C8C}" destId="{0E889B3D-35A2-6B4E-8E07-079DF9BD80F3}" srcOrd="0" destOrd="0" presId="urn:microsoft.com/office/officeart/2008/layout/LinedList"/>
    <dgm:cxn modelId="{CDD6B31B-9A61-D647-98E9-35FE9B265DD9}" type="presParOf" srcId="{C2CF1ECA-671E-2340-B4A7-6E59CAB16C8C}" destId="{F4F44274-9F76-914C-8E97-96BD4976F4BD}" srcOrd="1" destOrd="0" presId="urn:microsoft.com/office/officeart/2008/layout/LinedList"/>
    <dgm:cxn modelId="{44A5ADCC-743A-B244-BFFF-6B70131B1186}" type="presParOf" srcId="{C2CF1ECA-671E-2340-B4A7-6E59CAB16C8C}" destId="{0344A5EE-AF85-DF4A-AD2D-ABD3453F0B2B}" srcOrd="2" destOrd="0" presId="urn:microsoft.com/office/officeart/2008/layout/LinedList"/>
    <dgm:cxn modelId="{83280C90-38C3-4C48-BF57-4822ACA8EF01}" type="presParOf" srcId="{0AEFA832-BF6B-2C4B-9340-6E045CE8C41B}" destId="{5332B380-6476-F044-956D-777562FE24EB}" srcOrd="2" destOrd="0" presId="urn:microsoft.com/office/officeart/2008/layout/LinedList"/>
    <dgm:cxn modelId="{5F17932D-6EA7-CC4F-A4CF-59059B9A6F4A}" type="presParOf" srcId="{0AEFA832-BF6B-2C4B-9340-6E045CE8C41B}" destId="{10538151-10CD-AA40-842B-493039EE178D}" srcOrd="3" destOrd="0" presId="urn:microsoft.com/office/officeart/2008/layout/LinedList"/>
    <dgm:cxn modelId="{69CF43BB-154B-944A-BCC3-7D26F6627B0D}" type="presParOf" srcId="{A50A8B99-32CF-744B-AD17-73DC71D634A6}" destId="{DC5C76DC-3429-4F4F-9F64-A16D9917283D}" srcOrd="2" destOrd="0" presId="urn:microsoft.com/office/officeart/2008/layout/LinedList"/>
    <dgm:cxn modelId="{0183189D-92B4-7A42-91E5-D792D8AAE363}" type="presParOf" srcId="{A50A8B99-32CF-744B-AD17-73DC71D634A6}" destId="{7402B457-8A2B-D146-9D52-F3A07ADFAD22}" srcOrd="3" destOrd="0" presId="urn:microsoft.com/office/officeart/2008/layout/LinedList"/>
    <dgm:cxn modelId="{85FBEA1B-89AF-ED47-9773-2B22B32CF783}" type="presParOf" srcId="{7402B457-8A2B-D146-9D52-F3A07ADFAD22}" destId="{478EC0C4-C922-844E-99DB-1B9A00B92573}" srcOrd="0" destOrd="0" presId="urn:microsoft.com/office/officeart/2008/layout/LinedList"/>
    <dgm:cxn modelId="{DA75E488-0EBF-9649-84EF-699FF0E262C8}" type="presParOf" srcId="{7402B457-8A2B-D146-9D52-F3A07ADFAD22}" destId="{88FB03C8-A7F0-1E4E-9480-5F779DD78979}" srcOrd="1" destOrd="0" presId="urn:microsoft.com/office/officeart/2008/layout/LinedList"/>
    <dgm:cxn modelId="{A7E5229B-6B9E-174C-A3C4-28BB68BCC772}" type="presParOf" srcId="{88FB03C8-A7F0-1E4E-9480-5F779DD78979}" destId="{D0C4BA70-83DC-FC42-A1CA-65C9F107F285}" srcOrd="0" destOrd="0" presId="urn:microsoft.com/office/officeart/2008/layout/LinedList"/>
    <dgm:cxn modelId="{CD9B2841-589C-5243-B75F-90E84C9B1B81}" type="presParOf" srcId="{88FB03C8-A7F0-1E4E-9480-5F779DD78979}" destId="{53491483-6E03-B942-8B0B-934DA3AE1FC2}" srcOrd="1" destOrd="0" presId="urn:microsoft.com/office/officeart/2008/layout/LinedList"/>
    <dgm:cxn modelId="{726AF8DD-98CF-7E46-A218-A64775EE040E}" type="presParOf" srcId="{53491483-6E03-B942-8B0B-934DA3AE1FC2}" destId="{1A2FD57D-564C-3746-B69E-862642027BBD}" srcOrd="0" destOrd="0" presId="urn:microsoft.com/office/officeart/2008/layout/LinedList"/>
    <dgm:cxn modelId="{532A3015-D1A8-374C-A66F-9EF0F1F98161}" type="presParOf" srcId="{53491483-6E03-B942-8B0B-934DA3AE1FC2}" destId="{5E9F1CBC-891D-0147-9E9D-543E7CB169CA}" srcOrd="1" destOrd="0" presId="urn:microsoft.com/office/officeart/2008/layout/LinedList"/>
    <dgm:cxn modelId="{93D0AA1E-624D-3842-9BEE-15FE0BDF4029}" type="presParOf" srcId="{53491483-6E03-B942-8B0B-934DA3AE1FC2}" destId="{B12901F4-66B1-F649-8136-CBD3839C1E3B}" srcOrd="2" destOrd="0" presId="urn:microsoft.com/office/officeart/2008/layout/LinedList"/>
    <dgm:cxn modelId="{4C486C1F-3CEC-FE4D-8B9D-4EFB8F2BCB87}" type="presParOf" srcId="{88FB03C8-A7F0-1E4E-9480-5F779DD78979}" destId="{444492B8-A504-0647-985F-A883C5A43F86}" srcOrd="2" destOrd="0" presId="urn:microsoft.com/office/officeart/2008/layout/LinedList"/>
    <dgm:cxn modelId="{B64801CB-BD05-AE4C-BF17-F16CFD27903E}" type="presParOf" srcId="{88FB03C8-A7F0-1E4E-9480-5F779DD78979}" destId="{5A23450C-8655-C14B-B51A-BE9C86D4371A}" srcOrd="3" destOrd="0" presId="urn:microsoft.com/office/officeart/2008/layout/LinedList"/>
    <dgm:cxn modelId="{B4F6FC80-4593-F746-B78C-8CF0984D89A0}" type="presParOf" srcId="{A50A8B99-32CF-744B-AD17-73DC71D634A6}" destId="{A2A658BC-B4BB-134D-A00E-A72A8131C772}" srcOrd="4" destOrd="0" presId="urn:microsoft.com/office/officeart/2008/layout/LinedList"/>
    <dgm:cxn modelId="{8FE10B6C-EB3D-7C4A-8D27-A0B0F0DD0BE0}" type="presParOf" srcId="{A50A8B99-32CF-744B-AD17-73DC71D634A6}" destId="{F7B37EC4-C00E-144B-A0D7-3AB22D0FD37C}" srcOrd="5" destOrd="0" presId="urn:microsoft.com/office/officeart/2008/layout/LinedList"/>
    <dgm:cxn modelId="{DA3BE941-7EC1-7E4E-9834-35C2CD52ADCA}" type="presParOf" srcId="{F7B37EC4-C00E-144B-A0D7-3AB22D0FD37C}" destId="{60F054FD-8CAC-9548-AF87-35F4D7CA37F3}" srcOrd="0" destOrd="0" presId="urn:microsoft.com/office/officeart/2008/layout/LinedList"/>
    <dgm:cxn modelId="{744966ED-EA3E-C344-B074-BAA57671828D}" type="presParOf" srcId="{F7B37EC4-C00E-144B-A0D7-3AB22D0FD37C}" destId="{C641EACD-74FD-734D-BEED-DC8F6E407F85}" srcOrd="1" destOrd="0" presId="urn:microsoft.com/office/officeart/2008/layout/LinedList"/>
    <dgm:cxn modelId="{80C12D07-03E0-0045-A998-579E9251367B}" type="presParOf" srcId="{C641EACD-74FD-734D-BEED-DC8F6E407F85}" destId="{4729F835-FDF1-504F-B20D-4E21B3DD9CFD}" srcOrd="0" destOrd="0" presId="urn:microsoft.com/office/officeart/2008/layout/LinedList"/>
    <dgm:cxn modelId="{A4F990D0-DD17-B640-B99B-425BB77FA1CE}" type="presParOf" srcId="{C641EACD-74FD-734D-BEED-DC8F6E407F85}" destId="{433B9AE6-BF5D-AB4E-8452-4500DC841284}" srcOrd="1" destOrd="0" presId="urn:microsoft.com/office/officeart/2008/layout/LinedList"/>
    <dgm:cxn modelId="{5193E122-45B8-774C-AACB-7E9235D36CDF}" type="presParOf" srcId="{433B9AE6-BF5D-AB4E-8452-4500DC841284}" destId="{1CFDE09F-71BE-1544-BB29-EFAEEE8DEEDE}" srcOrd="0" destOrd="0" presId="urn:microsoft.com/office/officeart/2008/layout/LinedList"/>
    <dgm:cxn modelId="{69FCCDEA-A16B-454B-8A2D-7BE74A378646}" type="presParOf" srcId="{433B9AE6-BF5D-AB4E-8452-4500DC841284}" destId="{F84FD33D-F908-024B-A67E-2AF8C0930870}" srcOrd="1" destOrd="0" presId="urn:microsoft.com/office/officeart/2008/layout/LinedList"/>
    <dgm:cxn modelId="{A1A395EE-B857-FF4B-98B1-4AE68EFBBC7E}" type="presParOf" srcId="{433B9AE6-BF5D-AB4E-8452-4500DC841284}" destId="{0CFFF77F-99EA-104F-B46E-8C28E138852E}" srcOrd="2" destOrd="0" presId="urn:microsoft.com/office/officeart/2008/layout/LinedList"/>
    <dgm:cxn modelId="{437AF112-81EB-284B-A9D3-FC86BC5DD6BB}" type="presParOf" srcId="{C641EACD-74FD-734D-BEED-DC8F6E407F85}" destId="{1736AD73-5AB1-264A-8B73-79DEDAA3F362}" srcOrd="2" destOrd="0" presId="urn:microsoft.com/office/officeart/2008/layout/LinedList"/>
    <dgm:cxn modelId="{0A6570E5-B189-0945-96EC-2F2371FAF016}" type="presParOf" srcId="{C641EACD-74FD-734D-BEED-DC8F6E407F85}" destId="{59A6098B-95BC-C240-9FE2-33AC2CB4D29F}" srcOrd="3" destOrd="0" presId="urn:microsoft.com/office/officeart/2008/layout/LinedList"/>
    <dgm:cxn modelId="{BB1A5DF1-4959-994D-A93C-515DEBC94E60}" type="presParOf" srcId="{A50A8B99-32CF-744B-AD17-73DC71D634A6}" destId="{B41C8BB2-4511-8241-A57A-87CC25EB976D}" srcOrd="6" destOrd="0" presId="urn:microsoft.com/office/officeart/2008/layout/LinedList"/>
    <dgm:cxn modelId="{FD2F0C20-A83B-4248-A58A-91C242BB35D4}" type="presParOf" srcId="{A50A8B99-32CF-744B-AD17-73DC71D634A6}" destId="{8C4FB965-FDD6-D441-8E4B-16FBD5C24BF2}" srcOrd="7" destOrd="0" presId="urn:microsoft.com/office/officeart/2008/layout/LinedList"/>
    <dgm:cxn modelId="{3B4C57A7-CF94-9046-9E3A-EB9E441C3532}" type="presParOf" srcId="{8C4FB965-FDD6-D441-8E4B-16FBD5C24BF2}" destId="{8547A9EA-6A82-F64C-8AB0-DADC684D39E9}" srcOrd="0" destOrd="0" presId="urn:microsoft.com/office/officeart/2008/layout/LinedList"/>
    <dgm:cxn modelId="{8CE56812-E93A-794B-B677-8F1056E79B8B}" type="presParOf" srcId="{8C4FB965-FDD6-D441-8E4B-16FBD5C24BF2}" destId="{EE497094-B2D4-3C4B-BCEA-B231BD0BBF29}" srcOrd="1" destOrd="0" presId="urn:microsoft.com/office/officeart/2008/layout/LinedList"/>
    <dgm:cxn modelId="{52C8B1E2-8A09-454C-8ED1-BA6DC1D1895B}" type="presParOf" srcId="{EE497094-B2D4-3C4B-BCEA-B231BD0BBF29}" destId="{17442A6A-76C5-904F-969D-E9998F822F26}" srcOrd="0" destOrd="0" presId="urn:microsoft.com/office/officeart/2008/layout/LinedList"/>
    <dgm:cxn modelId="{61EC3BCB-E2A8-5447-A1BC-872E89EADC90}" type="presParOf" srcId="{EE497094-B2D4-3C4B-BCEA-B231BD0BBF29}" destId="{2AB4FE70-18FA-C142-AACC-C365961A871B}" srcOrd="1" destOrd="0" presId="urn:microsoft.com/office/officeart/2008/layout/LinedList"/>
    <dgm:cxn modelId="{FEF3A333-6514-8A48-BFF8-6E8E2C125B54}" type="presParOf" srcId="{2AB4FE70-18FA-C142-AACC-C365961A871B}" destId="{4D8BDC0E-D04E-F344-9A4C-9034B1D34E4C}" srcOrd="0" destOrd="0" presId="urn:microsoft.com/office/officeart/2008/layout/LinedList"/>
    <dgm:cxn modelId="{B19311BE-0D52-254E-8492-801EEDFADDEF}" type="presParOf" srcId="{2AB4FE70-18FA-C142-AACC-C365961A871B}" destId="{60191554-59D3-B84B-99DE-1FA5103C5806}" srcOrd="1" destOrd="0" presId="urn:microsoft.com/office/officeart/2008/layout/LinedList"/>
    <dgm:cxn modelId="{A12B03E2-EA9E-7A46-8E70-5AD9592D2232}" type="presParOf" srcId="{2AB4FE70-18FA-C142-AACC-C365961A871B}" destId="{358E150C-ED43-6A43-A655-6B673662C6C6}" srcOrd="2" destOrd="0" presId="urn:microsoft.com/office/officeart/2008/layout/LinedList"/>
    <dgm:cxn modelId="{4504F2D5-2B54-6046-BF31-CB1858A4EAB3}" type="presParOf" srcId="{EE497094-B2D4-3C4B-BCEA-B231BD0BBF29}" destId="{E8F759B3-0C16-5D4A-9EF7-0B3F8B4C826C}" srcOrd="2" destOrd="0" presId="urn:microsoft.com/office/officeart/2008/layout/LinedList"/>
    <dgm:cxn modelId="{4F63E7AB-85EA-D94E-B60A-E31A29BDBF66}" type="presParOf" srcId="{EE497094-B2D4-3C4B-BCEA-B231BD0BBF29}" destId="{B4BFEE83-ED34-F646-BC87-55842F1A6920}" srcOrd="3" destOrd="0" presId="urn:microsoft.com/office/officeart/2008/layout/LinedList"/>
    <dgm:cxn modelId="{ACF39D42-8C0F-D244-85F4-C1A7F0195A93}" type="presParOf" srcId="{A50A8B99-32CF-744B-AD17-73DC71D634A6}" destId="{39723862-A22C-544A-ADAA-A57810F3AF2D}" srcOrd="8" destOrd="0" presId="urn:microsoft.com/office/officeart/2008/layout/LinedList"/>
    <dgm:cxn modelId="{45D881B9-9F54-4044-8EFC-82A4EE3D09F0}" type="presParOf" srcId="{A50A8B99-32CF-744B-AD17-73DC71D634A6}" destId="{DD2C1CA9-C2E4-9746-B9B7-B04EC56FFA93}" srcOrd="9" destOrd="0" presId="urn:microsoft.com/office/officeart/2008/layout/LinedList"/>
    <dgm:cxn modelId="{21C3D123-8214-8D47-B101-088B056C89F8}" type="presParOf" srcId="{DD2C1CA9-C2E4-9746-B9B7-B04EC56FFA93}" destId="{BEE18074-CBD6-4940-8C8D-B334801DE58C}" srcOrd="0" destOrd="0" presId="urn:microsoft.com/office/officeart/2008/layout/LinedList"/>
    <dgm:cxn modelId="{8A3E25AA-6D2D-C046-A216-FE5911445AE0}" type="presParOf" srcId="{DD2C1CA9-C2E4-9746-B9B7-B04EC56FFA93}" destId="{B96F2C6C-A9D0-5B48-85AF-96285C83BD38}" srcOrd="1" destOrd="0" presId="urn:microsoft.com/office/officeart/2008/layout/LinedList"/>
    <dgm:cxn modelId="{015B979D-C8EE-2C48-B01D-704619903D09}" type="presParOf" srcId="{B96F2C6C-A9D0-5B48-85AF-96285C83BD38}" destId="{8A2DFDA4-5372-1D4A-BA1A-66D4641F8DE4}" srcOrd="0" destOrd="0" presId="urn:microsoft.com/office/officeart/2008/layout/LinedList"/>
    <dgm:cxn modelId="{991C192F-C0E5-D24C-87D2-56FF49BA62B9}" type="presParOf" srcId="{B96F2C6C-A9D0-5B48-85AF-96285C83BD38}" destId="{31F5BEB3-96F3-3443-B39E-E30421924E03}" srcOrd="1" destOrd="0" presId="urn:microsoft.com/office/officeart/2008/layout/LinedList"/>
    <dgm:cxn modelId="{8B3F1BB4-5584-2942-A512-B997FF89395B}" type="presParOf" srcId="{31F5BEB3-96F3-3443-B39E-E30421924E03}" destId="{43FFAF84-6BED-6F41-995A-A3A5A1B0E28D}" srcOrd="0" destOrd="0" presId="urn:microsoft.com/office/officeart/2008/layout/LinedList"/>
    <dgm:cxn modelId="{63783CEE-456F-4E45-B36A-DC0BA0812B15}" type="presParOf" srcId="{31F5BEB3-96F3-3443-B39E-E30421924E03}" destId="{7C58D8CE-364C-3E47-87DE-EB2182794F5E}" srcOrd="1" destOrd="0" presId="urn:microsoft.com/office/officeart/2008/layout/LinedList"/>
    <dgm:cxn modelId="{9FB4A047-CA7B-1946-9045-8A69C4F18736}" type="presParOf" srcId="{31F5BEB3-96F3-3443-B39E-E30421924E03}" destId="{FC82C0E7-C93C-104C-A7E6-2DC8E8CBADE9}" srcOrd="2" destOrd="0" presId="urn:microsoft.com/office/officeart/2008/layout/LinedList"/>
    <dgm:cxn modelId="{1868FB68-70FC-CC4F-BA16-AC7395B6950F}" type="presParOf" srcId="{B96F2C6C-A9D0-5B48-85AF-96285C83BD38}" destId="{9DCD5594-E09D-B641-9EB0-027053A78519}" srcOrd="2" destOrd="0" presId="urn:microsoft.com/office/officeart/2008/layout/LinedList"/>
    <dgm:cxn modelId="{DFF45CB4-58DA-6246-861C-09596FAA3621}" type="presParOf" srcId="{B96F2C6C-A9D0-5B48-85AF-96285C83BD38}" destId="{0E1FA18B-0688-544B-BDE4-4D186F67E887}" srcOrd="3" destOrd="0" presId="urn:microsoft.com/office/officeart/2008/layout/LinedList"/>
    <dgm:cxn modelId="{6A44C102-C6DC-764D-A2E9-2DD06A8551F7}" type="presParOf" srcId="{A50A8B99-32CF-744B-AD17-73DC71D634A6}" destId="{7A3452F7-6623-2445-A623-DBA9AB1EE8FF}" srcOrd="10" destOrd="0" presId="urn:microsoft.com/office/officeart/2008/layout/LinedList"/>
    <dgm:cxn modelId="{CE0A986E-7DC0-8642-BBA2-F9821F251FBA}" type="presParOf" srcId="{A50A8B99-32CF-744B-AD17-73DC71D634A6}" destId="{7A2A54C3-21FD-6545-8216-D1FF7524DE44}" srcOrd="11" destOrd="0" presId="urn:microsoft.com/office/officeart/2008/layout/LinedList"/>
    <dgm:cxn modelId="{AF1CB427-C4C1-D240-ABB9-F080509E74B3}" type="presParOf" srcId="{7A2A54C3-21FD-6545-8216-D1FF7524DE44}" destId="{5976983F-D6F1-4643-87B2-15961EF57DCD}" srcOrd="0" destOrd="0" presId="urn:microsoft.com/office/officeart/2008/layout/LinedList"/>
    <dgm:cxn modelId="{8AA2B20A-F992-F34E-9D9C-3FACABFD7FD7}" type="presParOf" srcId="{7A2A54C3-21FD-6545-8216-D1FF7524DE44}" destId="{818983D6-27F1-5E46-9904-80BB4FE13193}" srcOrd="1" destOrd="0" presId="urn:microsoft.com/office/officeart/2008/layout/LinedList"/>
    <dgm:cxn modelId="{06438B7C-F68C-5E41-85A2-998F2D5FDF84}" type="presParOf" srcId="{818983D6-27F1-5E46-9904-80BB4FE13193}" destId="{9E075E08-4D48-5748-A177-FBC2AB3CA854}" srcOrd="0" destOrd="0" presId="urn:microsoft.com/office/officeart/2008/layout/LinedList"/>
    <dgm:cxn modelId="{B54C640D-0BC2-6747-AAB5-4193F1FE3FB7}" type="presParOf" srcId="{818983D6-27F1-5E46-9904-80BB4FE13193}" destId="{F50DF5FD-E28E-3948-A97D-797D1D801E09}" srcOrd="1" destOrd="0" presId="urn:microsoft.com/office/officeart/2008/layout/LinedList"/>
    <dgm:cxn modelId="{C3432EE6-78D7-5A4E-ABE0-BCDD4EAF78CF}" type="presParOf" srcId="{F50DF5FD-E28E-3948-A97D-797D1D801E09}" destId="{84C910AA-DA91-C741-9738-136EA1EA7E0F}" srcOrd="0" destOrd="0" presId="urn:microsoft.com/office/officeart/2008/layout/LinedList"/>
    <dgm:cxn modelId="{46DD354F-8293-8F45-9F59-1C6378846A8B}" type="presParOf" srcId="{F50DF5FD-E28E-3948-A97D-797D1D801E09}" destId="{93CEBA03-F341-F248-A7A9-ACD47282C252}" srcOrd="1" destOrd="0" presId="urn:microsoft.com/office/officeart/2008/layout/LinedList"/>
    <dgm:cxn modelId="{6D082F60-D075-3A44-8BD8-88A31F886453}" type="presParOf" srcId="{F50DF5FD-E28E-3948-A97D-797D1D801E09}" destId="{F459B129-8D09-6448-B7A7-0239E548022B}" srcOrd="2" destOrd="0" presId="urn:microsoft.com/office/officeart/2008/layout/LinedList"/>
    <dgm:cxn modelId="{171AC032-8AE5-5146-AA21-AF2713ABBB00}" type="presParOf" srcId="{818983D6-27F1-5E46-9904-80BB4FE13193}" destId="{EAD30789-290D-3244-BB24-386CE6EC1993}" srcOrd="2" destOrd="0" presId="urn:microsoft.com/office/officeart/2008/layout/LinedList"/>
    <dgm:cxn modelId="{8ED704F5-A0A2-634D-ABC0-CC6013B16271}" type="presParOf" srcId="{818983D6-27F1-5E46-9904-80BB4FE13193}" destId="{53F568CD-89C0-6146-BACD-E1DB0CDD703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0EF2E8-5662-45B5-8114-E23746EEDF1C}" type="doc">
      <dgm:prSet loTypeId="urn:microsoft.com/office/officeart/2005/8/layout/vProcess5" loCatId="process" qsTypeId="urn:microsoft.com/office/officeart/2005/8/quickstyle/simple1" qsCatId="simple" csTypeId="urn:microsoft.com/office/officeart/2005/8/colors/accent3_2" csCatId="accent3" phldr="1"/>
      <dgm:spPr/>
      <dgm:t>
        <a:bodyPr/>
        <a:lstStyle/>
        <a:p>
          <a:endParaRPr lang="en-US"/>
        </a:p>
      </dgm:t>
    </dgm:pt>
    <dgm:pt modelId="{E6DE5753-F992-4BCE-AD5A-A7353555215C}">
      <dgm:prSet/>
      <dgm:spPr/>
      <dgm:t>
        <a:bodyPr/>
        <a:lstStyle/>
        <a:p>
          <a:r>
            <a:rPr lang="en-US"/>
            <a:t>Show up</a:t>
          </a:r>
        </a:p>
      </dgm:t>
    </dgm:pt>
    <dgm:pt modelId="{0C79BC56-DC60-42F1-979A-EC9977A2B9F2}" type="parTrans" cxnId="{700D95C8-11A0-4BF0-8BDB-CF3C5929FB18}">
      <dgm:prSet/>
      <dgm:spPr/>
      <dgm:t>
        <a:bodyPr/>
        <a:lstStyle/>
        <a:p>
          <a:endParaRPr lang="en-US"/>
        </a:p>
      </dgm:t>
    </dgm:pt>
    <dgm:pt modelId="{60789814-A5E6-4228-80EE-42B0BC56A106}" type="sibTrans" cxnId="{700D95C8-11A0-4BF0-8BDB-CF3C5929FB18}">
      <dgm:prSet/>
      <dgm:spPr/>
      <dgm:t>
        <a:bodyPr/>
        <a:lstStyle/>
        <a:p>
          <a:endParaRPr lang="en-US"/>
        </a:p>
      </dgm:t>
    </dgm:pt>
    <dgm:pt modelId="{2B688D89-418C-42A5-968F-1E21E9186CAC}">
      <dgm:prSet/>
      <dgm:spPr/>
      <dgm:t>
        <a:bodyPr/>
        <a:lstStyle/>
        <a:p>
          <a:r>
            <a:rPr lang="en-US"/>
            <a:t>Get involved</a:t>
          </a:r>
        </a:p>
      </dgm:t>
    </dgm:pt>
    <dgm:pt modelId="{E4822979-B4A9-42F4-A86E-2E699F4D6D44}" type="parTrans" cxnId="{8760802E-81CF-4E43-B203-66CE4A7F0D71}">
      <dgm:prSet/>
      <dgm:spPr/>
      <dgm:t>
        <a:bodyPr/>
        <a:lstStyle/>
        <a:p>
          <a:endParaRPr lang="en-US"/>
        </a:p>
      </dgm:t>
    </dgm:pt>
    <dgm:pt modelId="{BFF899F4-565F-4A69-85B4-3E3D30375EA5}" type="sibTrans" cxnId="{8760802E-81CF-4E43-B203-66CE4A7F0D71}">
      <dgm:prSet/>
      <dgm:spPr/>
      <dgm:t>
        <a:bodyPr/>
        <a:lstStyle/>
        <a:p>
          <a:endParaRPr lang="en-US"/>
        </a:p>
      </dgm:t>
    </dgm:pt>
    <dgm:pt modelId="{499D27E4-7AED-484B-9585-60D3388455B3}">
      <dgm:prSet/>
      <dgm:spPr/>
      <dgm:t>
        <a:bodyPr/>
        <a:lstStyle/>
        <a:p>
          <a:r>
            <a:rPr lang="en-US"/>
            <a:t>Learn something, share something, network with someone</a:t>
          </a:r>
        </a:p>
      </dgm:t>
    </dgm:pt>
    <dgm:pt modelId="{9EF4C6B2-4AFD-4CB7-9422-D934BB8F4A17}" type="parTrans" cxnId="{E3440F25-F752-4727-8326-9FAA56672E41}">
      <dgm:prSet/>
      <dgm:spPr/>
      <dgm:t>
        <a:bodyPr/>
        <a:lstStyle/>
        <a:p>
          <a:endParaRPr lang="en-US"/>
        </a:p>
      </dgm:t>
    </dgm:pt>
    <dgm:pt modelId="{D4A402F1-3A59-4911-AFDA-4FECE3391FC7}" type="sibTrans" cxnId="{E3440F25-F752-4727-8326-9FAA56672E41}">
      <dgm:prSet/>
      <dgm:spPr/>
      <dgm:t>
        <a:bodyPr/>
        <a:lstStyle/>
        <a:p>
          <a:endParaRPr lang="en-US"/>
        </a:p>
      </dgm:t>
    </dgm:pt>
    <dgm:pt modelId="{DFF8944B-A427-E045-A0AE-00FF5B5A9260}" type="pres">
      <dgm:prSet presAssocID="{700EF2E8-5662-45B5-8114-E23746EEDF1C}" presName="outerComposite" presStyleCnt="0">
        <dgm:presLayoutVars>
          <dgm:chMax val="5"/>
          <dgm:dir/>
          <dgm:resizeHandles val="exact"/>
        </dgm:presLayoutVars>
      </dgm:prSet>
      <dgm:spPr/>
    </dgm:pt>
    <dgm:pt modelId="{177A45E8-7F1D-D34D-B4E2-A6A193E4350C}" type="pres">
      <dgm:prSet presAssocID="{700EF2E8-5662-45B5-8114-E23746EEDF1C}" presName="dummyMaxCanvas" presStyleCnt="0">
        <dgm:presLayoutVars/>
      </dgm:prSet>
      <dgm:spPr/>
    </dgm:pt>
    <dgm:pt modelId="{290CDE5F-A9FD-2B48-AAF1-2D866DB9C96B}" type="pres">
      <dgm:prSet presAssocID="{700EF2E8-5662-45B5-8114-E23746EEDF1C}" presName="ThreeNodes_1" presStyleLbl="node1" presStyleIdx="0" presStyleCnt="3">
        <dgm:presLayoutVars>
          <dgm:bulletEnabled val="1"/>
        </dgm:presLayoutVars>
      </dgm:prSet>
      <dgm:spPr/>
    </dgm:pt>
    <dgm:pt modelId="{C96C4800-F28D-1247-A570-2EDE4E028C4E}" type="pres">
      <dgm:prSet presAssocID="{700EF2E8-5662-45B5-8114-E23746EEDF1C}" presName="ThreeNodes_2" presStyleLbl="node1" presStyleIdx="1" presStyleCnt="3">
        <dgm:presLayoutVars>
          <dgm:bulletEnabled val="1"/>
        </dgm:presLayoutVars>
      </dgm:prSet>
      <dgm:spPr/>
    </dgm:pt>
    <dgm:pt modelId="{99F8450E-30AB-7942-979D-F416289B9903}" type="pres">
      <dgm:prSet presAssocID="{700EF2E8-5662-45B5-8114-E23746EEDF1C}" presName="ThreeNodes_3" presStyleLbl="node1" presStyleIdx="2" presStyleCnt="3">
        <dgm:presLayoutVars>
          <dgm:bulletEnabled val="1"/>
        </dgm:presLayoutVars>
      </dgm:prSet>
      <dgm:spPr/>
    </dgm:pt>
    <dgm:pt modelId="{97CD9808-4E4B-294A-92DB-4C83E0631F6A}" type="pres">
      <dgm:prSet presAssocID="{700EF2E8-5662-45B5-8114-E23746EEDF1C}" presName="ThreeConn_1-2" presStyleLbl="fgAccFollowNode1" presStyleIdx="0" presStyleCnt="2">
        <dgm:presLayoutVars>
          <dgm:bulletEnabled val="1"/>
        </dgm:presLayoutVars>
      </dgm:prSet>
      <dgm:spPr/>
    </dgm:pt>
    <dgm:pt modelId="{CDA32DD2-9D1B-B845-878A-6494E16A6CDF}" type="pres">
      <dgm:prSet presAssocID="{700EF2E8-5662-45B5-8114-E23746EEDF1C}" presName="ThreeConn_2-3" presStyleLbl="fgAccFollowNode1" presStyleIdx="1" presStyleCnt="2">
        <dgm:presLayoutVars>
          <dgm:bulletEnabled val="1"/>
        </dgm:presLayoutVars>
      </dgm:prSet>
      <dgm:spPr/>
    </dgm:pt>
    <dgm:pt modelId="{47675B4E-2621-DD42-A1A9-3D80238A3CFF}" type="pres">
      <dgm:prSet presAssocID="{700EF2E8-5662-45B5-8114-E23746EEDF1C}" presName="ThreeNodes_1_text" presStyleLbl="node1" presStyleIdx="2" presStyleCnt="3">
        <dgm:presLayoutVars>
          <dgm:bulletEnabled val="1"/>
        </dgm:presLayoutVars>
      </dgm:prSet>
      <dgm:spPr/>
    </dgm:pt>
    <dgm:pt modelId="{EE9B34CE-D7E3-DE42-9473-2CD0198DDEFB}" type="pres">
      <dgm:prSet presAssocID="{700EF2E8-5662-45B5-8114-E23746EEDF1C}" presName="ThreeNodes_2_text" presStyleLbl="node1" presStyleIdx="2" presStyleCnt="3">
        <dgm:presLayoutVars>
          <dgm:bulletEnabled val="1"/>
        </dgm:presLayoutVars>
      </dgm:prSet>
      <dgm:spPr/>
    </dgm:pt>
    <dgm:pt modelId="{A9AC98D4-9E7D-5D44-8F85-323F4615B40C}" type="pres">
      <dgm:prSet presAssocID="{700EF2E8-5662-45B5-8114-E23746EEDF1C}" presName="ThreeNodes_3_text" presStyleLbl="node1" presStyleIdx="2" presStyleCnt="3">
        <dgm:presLayoutVars>
          <dgm:bulletEnabled val="1"/>
        </dgm:presLayoutVars>
      </dgm:prSet>
      <dgm:spPr/>
    </dgm:pt>
  </dgm:ptLst>
  <dgm:cxnLst>
    <dgm:cxn modelId="{E3440F25-F752-4727-8326-9FAA56672E41}" srcId="{700EF2E8-5662-45B5-8114-E23746EEDF1C}" destId="{499D27E4-7AED-484B-9585-60D3388455B3}" srcOrd="2" destOrd="0" parTransId="{9EF4C6B2-4AFD-4CB7-9422-D934BB8F4A17}" sibTransId="{D4A402F1-3A59-4911-AFDA-4FECE3391FC7}"/>
    <dgm:cxn modelId="{85E40C27-E0A2-164E-AB0C-D37495B5C838}" type="presOf" srcId="{499D27E4-7AED-484B-9585-60D3388455B3}" destId="{A9AC98D4-9E7D-5D44-8F85-323F4615B40C}" srcOrd="1" destOrd="0" presId="urn:microsoft.com/office/officeart/2005/8/layout/vProcess5"/>
    <dgm:cxn modelId="{8760802E-81CF-4E43-B203-66CE4A7F0D71}" srcId="{700EF2E8-5662-45B5-8114-E23746EEDF1C}" destId="{2B688D89-418C-42A5-968F-1E21E9186CAC}" srcOrd="1" destOrd="0" parTransId="{E4822979-B4A9-42F4-A86E-2E699F4D6D44}" sibTransId="{BFF899F4-565F-4A69-85B4-3E3D30375EA5}"/>
    <dgm:cxn modelId="{62B8B12E-690C-144B-8045-88B6D2C9C106}" type="presOf" srcId="{700EF2E8-5662-45B5-8114-E23746EEDF1C}" destId="{DFF8944B-A427-E045-A0AE-00FF5B5A9260}" srcOrd="0" destOrd="0" presId="urn:microsoft.com/office/officeart/2005/8/layout/vProcess5"/>
    <dgm:cxn modelId="{9560134B-183E-F64A-9EF6-15361F159A16}" type="presOf" srcId="{2B688D89-418C-42A5-968F-1E21E9186CAC}" destId="{C96C4800-F28D-1247-A570-2EDE4E028C4E}" srcOrd="0" destOrd="0" presId="urn:microsoft.com/office/officeart/2005/8/layout/vProcess5"/>
    <dgm:cxn modelId="{4C85BA52-3A1E-8141-99DA-3C36511BE2E5}" type="presOf" srcId="{E6DE5753-F992-4BCE-AD5A-A7353555215C}" destId="{47675B4E-2621-DD42-A1A9-3D80238A3CFF}" srcOrd="1" destOrd="0" presId="urn:microsoft.com/office/officeart/2005/8/layout/vProcess5"/>
    <dgm:cxn modelId="{88B9D162-3A8C-684E-A28D-0E8D0D7CC722}" type="presOf" srcId="{60789814-A5E6-4228-80EE-42B0BC56A106}" destId="{97CD9808-4E4B-294A-92DB-4C83E0631F6A}" srcOrd="0" destOrd="0" presId="urn:microsoft.com/office/officeart/2005/8/layout/vProcess5"/>
    <dgm:cxn modelId="{3F960E68-CA6A-7740-9B67-A35DA47733F4}" type="presOf" srcId="{E6DE5753-F992-4BCE-AD5A-A7353555215C}" destId="{290CDE5F-A9FD-2B48-AAF1-2D866DB9C96B}" srcOrd="0" destOrd="0" presId="urn:microsoft.com/office/officeart/2005/8/layout/vProcess5"/>
    <dgm:cxn modelId="{25CF7F6D-C939-7D4E-B018-C053488C9550}" type="presOf" srcId="{BFF899F4-565F-4A69-85B4-3E3D30375EA5}" destId="{CDA32DD2-9D1B-B845-878A-6494E16A6CDF}" srcOrd="0" destOrd="0" presId="urn:microsoft.com/office/officeart/2005/8/layout/vProcess5"/>
    <dgm:cxn modelId="{142BD0C3-CF57-0844-AC53-69905FD51E47}" type="presOf" srcId="{2B688D89-418C-42A5-968F-1E21E9186CAC}" destId="{EE9B34CE-D7E3-DE42-9473-2CD0198DDEFB}" srcOrd="1" destOrd="0" presId="urn:microsoft.com/office/officeart/2005/8/layout/vProcess5"/>
    <dgm:cxn modelId="{700D95C8-11A0-4BF0-8BDB-CF3C5929FB18}" srcId="{700EF2E8-5662-45B5-8114-E23746EEDF1C}" destId="{E6DE5753-F992-4BCE-AD5A-A7353555215C}" srcOrd="0" destOrd="0" parTransId="{0C79BC56-DC60-42F1-979A-EC9977A2B9F2}" sibTransId="{60789814-A5E6-4228-80EE-42B0BC56A106}"/>
    <dgm:cxn modelId="{B6B0A6D2-EF0A-824B-9FEB-644862F32CBC}" type="presOf" srcId="{499D27E4-7AED-484B-9585-60D3388455B3}" destId="{99F8450E-30AB-7942-979D-F416289B9903}" srcOrd="0" destOrd="0" presId="urn:microsoft.com/office/officeart/2005/8/layout/vProcess5"/>
    <dgm:cxn modelId="{C6F6972B-C7DF-C845-82A4-7B39537C8742}" type="presParOf" srcId="{DFF8944B-A427-E045-A0AE-00FF5B5A9260}" destId="{177A45E8-7F1D-D34D-B4E2-A6A193E4350C}" srcOrd="0" destOrd="0" presId="urn:microsoft.com/office/officeart/2005/8/layout/vProcess5"/>
    <dgm:cxn modelId="{603F24D6-F7A0-944A-9F74-D3632AFD2C7B}" type="presParOf" srcId="{DFF8944B-A427-E045-A0AE-00FF5B5A9260}" destId="{290CDE5F-A9FD-2B48-AAF1-2D866DB9C96B}" srcOrd="1" destOrd="0" presId="urn:microsoft.com/office/officeart/2005/8/layout/vProcess5"/>
    <dgm:cxn modelId="{82A123CF-37B5-5D4D-8B98-37DCDF3620FB}" type="presParOf" srcId="{DFF8944B-A427-E045-A0AE-00FF5B5A9260}" destId="{C96C4800-F28D-1247-A570-2EDE4E028C4E}" srcOrd="2" destOrd="0" presId="urn:microsoft.com/office/officeart/2005/8/layout/vProcess5"/>
    <dgm:cxn modelId="{CFAC4072-6AA0-4A43-8273-A14421698A2E}" type="presParOf" srcId="{DFF8944B-A427-E045-A0AE-00FF5B5A9260}" destId="{99F8450E-30AB-7942-979D-F416289B9903}" srcOrd="3" destOrd="0" presId="urn:microsoft.com/office/officeart/2005/8/layout/vProcess5"/>
    <dgm:cxn modelId="{3142842F-F513-2C4F-A9B3-C0DB8219C3E3}" type="presParOf" srcId="{DFF8944B-A427-E045-A0AE-00FF5B5A9260}" destId="{97CD9808-4E4B-294A-92DB-4C83E0631F6A}" srcOrd="4" destOrd="0" presId="urn:microsoft.com/office/officeart/2005/8/layout/vProcess5"/>
    <dgm:cxn modelId="{D27B7A85-4342-EC42-BF17-DE06F0BB8A54}" type="presParOf" srcId="{DFF8944B-A427-E045-A0AE-00FF5B5A9260}" destId="{CDA32DD2-9D1B-B845-878A-6494E16A6CDF}" srcOrd="5" destOrd="0" presId="urn:microsoft.com/office/officeart/2005/8/layout/vProcess5"/>
    <dgm:cxn modelId="{DDEBE88B-ACB3-DE46-9882-5E646F13610F}" type="presParOf" srcId="{DFF8944B-A427-E045-A0AE-00FF5B5A9260}" destId="{47675B4E-2621-DD42-A1A9-3D80238A3CFF}" srcOrd="6" destOrd="0" presId="urn:microsoft.com/office/officeart/2005/8/layout/vProcess5"/>
    <dgm:cxn modelId="{EC5A4E7F-DF72-1349-934D-1458B038AF7A}" type="presParOf" srcId="{DFF8944B-A427-E045-A0AE-00FF5B5A9260}" destId="{EE9B34CE-D7E3-DE42-9473-2CD0198DDEFB}" srcOrd="7" destOrd="0" presId="urn:microsoft.com/office/officeart/2005/8/layout/vProcess5"/>
    <dgm:cxn modelId="{125FC110-7CFB-884D-B126-57598F2F3455}" type="presParOf" srcId="{DFF8944B-A427-E045-A0AE-00FF5B5A9260}" destId="{A9AC98D4-9E7D-5D44-8F85-323F4615B40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FC27F-45EE-9549-968F-B5E4A86D7170}">
      <dsp:nvSpPr>
        <dsp:cNvPr id="0" name=""/>
        <dsp:cNvSpPr/>
      </dsp:nvSpPr>
      <dsp:spPr>
        <a:xfrm rot="16200000">
          <a:off x="280598" y="-280598"/>
          <a:ext cx="1967896" cy="2529094"/>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Podcasts</a:t>
          </a:r>
        </a:p>
      </dsp:txBody>
      <dsp:txXfrm rot="5400000">
        <a:off x="0" y="0"/>
        <a:ext cx="2529094" cy="1475922"/>
      </dsp:txXfrm>
    </dsp:sp>
    <dsp:sp modelId="{0267CEA2-7BFE-014C-80A9-AFBD79A91091}">
      <dsp:nvSpPr>
        <dsp:cNvPr id="0" name=""/>
        <dsp:cNvSpPr/>
      </dsp:nvSpPr>
      <dsp:spPr>
        <a:xfrm>
          <a:off x="2529094" y="0"/>
          <a:ext cx="2529094" cy="196789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Webinars/Seminars</a:t>
          </a:r>
        </a:p>
      </dsp:txBody>
      <dsp:txXfrm>
        <a:off x="2529094" y="0"/>
        <a:ext cx="2529094" cy="1475922"/>
      </dsp:txXfrm>
    </dsp:sp>
    <dsp:sp modelId="{75E95405-B060-D44F-A87A-5AC8D5DB98E9}">
      <dsp:nvSpPr>
        <dsp:cNvPr id="0" name=""/>
        <dsp:cNvSpPr/>
      </dsp:nvSpPr>
      <dsp:spPr>
        <a:xfrm rot="10800000">
          <a:off x="0" y="1967896"/>
          <a:ext cx="2529094" cy="196789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Written Resources</a:t>
          </a:r>
        </a:p>
      </dsp:txBody>
      <dsp:txXfrm rot="10800000">
        <a:off x="0" y="2459870"/>
        <a:ext cx="2529094" cy="1475922"/>
      </dsp:txXfrm>
    </dsp:sp>
    <dsp:sp modelId="{69583E6D-F798-E14B-B82A-F6623D550165}">
      <dsp:nvSpPr>
        <dsp:cNvPr id="0" name=""/>
        <dsp:cNvSpPr/>
      </dsp:nvSpPr>
      <dsp:spPr>
        <a:xfrm rot="5400000">
          <a:off x="2809693" y="1687297"/>
          <a:ext cx="1967896" cy="2529094"/>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National Convention, Leadership Conference</a:t>
          </a:r>
        </a:p>
        <a:p>
          <a:pPr marL="0" lvl="0" indent="0" algn="ctr" defTabSz="844550">
            <a:lnSpc>
              <a:spcPct val="90000"/>
            </a:lnSpc>
            <a:spcBef>
              <a:spcPct val="0"/>
            </a:spcBef>
            <a:spcAft>
              <a:spcPct val="35000"/>
            </a:spcAft>
            <a:buNone/>
          </a:pPr>
          <a:r>
            <a:rPr lang="en-US" sz="1900" kern="1200"/>
            <a:t>Association Meetings</a:t>
          </a:r>
        </a:p>
      </dsp:txBody>
      <dsp:txXfrm rot="-5400000">
        <a:off x="2529094" y="2459870"/>
        <a:ext cx="2529094" cy="1475922"/>
      </dsp:txXfrm>
    </dsp:sp>
    <dsp:sp modelId="{D4060E0A-437F-3B44-BFAF-4C1585BDFBDE}">
      <dsp:nvSpPr>
        <dsp:cNvPr id="0" name=""/>
        <dsp:cNvSpPr/>
      </dsp:nvSpPr>
      <dsp:spPr>
        <a:xfrm>
          <a:off x="1770366" y="1475922"/>
          <a:ext cx="1517456" cy="98394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Equip</a:t>
          </a:r>
        </a:p>
      </dsp:txBody>
      <dsp:txXfrm>
        <a:off x="1818398" y="1523954"/>
        <a:ext cx="1421392" cy="887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53F39-F2AB-D340-BE4A-DC2643859128}">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Individual goals: I will train/disciple _______ in the Christian faith.</a:t>
          </a:r>
        </a:p>
      </dsp:txBody>
      <dsp:txXfrm>
        <a:off x="38234" y="38234"/>
        <a:ext cx="7529629" cy="1228933"/>
      </dsp:txXfrm>
    </dsp:sp>
    <dsp:sp modelId="{A7763ED3-CF5F-814B-AC5D-EEEBAB96F445}">
      <dsp:nvSpPr>
        <dsp:cNvPr id="0" name=""/>
        <dsp:cNvSpPr/>
      </dsp:nvSpPr>
      <dsp:spPr>
        <a:xfrm>
          <a:off x="788670" y="1522968"/>
          <a:ext cx="8938260" cy="13054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Church/Association goals: We will train our people (pastors and laypeople) to utilize their spiritual gifts in ministry.</a:t>
          </a:r>
        </a:p>
      </dsp:txBody>
      <dsp:txXfrm>
        <a:off x="826904" y="1561202"/>
        <a:ext cx="7224611" cy="1228933"/>
      </dsp:txXfrm>
    </dsp:sp>
    <dsp:sp modelId="{34A3DAC4-13DA-CD4B-B74C-1D0B01A76023}">
      <dsp:nvSpPr>
        <dsp:cNvPr id="0" name=""/>
        <dsp:cNvSpPr/>
      </dsp:nvSpPr>
      <dsp:spPr>
        <a:xfrm>
          <a:off x="1577340" y="3045936"/>
          <a:ext cx="8938260" cy="13054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Denominational goals: We will provide assessment centers and training in the identification and utilization of spiritual gifts.</a:t>
          </a:r>
        </a:p>
      </dsp:txBody>
      <dsp:txXfrm>
        <a:off x="1615574" y="3084170"/>
        <a:ext cx="7224611" cy="1228933"/>
      </dsp:txXfrm>
    </dsp:sp>
    <dsp:sp modelId="{355F32F5-F956-6A42-A226-BBDC913F727F}">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6F791A97-A30F-BD48-8949-AD4E1DB9E0DF}">
      <dsp:nvSpPr>
        <dsp:cNvPr id="0" name=""/>
        <dsp:cNvSpPr/>
      </dsp:nvSpPr>
      <dsp:spPr>
        <a:xfrm>
          <a:off x="8878419" y="2504195"/>
          <a:ext cx="848510" cy="84851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6ADE4-BEB7-9747-9569-3638B012FB3A}">
      <dsp:nvSpPr>
        <dsp:cNvPr id="0" name=""/>
        <dsp:cNvSpPr/>
      </dsp:nvSpPr>
      <dsp:spPr>
        <a:xfrm>
          <a:off x="0" y="2125"/>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76D4F-4BC2-A54C-A580-3CB90EADD1FF}">
      <dsp:nvSpPr>
        <dsp:cNvPr id="0" name=""/>
        <dsp:cNvSpPr/>
      </dsp:nvSpPr>
      <dsp:spPr>
        <a:xfrm>
          <a:off x="0" y="2125"/>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Pray</a:t>
          </a:r>
        </a:p>
      </dsp:txBody>
      <dsp:txXfrm>
        <a:off x="0" y="2125"/>
        <a:ext cx="2103120" cy="724715"/>
      </dsp:txXfrm>
    </dsp:sp>
    <dsp:sp modelId="{F4F44274-9F76-914C-8E97-96BD4976F4BD}">
      <dsp:nvSpPr>
        <dsp:cNvPr id="0" name=""/>
        <dsp:cNvSpPr/>
      </dsp:nvSpPr>
      <dsp:spPr>
        <a:xfrm>
          <a:off x="2260854" y="35034"/>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Pray for them daily</a:t>
          </a:r>
        </a:p>
      </dsp:txBody>
      <dsp:txXfrm>
        <a:off x="2260854" y="35034"/>
        <a:ext cx="8254746" cy="658188"/>
      </dsp:txXfrm>
    </dsp:sp>
    <dsp:sp modelId="{5332B380-6476-F044-956D-777562FE24EB}">
      <dsp:nvSpPr>
        <dsp:cNvPr id="0" name=""/>
        <dsp:cNvSpPr/>
      </dsp:nvSpPr>
      <dsp:spPr>
        <a:xfrm>
          <a:off x="2103120" y="693223"/>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C76DC-3429-4F4F-9F64-A16D9917283D}">
      <dsp:nvSpPr>
        <dsp:cNvPr id="0" name=""/>
        <dsp:cNvSpPr/>
      </dsp:nvSpPr>
      <dsp:spPr>
        <a:xfrm>
          <a:off x="0" y="726840"/>
          <a:ext cx="1051560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EC0C4-C922-844E-99DB-1B9A00B92573}">
      <dsp:nvSpPr>
        <dsp:cNvPr id="0" name=""/>
        <dsp:cNvSpPr/>
      </dsp:nvSpPr>
      <dsp:spPr>
        <a:xfrm>
          <a:off x="0" y="726840"/>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Follow</a:t>
          </a:r>
        </a:p>
      </dsp:txBody>
      <dsp:txXfrm>
        <a:off x="0" y="726840"/>
        <a:ext cx="2103120" cy="724715"/>
      </dsp:txXfrm>
    </dsp:sp>
    <dsp:sp modelId="{5E9F1CBC-891D-0147-9E9D-543E7CB169CA}">
      <dsp:nvSpPr>
        <dsp:cNvPr id="0" name=""/>
        <dsp:cNvSpPr/>
      </dsp:nvSpPr>
      <dsp:spPr>
        <a:xfrm>
          <a:off x="2260854" y="759750"/>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Follow their church on social media</a:t>
          </a:r>
        </a:p>
      </dsp:txBody>
      <dsp:txXfrm>
        <a:off x="2260854" y="759750"/>
        <a:ext cx="8254746" cy="658188"/>
      </dsp:txXfrm>
    </dsp:sp>
    <dsp:sp modelId="{444492B8-A504-0647-985F-A883C5A43F86}">
      <dsp:nvSpPr>
        <dsp:cNvPr id="0" name=""/>
        <dsp:cNvSpPr/>
      </dsp:nvSpPr>
      <dsp:spPr>
        <a:xfrm>
          <a:off x="2103120" y="1417939"/>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A658BC-B4BB-134D-A00E-A72A8131C772}">
      <dsp:nvSpPr>
        <dsp:cNvPr id="0" name=""/>
        <dsp:cNvSpPr/>
      </dsp:nvSpPr>
      <dsp:spPr>
        <a:xfrm>
          <a:off x="0" y="1451556"/>
          <a:ext cx="1051560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054FD-8CAC-9548-AF87-35F4D7CA37F3}">
      <dsp:nvSpPr>
        <dsp:cNvPr id="0" name=""/>
        <dsp:cNvSpPr/>
      </dsp:nvSpPr>
      <dsp:spPr>
        <a:xfrm>
          <a:off x="0" y="1451556"/>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Reach out</a:t>
          </a:r>
        </a:p>
      </dsp:txBody>
      <dsp:txXfrm>
        <a:off x="0" y="1451556"/>
        <a:ext cx="2103120" cy="724715"/>
      </dsp:txXfrm>
    </dsp:sp>
    <dsp:sp modelId="{F84FD33D-F908-024B-A67E-2AF8C0930870}">
      <dsp:nvSpPr>
        <dsp:cNvPr id="0" name=""/>
        <dsp:cNvSpPr/>
      </dsp:nvSpPr>
      <dsp:spPr>
        <a:xfrm>
          <a:off x="2260854" y="1484465"/>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Reach out to them weekly or biweekly</a:t>
          </a:r>
        </a:p>
      </dsp:txBody>
      <dsp:txXfrm>
        <a:off x="2260854" y="1484465"/>
        <a:ext cx="8254746" cy="658188"/>
      </dsp:txXfrm>
    </dsp:sp>
    <dsp:sp modelId="{1736AD73-5AB1-264A-8B73-79DEDAA3F362}">
      <dsp:nvSpPr>
        <dsp:cNvPr id="0" name=""/>
        <dsp:cNvSpPr/>
      </dsp:nvSpPr>
      <dsp:spPr>
        <a:xfrm>
          <a:off x="2103120" y="2142654"/>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1C8BB2-4511-8241-A57A-87CC25EB976D}">
      <dsp:nvSpPr>
        <dsp:cNvPr id="0" name=""/>
        <dsp:cNvSpPr/>
      </dsp:nvSpPr>
      <dsp:spPr>
        <a:xfrm>
          <a:off x="0" y="2176271"/>
          <a:ext cx="1051560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7A9EA-6A82-F64C-8AB0-DADC684D39E9}">
      <dsp:nvSpPr>
        <dsp:cNvPr id="0" name=""/>
        <dsp:cNvSpPr/>
      </dsp:nvSpPr>
      <dsp:spPr>
        <a:xfrm>
          <a:off x="0" y="2176271"/>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Breakfast</a:t>
          </a:r>
        </a:p>
      </dsp:txBody>
      <dsp:txXfrm>
        <a:off x="0" y="2176271"/>
        <a:ext cx="2103120" cy="724715"/>
      </dsp:txXfrm>
    </dsp:sp>
    <dsp:sp modelId="{60191554-59D3-B84B-99DE-1FA5103C5806}">
      <dsp:nvSpPr>
        <dsp:cNvPr id="0" name=""/>
        <dsp:cNvSpPr/>
      </dsp:nvSpPr>
      <dsp:spPr>
        <a:xfrm>
          <a:off x="2260854" y="2209181"/>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Breakfast/lunch/coffee once a month</a:t>
          </a:r>
        </a:p>
      </dsp:txBody>
      <dsp:txXfrm>
        <a:off x="2260854" y="2209181"/>
        <a:ext cx="8254746" cy="658188"/>
      </dsp:txXfrm>
    </dsp:sp>
    <dsp:sp modelId="{E8F759B3-0C16-5D4A-9EF7-0B3F8B4C826C}">
      <dsp:nvSpPr>
        <dsp:cNvPr id="0" name=""/>
        <dsp:cNvSpPr/>
      </dsp:nvSpPr>
      <dsp:spPr>
        <a:xfrm>
          <a:off x="2103120" y="2867370"/>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723862-A22C-544A-ADAA-A57810F3AF2D}">
      <dsp:nvSpPr>
        <dsp:cNvPr id="0" name=""/>
        <dsp:cNvSpPr/>
      </dsp:nvSpPr>
      <dsp:spPr>
        <a:xfrm>
          <a:off x="0" y="2900987"/>
          <a:ext cx="1051560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18074-CBD6-4940-8C8D-B334801DE58C}">
      <dsp:nvSpPr>
        <dsp:cNvPr id="0" name=""/>
        <dsp:cNvSpPr/>
      </dsp:nvSpPr>
      <dsp:spPr>
        <a:xfrm>
          <a:off x="0" y="2900987"/>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Attend</a:t>
          </a:r>
        </a:p>
      </dsp:txBody>
      <dsp:txXfrm>
        <a:off x="0" y="2900987"/>
        <a:ext cx="2103120" cy="724715"/>
      </dsp:txXfrm>
    </dsp:sp>
    <dsp:sp modelId="{7C58D8CE-364C-3E47-87DE-EB2182794F5E}">
      <dsp:nvSpPr>
        <dsp:cNvPr id="0" name=""/>
        <dsp:cNvSpPr/>
      </dsp:nvSpPr>
      <dsp:spPr>
        <a:xfrm>
          <a:off x="2260854" y="2933897"/>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Attend any open activity (e.g., revivals) they have</a:t>
          </a:r>
        </a:p>
      </dsp:txBody>
      <dsp:txXfrm>
        <a:off x="2260854" y="2933897"/>
        <a:ext cx="8254746" cy="658188"/>
      </dsp:txXfrm>
    </dsp:sp>
    <dsp:sp modelId="{9DCD5594-E09D-B641-9EB0-027053A78519}">
      <dsp:nvSpPr>
        <dsp:cNvPr id="0" name=""/>
        <dsp:cNvSpPr/>
      </dsp:nvSpPr>
      <dsp:spPr>
        <a:xfrm>
          <a:off x="2103120" y="3592085"/>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3452F7-6623-2445-A623-DBA9AB1EE8FF}">
      <dsp:nvSpPr>
        <dsp:cNvPr id="0" name=""/>
        <dsp:cNvSpPr/>
      </dsp:nvSpPr>
      <dsp:spPr>
        <a:xfrm>
          <a:off x="0" y="3625703"/>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6983F-D6F1-4643-87B2-15961EF57DCD}">
      <dsp:nvSpPr>
        <dsp:cNvPr id="0" name=""/>
        <dsp:cNvSpPr/>
      </dsp:nvSpPr>
      <dsp:spPr>
        <a:xfrm>
          <a:off x="0" y="3625703"/>
          <a:ext cx="210312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Provide</a:t>
          </a:r>
        </a:p>
      </dsp:txBody>
      <dsp:txXfrm>
        <a:off x="0" y="3625703"/>
        <a:ext cx="2103120" cy="724715"/>
      </dsp:txXfrm>
    </dsp:sp>
    <dsp:sp modelId="{93CEBA03-F341-F248-A7A9-ACD47282C252}">
      <dsp:nvSpPr>
        <dsp:cNvPr id="0" name=""/>
        <dsp:cNvSpPr/>
      </dsp:nvSpPr>
      <dsp:spPr>
        <a:xfrm>
          <a:off x="2260854" y="3658612"/>
          <a:ext cx="8254746" cy="65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Provide personal invite to any activity you have</a:t>
          </a:r>
        </a:p>
      </dsp:txBody>
      <dsp:txXfrm>
        <a:off x="2260854" y="3658612"/>
        <a:ext cx="8254746" cy="658188"/>
      </dsp:txXfrm>
    </dsp:sp>
    <dsp:sp modelId="{EAD30789-290D-3244-BB24-386CE6EC1993}">
      <dsp:nvSpPr>
        <dsp:cNvPr id="0" name=""/>
        <dsp:cNvSpPr/>
      </dsp:nvSpPr>
      <dsp:spPr>
        <a:xfrm>
          <a:off x="2103120" y="4316801"/>
          <a:ext cx="841248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CDE5F-A9FD-2B48-AAF1-2D866DB9C96B}">
      <dsp:nvSpPr>
        <dsp:cNvPr id="0" name=""/>
        <dsp:cNvSpPr/>
      </dsp:nvSpPr>
      <dsp:spPr>
        <a:xfrm>
          <a:off x="0" y="0"/>
          <a:ext cx="8938260" cy="130576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Show up</a:t>
          </a:r>
        </a:p>
      </dsp:txBody>
      <dsp:txXfrm>
        <a:off x="38244" y="38244"/>
        <a:ext cx="7529240" cy="1229275"/>
      </dsp:txXfrm>
    </dsp:sp>
    <dsp:sp modelId="{C96C4800-F28D-1247-A570-2EDE4E028C4E}">
      <dsp:nvSpPr>
        <dsp:cNvPr id="0" name=""/>
        <dsp:cNvSpPr/>
      </dsp:nvSpPr>
      <dsp:spPr>
        <a:xfrm>
          <a:off x="788670" y="1523390"/>
          <a:ext cx="8938260" cy="130576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Get involved</a:t>
          </a:r>
        </a:p>
      </dsp:txBody>
      <dsp:txXfrm>
        <a:off x="826914" y="1561634"/>
        <a:ext cx="7224355" cy="1229275"/>
      </dsp:txXfrm>
    </dsp:sp>
    <dsp:sp modelId="{99F8450E-30AB-7942-979D-F416289B9903}">
      <dsp:nvSpPr>
        <dsp:cNvPr id="0" name=""/>
        <dsp:cNvSpPr/>
      </dsp:nvSpPr>
      <dsp:spPr>
        <a:xfrm>
          <a:off x="1577340" y="3046780"/>
          <a:ext cx="8938260" cy="130576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Learn something, share something, network with someone</a:t>
          </a:r>
        </a:p>
      </dsp:txBody>
      <dsp:txXfrm>
        <a:off x="1615584" y="3085024"/>
        <a:ext cx="7224355" cy="1229275"/>
      </dsp:txXfrm>
    </dsp:sp>
    <dsp:sp modelId="{97CD9808-4E4B-294A-92DB-4C83E0631F6A}">
      <dsp:nvSpPr>
        <dsp:cNvPr id="0" name=""/>
        <dsp:cNvSpPr/>
      </dsp:nvSpPr>
      <dsp:spPr>
        <a:xfrm>
          <a:off x="8089513" y="990203"/>
          <a:ext cx="848746" cy="848746"/>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481" y="990203"/>
        <a:ext cx="466810" cy="638681"/>
      </dsp:txXfrm>
    </dsp:sp>
    <dsp:sp modelId="{CDA32DD2-9D1B-B845-878A-6494E16A6CDF}">
      <dsp:nvSpPr>
        <dsp:cNvPr id="0" name=""/>
        <dsp:cNvSpPr/>
      </dsp:nvSpPr>
      <dsp:spPr>
        <a:xfrm>
          <a:off x="8878183" y="2504889"/>
          <a:ext cx="848746" cy="848746"/>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151" y="2504889"/>
        <a:ext cx="466810" cy="63868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6AC40-638C-A44D-8F77-AC6A678BB600}" type="datetimeFigureOut">
              <a:rPr lang="en-US" smtClean="0"/>
              <a:t>10/14/23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3A630-C68C-714A-9FCC-C27A0C2C629E}" type="slidenum">
              <a:rPr lang="en-US" smtClean="0"/>
              <a:t>‹#›</a:t>
            </a:fld>
            <a:endParaRPr lang="en-US"/>
          </a:p>
        </p:txBody>
      </p:sp>
    </p:spTree>
    <p:extLst>
      <p:ext uri="{BB962C8B-B14F-4D97-AF65-F5344CB8AC3E}">
        <p14:creationId xmlns:p14="http://schemas.microsoft.com/office/powerpoint/2010/main" val="341202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Join,_or_Die#cite_note-2" TargetMode="External"/><Relationship Id="rId13" Type="http://schemas.openxmlformats.org/officeDocument/2006/relationships/hyperlink" Target="https://en.wikipedia.org/wiki/Province_of_Pennsylvania" TargetMode="External"/><Relationship Id="rId3" Type="http://schemas.openxmlformats.org/officeDocument/2006/relationships/hyperlink" Target="https://en.wikipedia.org/wiki/Political_cartoon" TargetMode="External"/><Relationship Id="rId7" Type="http://schemas.openxmlformats.org/officeDocument/2006/relationships/hyperlink" Target="https://en.wikipedia.org/wiki/Thirteen_Colonies" TargetMode="External"/><Relationship Id="rId12" Type="http://schemas.openxmlformats.org/officeDocument/2006/relationships/hyperlink" Target="https://en.wikipedia.org/wiki/Delaware_Colony" TargetMode="External"/><Relationship Id="rId17" Type="http://schemas.openxmlformats.org/officeDocument/2006/relationships/hyperlink" Target="https://en.wikipedia.org/wiki/American_Revolutionary_War" TargetMode="External"/><Relationship Id="rId2" Type="http://schemas.openxmlformats.org/officeDocument/2006/relationships/slide" Target="../slides/slide50.xml"/><Relationship Id="rId16" Type="http://schemas.openxmlformats.org/officeDocument/2006/relationships/hyperlink" Target="https://en.wikipedia.org/wiki/Americans" TargetMode="External"/><Relationship Id="rId1" Type="http://schemas.openxmlformats.org/officeDocument/2006/relationships/notesMaster" Target="../notesMasters/notesMaster1.xml"/><Relationship Id="rId6" Type="http://schemas.openxmlformats.org/officeDocument/2006/relationships/hyperlink" Target="https://en.wikipedia.org/wiki/Join,_or_Die#cite_note-1" TargetMode="External"/><Relationship Id="rId11" Type="http://schemas.openxmlformats.org/officeDocument/2006/relationships/hyperlink" Target="https://en.wikipedia.org/wiki/New_England" TargetMode="External"/><Relationship Id="rId5" Type="http://schemas.openxmlformats.org/officeDocument/2006/relationships/hyperlink" Target="https://en.wikipedia.org/wiki/Pennsylvania_Gazette" TargetMode="External"/><Relationship Id="rId15" Type="http://schemas.openxmlformats.org/officeDocument/2006/relationships/hyperlink" Target="https://en.wikipedia.org/wiki/Join,_or_Die#cite_note-3" TargetMode="External"/><Relationship Id="rId10" Type="http://schemas.openxmlformats.org/officeDocument/2006/relationships/hyperlink" Target="https://en.wikipedia.org/wiki/Snake" TargetMode="External"/><Relationship Id="rId4" Type="http://schemas.openxmlformats.org/officeDocument/2006/relationships/hyperlink" Target="https://en.wikipedia.org/wiki/Benjamin_Franklin" TargetMode="External"/><Relationship Id="rId9" Type="http://schemas.openxmlformats.org/officeDocument/2006/relationships/hyperlink" Target="https://en.wikipedia.org/wiki/Woodcut" TargetMode="External"/><Relationship Id="rId14" Type="http://schemas.openxmlformats.org/officeDocument/2006/relationships/hyperlink" Target="https://en.wikipedia.org/wiki/Colony_of_Georgi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problems with the FWB denomination. I believe I am as acquainted with them as anyone. But if you are a reader of the news or have friends in any other I will say, I will gladly take our problems. I encourage you to utilize our agencies. </a:t>
            </a:r>
          </a:p>
        </p:txBody>
      </p:sp>
      <p:sp>
        <p:nvSpPr>
          <p:cNvPr id="4" name="Slide Number Placeholder 3"/>
          <p:cNvSpPr>
            <a:spLocks noGrp="1"/>
          </p:cNvSpPr>
          <p:nvPr>
            <p:ph type="sldNum" sz="quarter" idx="5"/>
          </p:nvPr>
        </p:nvSpPr>
        <p:spPr/>
        <p:txBody>
          <a:bodyPr/>
          <a:lstStyle/>
          <a:p>
            <a:fld id="{6F16EED8-D66D-9E43-ACAE-8C611E57F5F5}" type="slidenum">
              <a:rPr lang="en-US" smtClean="0"/>
              <a:t>3</a:t>
            </a:fld>
            <a:endParaRPr lang="en-US"/>
          </a:p>
        </p:txBody>
      </p:sp>
    </p:spTree>
    <p:extLst>
      <p:ext uri="{BB962C8B-B14F-4D97-AF65-F5344CB8AC3E}">
        <p14:creationId xmlns:p14="http://schemas.microsoft.com/office/powerpoint/2010/main" val="8378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Better together podcast&gt;</a:t>
            </a:r>
          </a:p>
        </p:txBody>
      </p:sp>
      <p:sp>
        <p:nvSpPr>
          <p:cNvPr id="4" name="Slide Number Placeholder 3"/>
          <p:cNvSpPr>
            <a:spLocks noGrp="1"/>
          </p:cNvSpPr>
          <p:nvPr>
            <p:ph type="sldNum" sz="quarter" idx="5"/>
          </p:nvPr>
        </p:nvSpPr>
        <p:spPr/>
        <p:txBody>
          <a:bodyPr/>
          <a:lstStyle/>
          <a:p>
            <a:fld id="{1927401C-98A0-6A46-A282-1E7F196433A1}" type="slidenum">
              <a:rPr lang="en-US" smtClean="0"/>
              <a:t>27</a:t>
            </a:fld>
            <a:endParaRPr lang="en-US" dirty="0"/>
          </a:p>
        </p:txBody>
      </p:sp>
    </p:spTree>
    <p:extLst>
      <p:ext uri="{BB962C8B-B14F-4D97-AF65-F5344CB8AC3E}">
        <p14:creationId xmlns:p14="http://schemas.microsoft.com/office/powerpoint/2010/main" val="3849711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More individual&gt;</a:t>
            </a:r>
          </a:p>
        </p:txBody>
      </p:sp>
      <p:sp>
        <p:nvSpPr>
          <p:cNvPr id="4" name="Slide Number Placeholder 3"/>
          <p:cNvSpPr>
            <a:spLocks noGrp="1"/>
          </p:cNvSpPr>
          <p:nvPr>
            <p:ph type="sldNum" sz="quarter" idx="5"/>
          </p:nvPr>
        </p:nvSpPr>
        <p:spPr/>
        <p:txBody>
          <a:bodyPr/>
          <a:lstStyle/>
          <a:p>
            <a:fld id="{1927401C-98A0-6A46-A282-1E7F196433A1}" type="slidenum">
              <a:rPr lang="en-US" smtClean="0"/>
              <a:t>28</a:t>
            </a:fld>
            <a:endParaRPr lang="en-US" dirty="0"/>
          </a:p>
        </p:txBody>
      </p:sp>
    </p:spTree>
    <p:extLst>
      <p:ext uri="{BB962C8B-B14F-4D97-AF65-F5344CB8AC3E}">
        <p14:creationId xmlns:p14="http://schemas.microsoft.com/office/powerpoint/2010/main" val="207607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More individual&gt;</a:t>
            </a:r>
          </a:p>
        </p:txBody>
      </p:sp>
      <p:sp>
        <p:nvSpPr>
          <p:cNvPr id="4" name="Slide Number Placeholder 3"/>
          <p:cNvSpPr>
            <a:spLocks noGrp="1"/>
          </p:cNvSpPr>
          <p:nvPr>
            <p:ph type="sldNum" sz="quarter" idx="5"/>
          </p:nvPr>
        </p:nvSpPr>
        <p:spPr/>
        <p:txBody>
          <a:bodyPr/>
          <a:lstStyle/>
          <a:p>
            <a:fld id="{1927401C-98A0-6A46-A282-1E7F196433A1}" type="slidenum">
              <a:rPr lang="en-US" smtClean="0"/>
              <a:t>29</a:t>
            </a:fld>
            <a:endParaRPr lang="en-US" dirty="0"/>
          </a:p>
        </p:txBody>
      </p:sp>
    </p:spTree>
    <p:extLst>
      <p:ext uri="{BB962C8B-B14F-4D97-AF65-F5344CB8AC3E}">
        <p14:creationId xmlns:p14="http://schemas.microsoft.com/office/powerpoint/2010/main" val="252154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More individual&gt;</a:t>
            </a:r>
          </a:p>
        </p:txBody>
      </p:sp>
      <p:sp>
        <p:nvSpPr>
          <p:cNvPr id="4" name="Slide Number Placeholder 3"/>
          <p:cNvSpPr>
            <a:spLocks noGrp="1"/>
          </p:cNvSpPr>
          <p:nvPr>
            <p:ph type="sldNum" sz="quarter" idx="5"/>
          </p:nvPr>
        </p:nvSpPr>
        <p:spPr/>
        <p:txBody>
          <a:bodyPr/>
          <a:lstStyle/>
          <a:p>
            <a:fld id="{1927401C-98A0-6A46-A282-1E7F196433A1}" type="slidenum">
              <a:rPr lang="en-US" smtClean="0"/>
              <a:t>30</a:t>
            </a:fld>
            <a:endParaRPr lang="en-US" dirty="0"/>
          </a:p>
        </p:txBody>
      </p:sp>
    </p:spTree>
    <p:extLst>
      <p:ext uri="{BB962C8B-B14F-4D97-AF65-F5344CB8AC3E}">
        <p14:creationId xmlns:p14="http://schemas.microsoft.com/office/powerpoint/2010/main" val="320506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Activist&gt;</a:t>
            </a:r>
          </a:p>
        </p:txBody>
      </p:sp>
      <p:sp>
        <p:nvSpPr>
          <p:cNvPr id="4" name="Slide Number Placeholder 3"/>
          <p:cNvSpPr>
            <a:spLocks noGrp="1"/>
          </p:cNvSpPr>
          <p:nvPr>
            <p:ph type="sldNum" sz="quarter" idx="5"/>
          </p:nvPr>
        </p:nvSpPr>
        <p:spPr/>
        <p:txBody>
          <a:bodyPr/>
          <a:lstStyle/>
          <a:p>
            <a:fld id="{1927401C-98A0-6A46-A282-1E7F196433A1}" type="slidenum">
              <a:rPr lang="en-US" smtClean="0"/>
              <a:t>35</a:t>
            </a:fld>
            <a:endParaRPr lang="en-US" dirty="0"/>
          </a:p>
        </p:txBody>
      </p:sp>
    </p:spTree>
    <p:extLst>
      <p:ext uri="{BB962C8B-B14F-4D97-AF65-F5344CB8AC3E}">
        <p14:creationId xmlns:p14="http://schemas.microsoft.com/office/powerpoint/2010/main" val="283982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Better together podcast&gt;</a:t>
            </a:r>
          </a:p>
        </p:txBody>
      </p:sp>
      <p:sp>
        <p:nvSpPr>
          <p:cNvPr id="4" name="Slide Number Placeholder 3"/>
          <p:cNvSpPr>
            <a:spLocks noGrp="1"/>
          </p:cNvSpPr>
          <p:nvPr>
            <p:ph type="sldNum" sz="quarter" idx="5"/>
          </p:nvPr>
        </p:nvSpPr>
        <p:spPr/>
        <p:txBody>
          <a:bodyPr/>
          <a:lstStyle/>
          <a:p>
            <a:fld id="{1927401C-98A0-6A46-A282-1E7F196433A1}" type="slidenum">
              <a:rPr lang="en-US" smtClean="0"/>
              <a:t>36</a:t>
            </a:fld>
            <a:endParaRPr lang="en-US" dirty="0"/>
          </a:p>
        </p:txBody>
      </p:sp>
    </p:spTree>
    <p:extLst>
      <p:ext uri="{BB962C8B-B14F-4D97-AF65-F5344CB8AC3E}">
        <p14:creationId xmlns:p14="http://schemas.microsoft.com/office/powerpoint/2010/main" val="254476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David&gt;</a:t>
            </a:r>
          </a:p>
        </p:txBody>
      </p:sp>
      <p:sp>
        <p:nvSpPr>
          <p:cNvPr id="4" name="Slide Number Placeholder 3"/>
          <p:cNvSpPr>
            <a:spLocks noGrp="1"/>
          </p:cNvSpPr>
          <p:nvPr>
            <p:ph type="sldNum" sz="quarter" idx="5"/>
          </p:nvPr>
        </p:nvSpPr>
        <p:spPr/>
        <p:txBody>
          <a:bodyPr/>
          <a:lstStyle/>
          <a:p>
            <a:fld id="{1927401C-98A0-6A46-A282-1E7F196433A1}" type="slidenum">
              <a:rPr lang="en-US" smtClean="0"/>
              <a:t>37</a:t>
            </a:fld>
            <a:endParaRPr lang="en-US" dirty="0"/>
          </a:p>
        </p:txBody>
      </p:sp>
    </p:spTree>
    <p:extLst>
      <p:ext uri="{BB962C8B-B14F-4D97-AF65-F5344CB8AC3E}">
        <p14:creationId xmlns:p14="http://schemas.microsoft.com/office/powerpoint/2010/main" val="131118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Coaches&gt;</a:t>
            </a:r>
          </a:p>
        </p:txBody>
      </p:sp>
      <p:sp>
        <p:nvSpPr>
          <p:cNvPr id="4" name="Slide Number Placeholder 3"/>
          <p:cNvSpPr>
            <a:spLocks noGrp="1"/>
          </p:cNvSpPr>
          <p:nvPr>
            <p:ph type="sldNum" sz="quarter" idx="5"/>
          </p:nvPr>
        </p:nvSpPr>
        <p:spPr/>
        <p:txBody>
          <a:bodyPr/>
          <a:lstStyle/>
          <a:p>
            <a:fld id="{1BA97C32-8A9A-B146-8C28-18D9EE9069FE}" type="slidenum">
              <a:rPr lang="en-US" smtClean="0"/>
              <a:t>46</a:t>
            </a:fld>
            <a:endParaRPr lang="en-US"/>
          </a:p>
        </p:txBody>
      </p:sp>
    </p:spTree>
    <p:extLst>
      <p:ext uri="{BB962C8B-B14F-4D97-AF65-F5344CB8AC3E}">
        <p14:creationId xmlns:p14="http://schemas.microsoft.com/office/powerpoint/2010/main" val="2565973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a:t>Join, or Die.</a:t>
            </a:r>
            <a:r>
              <a:rPr lang="en-US" dirty="0"/>
              <a:t> is a </a:t>
            </a:r>
            <a:r>
              <a:rPr lang="en-US" dirty="0">
                <a:hlinkClick r:id="rId3" tooltip="Political cartoon"/>
              </a:rPr>
              <a:t>political cartoon</a:t>
            </a:r>
            <a:r>
              <a:rPr lang="en-US" dirty="0"/>
              <a:t> attributed to </a:t>
            </a:r>
            <a:r>
              <a:rPr lang="en-US" dirty="0">
                <a:hlinkClick r:id="rId4" tooltip="Benjamin Franklin"/>
              </a:rPr>
              <a:t>Benjamin Franklin</a:t>
            </a:r>
            <a:r>
              <a:rPr lang="en-US" dirty="0"/>
              <a:t>. The original publication by the </a:t>
            </a:r>
            <a:r>
              <a:rPr lang="en-US" i="1" dirty="0">
                <a:hlinkClick r:id="rId5" tooltip="Pennsylvania Gazette"/>
              </a:rPr>
              <a:t>Pennsylvania Gazette</a:t>
            </a:r>
            <a:r>
              <a:rPr lang="en-US" dirty="0"/>
              <a:t> on May 9, 1754,</a:t>
            </a:r>
            <a:r>
              <a:rPr lang="en-US" baseline="30000" dirty="0">
                <a:hlinkClick r:id="rId6"/>
              </a:rPr>
              <a:t>[1]</a:t>
            </a:r>
            <a:r>
              <a:rPr lang="en-US" dirty="0"/>
              <a:t> is the earliest known pictorial representation of colonial union produced by an American colonist in </a:t>
            </a:r>
            <a:r>
              <a:rPr lang="en-US" dirty="0">
                <a:hlinkClick r:id="rId7" tooltip="Thirteen Colonies"/>
              </a:rPr>
              <a:t>Colonial America</a:t>
            </a:r>
            <a:r>
              <a:rPr lang="en-US" dirty="0"/>
              <a:t>.</a:t>
            </a:r>
            <a:r>
              <a:rPr lang="en-US" baseline="30000" dirty="0">
                <a:hlinkClick r:id="rId8"/>
              </a:rPr>
              <a:t>[2]</a:t>
            </a:r>
            <a:r>
              <a:rPr lang="en-US" dirty="0"/>
              <a:t> It is a </a:t>
            </a:r>
            <a:r>
              <a:rPr lang="en-US" dirty="0" err="1">
                <a:hlinkClick r:id="rId9" tooltip="Woodcut"/>
              </a:rPr>
              <a:t>woodcut</a:t>
            </a:r>
            <a:r>
              <a:rPr lang="en-US" dirty="0" err="1"/>
              <a:t>showing</a:t>
            </a:r>
            <a:r>
              <a:rPr lang="en-US" dirty="0"/>
              <a:t> a </a:t>
            </a:r>
            <a:r>
              <a:rPr lang="en-US" dirty="0">
                <a:hlinkClick r:id="rId10" tooltip="Snake"/>
              </a:rPr>
              <a:t>snake</a:t>
            </a:r>
            <a:r>
              <a:rPr lang="en-US" dirty="0"/>
              <a:t> cut into eighths, with each segment labeled with the initials of one of the </a:t>
            </a:r>
            <a:r>
              <a:rPr lang="en-US" dirty="0">
                <a:hlinkClick r:id="rId7" tooltip="Thirteen Colonies"/>
              </a:rPr>
              <a:t>American colonies</a:t>
            </a:r>
            <a:r>
              <a:rPr lang="en-US" dirty="0"/>
              <a:t> or regions. </a:t>
            </a:r>
            <a:r>
              <a:rPr lang="en-US" dirty="0">
                <a:hlinkClick r:id="rId11" tooltip="New England"/>
              </a:rPr>
              <a:t>New England</a:t>
            </a:r>
            <a:r>
              <a:rPr lang="en-US" dirty="0"/>
              <a:t> was represented as one segment, rather than the four colonies it was at that time. </a:t>
            </a:r>
            <a:r>
              <a:rPr lang="en-US" dirty="0">
                <a:hlinkClick r:id="rId12" tooltip="Delaware Colony"/>
              </a:rPr>
              <a:t>Delaware</a:t>
            </a:r>
            <a:r>
              <a:rPr lang="en-US" dirty="0"/>
              <a:t> was not listed separately as it was part of </a:t>
            </a:r>
            <a:r>
              <a:rPr lang="en-US" dirty="0">
                <a:hlinkClick r:id="rId13" tooltip="Province of Pennsylvania"/>
              </a:rPr>
              <a:t>Pennsylvania</a:t>
            </a:r>
            <a:r>
              <a:rPr lang="en-US" dirty="0"/>
              <a:t>. </a:t>
            </a:r>
            <a:r>
              <a:rPr lang="en-US" dirty="0">
                <a:hlinkClick r:id="rId14" tooltip="Colony of Georgia"/>
              </a:rPr>
              <a:t>Georgia</a:t>
            </a:r>
            <a:r>
              <a:rPr lang="en-US" dirty="0"/>
              <a:t>, however, was omitted completely. Thus, it has eight segments of a snake rather than the traditional 13 colonies.</a:t>
            </a:r>
            <a:r>
              <a:rPr lang="en-US" baseline="30000" dirty="0">
                <a:hlinkClick r:id="rId15"/>
              </a:rPr>
              <a:t>[3]</a:t>
            </a:r>
            <a:r>
              <a:rPr lang="en-US" dirty="0"/>
              <a:t> The poster focused solely on the colonies that would go on to make up the present-day United States, due to their shared identities as </a:t>
            </a:r>
            <a:r>
              <a:rPr lang="en-US" dirty="0">
                <a:hlinkClick r:id="rId16" tooltip="Americans"/>
              </a:rPr>
              <a:t>Americans</a:t>
            </a:r>
            <a:r>
              <a:rPr lang="en-US" dirty="0"/>
              <a:t>. The cartoon appeared along with Franklin's editorial about the "disunited state" of the colonies and helped make his point about the importance of colonial unity. It later became a symbol of colonial freedom during the </a:t>
            </a:r>
            <a:r>
              <a:rPr lang="en-US" dirty="0">
                <a:hlinkClick r:id="rId17" tooltip="American Revolutionary War"/>
              </a:rPr>
              <a:t>American Revolutionary War</a:t>
            </a:r>
            <a:r>
              <a:rPr lang="en-US" dirty="0"/>
              <a:t>.</a:t>
            </a:r>
          </a:p>
        </p:txBody>
      </p:sp>
      <p:sp>
        <p:nvSpPr>
          <p:cNvPr id="4" name="Slide Number Placeholder 3"/>
          <p:cNvSpPr>
            <a:spLocks noGrp="1"/>
          </p:cNvSpPr>
          <p:nvPr>
            <p:ph type="sldNum" sz="quarter" idx="5"/>
          </p:nvPr>
        </p:nvSpPr>
        <p:spPr/>
        <p:txBody>
          <a:bodyPr/>
          <a:lstStyle/>
          <a:p>
            <a:fld id="{D8A3A630-C68C-714A-9FCC-C27A0C2C629E}" type="slidenum">
              <a:rPr lang="en-US" smtClean="0"/>
              <a:t>50</a:t>
            </a:fld>
            <a:endParaRPr lang="en-US"/>
          </a:p>
        </p:txBody>
      </p:sp>
    </p:spTree>
    <p:extLst>
      <p:ext uri="{BB962C8B-B14F-4D97-AF65-F5344CB8AC3E}">
        <p14:creationId xmlns:p14="http://schemas.microsoft.com/office/powerpoint/2010/main" val="38376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problems with the FWB denomination. I believe I am as acquainted with them as anyone. But if you are a reader of the news or have friends in any other I will say, I will gladly take our problems. I encourage you to utilize our agencies. </a:t>
            </a:r>
          </a:p>
        </p:txBody>
      </p:sp>
      <p:sp>
        <p:nvSpPr>
          <p:cNvPr id="4" name="Slide Number Placeholder 3"/>
          <p:cNvSpPr>
            <a:spLocks noGrp="1"/>
          </p:cNvSpPr>
          <p:nvPr>
            <p:ph type="sldNum" sz="quarter" idx="5"/>
          </p:nvPr>
        </p:nvSpPr>
        <p:spPr/>
        <p:txBody>
          <a:bodyPr/>
          <a:lstStyle/>
          <a:p>
            <a:fld id="{6F16EED8-D66D-9E43-ACAE-8C611E57F5F5}" type="slidenum">
              <a:rPr lang="en-US" smtClean="0"/>
              <a:t>51</a:t>
            </a:fld>
            <a:endParaRPr lang="en-US"/>
          </a:p>
        </p:txBody>
      </p:sp>
    </p:spTree>
    <p:extLst>
      <p:ext uri="{BB962C8B-B14F-4D97-AF65-F5344CB8AC3E}">
        <p14:creationId xmlns:p14="http://schemas.microsoft.com/office/powerpoint/2010/main" val="246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to Elizabeth&gt;</a:t>
            </a:r>
          </a:p>
        </p:txBody>
      </p:sp>
      <p:sp>
        <p:nvSpPr>
          <p:cNvPr id="4" name="Slide Number Placeholder 3"/>
          <p:cNvSpPr>
            <a:spLocks noGrp="1"/>
          </p:cNvSpPr>
          <p:nvPr>
            <p:ph type="sldNum" sz="quarter" idx="5"/>
          </p:nvPr>
        </p:nvSpPr>
        <p:spPr/>
        <p:txBody>
          <a:bodyPr/>
          <a:lstStyle/>
          <a:p>
            <a:fld id="{1BA97C32-8A9A-B146-8C28-18D9EE9069FE}" type="slidenum">
              <a:rPr lang="en-US" smtClean="0"/>
              <a:t>5</a:t>
            </a:fld>
            <a:endParaRPr lang="en-US"/>
          </a:p>
        </p:txBody>
      </p:sp>
    </p:spTree>
    <p:extLst>
      <p:ext uri="{BB962C8B-B14F-4D97-AF65-F5344CB8AC3E}">
        <p14:creationId xmlns:p14="http://schemas.microsoft.com/office/powerpoint/2010/main" val="2997935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E88F022-5D11-48AB-8730-FFDFC9D5929B}" type="slidenum">
              <a:rPr lang="en-US" smtClean="0"/>
              <a:t>54</a:t>
            </a:fld>
            <a:endParaRPr lang="en-US"/>
          </a:p>
        </p:txBody>
      </p:sp>
    </p:spTree>
    <p:extLst>
      <p:ext uri="{BB962C8B-B14F-4D97-AF65-F5344CB8AC3E}">
        <p14:creationId xmlns:p14="http://schemas.microsoft.com/office/powerpoint/2010/main" val="1764944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8F022-5D11-48AB-8730-FFDFC9D5929B}" type="slidenum">
              <a:rPr lang="en-US" smtClean="0"/>
              <a:t>55</a:t>
            </a:fld>
            <a:endParaRPr lang="en-US"/>
          </a:p>
        </p:txBody>
      </p:sp>
    </p:spTree>
    <p:extLst>
      <p:ext uri="{BB962C8B-B14F-4D97-AF65-F5344CB8AC3E}">
        <p14:creationId xmlns:p14="http://schemas.microsoft.com/office/powerpoint/2010/main" val="279424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403(B)(9) is much like a 401(K).</a:t>
            </a:r>
          </a:p>
          <a:p>
            <a:endParaRPr lang="en-US" dirty="0"/>
          </a:p>
          <a:p>
            <a:r>
              <a:rPr lang="en-US" dirty="0"/>
              <a:t>Eligibility</a:t>
            </a:r>
            <a:r>
              <a:rPr lang="en-US" baseline="0" dirty="0"/>
              <a:t> – </a:t>
            </a:r>
            <a:r>
              <a:rPr lang="en-US" b="1" baseline="0" dirty="0"/>
              <a:t>any</a:t>
            </a:r>
            <a:r>
              <a:rPr lang="en-US" baseline="0" dirty="0"/>
              <a:t> FWB employee…</a:t>
            </a:r>
            <a:endParaRPr lang="en-US" dirty="0"/>
          </a:p>
        </p:txBody>
      </p:sp>
      <p:sp>
        <p:nvSpPr>
          <p:cNvPr id="4" name="Slide Number Placeholder 3"/>
          <p:cNvSpPr>
            <a:spLocks noGrp="1"/>
          </p:cNvSpPr>
          <p:nvPr>
            <p:ph type="sldNum" sz="quarter" idx="10"/>
          </p:nvPr>
        </p:nvSpPr>
        <p:spPr/>
        <p:txBody>
          <a:bodyPr/>
          <a:lstStyle/>
          <a:p>
            <a:fld id="{9E88F022-5D11-48AB-8730-FFDFC9D5929B}" type="slidenum">
              <a:rPr lang="en-US" smtClean="0"/>
              <a:t>56</a:t>
            </a:fld>
            <a:endParaRPr lang="en-US"/>
          </a:p>
        </p:txBody>
      </p:sp>
    </p:spTree>
    <p:extLst>
      <p:ext uri="{BB962C8B-B14F-4D97-AF65-F5344CB8AC3E}">
        <p14:creationId xmlns:p14="http://schemas.microsoft.com/office/powerpoint/2010/main" val="4118466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start an account with as little as $10/</a:t>
            </a:r>
            <a:r>
              <a:rPr lang="en-US" dirty="0" err="1"/>
              <a:t>mth</a:t>
            </a:r>
            <a:r>
              <a:rPr lang="en-US" dirty="0"/>
              <a:t> (and then</a:t>
            </a:r>
            <a:r>
              <a:rPr lang="en-US" baseline="0" dirty="0"/>
              <a:t> add to it as you go).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E88F022-5D11-48AB-8730-FFDFC9D5929B}" type="slidenum">
              <a:rPr lang="en-US" smtClean="0"/>
              <a:t>57</a:t>
            </a:fld>
            <a:endParaRPr lang="en-US"/>
          </a:p>
        </p:txBody>
      </p:sp>
    </p:spTree>
    <p:extLst>
      <p:ext uri="{BB962C8B-B14F-4D97-AF65-F5344CB8AC3E}">
        <p14:creationId xmlns:p14="http://schemas.microsoft.com/office/powerpoint/2010/main" val="3640137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This chart</a:t>
            </a:r>
            <a:r>
              <a:rPr lang="en-US" baseline="0" dirty="0"/>
              <a:t> demonstrates the power of time and interest.  So a little can go a long ways given time.</a:t>
            </a:r>
          </a:p>
          <a:p>
            <a:pPr marL="228600" indent="-228600">
              <a:buAutoNum type="arabicParenR"/>
            </a:pPr>
            <a:endParaRPr lang="en-US" baseline="0" dirty="0"/>
          </a:p>
          <a:p>
            <a:pPr marL="228600" indent="-228600">
              <a:buAutoNum type="arabicParenR"/>
            </a:pPr>
            <a:r>
              <a:rPr lang="en-US" baseline="0" dirty="0"/>
              <a:t>The more you are able to contribute and the longer you contribute, the more you have in retirement.</a:t>
            </a:r>
            <a:endParaRPr lang="en-US" dirty="0"/>
          </a:p>
        </p:txBody>
      </p:sp>
      <p:sp>
        <p:nvSpPr>
          <p:cNvPr id="4" name="Slide Number Placeholder 3"/>
          <p:cNvSpPr>
            <a:spLocks noGrp="1"/>
          </p:cNvSpPr>
          <p:nvPr>
            <p:ph type="sldNum" sz="quarter" idx="10"/>
          </p:nvPr>
        </p:nvSpPr>
        <p:spPr/>
        <p:txBody>
          <a:bodyPr/>
          <a:lstStyle/>
          <a:p>
            <a:fld id="{9E88F022-5D11-48AB-8730-FFDFC9D5929B}" type="slidenum">
              <a:rPr lang="en-US" smtClean="0"/>
              <a:t>58</a:t>
            </a:fld>
            <a:endParaRPr lang="en-US"/>
          </a:p>
        </p:txBody>
      </p:sp>
    </p:spTree>
    <p:extLst>
      <p:ext uri="{BB962C8B-B14F-4D97-AF65-F5344CB8AC3E}">
        <p14:creationId xmlns:p14="http://schemas.microsoft.com/office/powerpoint/2010/main" val="3163540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p:txBody>
      </p:sp>
      <p:sp>
        <p:nvSpPr>
          <p:cNvPr id="4" name="Slide Number Placeholder 3"/>
          <p:cNvSpPr>
            <a:spLocks noGrp="1"/>
          </p:cNvSpPr>
          <p:nvPr>
            <p:ph type="sldNum" sz="quarter" idx="10"/>
          </p:nvPr>
        </p:nvSpPr>
        <p:spPr/>
        <p:txBody>
          <a:bodyPr/>
          <a:lstStyle/>
          <a:p>
            <a:fld id="{9E88F022-5D11-48AB-8730-FFDFC9D5929B}" type="slidenum">
              <a:rPr lang="en-US" smtClean="0"/>
              <a:t>59</a:t>
            </a:fld>
            <a:endParaRPr lang="en-US"/>
          </a:p>
        </p:txBody>
      </p:sp>
    </p:spTree>
    <p:extLst>
      <p:ext uri="{BB962C8B-B14F-4D97-AF65-F5344CB8AC3E}">
        <p14:creationId xmlns:p14="http://schemas.microsoft.com/office/powerpoint/2010/main" val="4064183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Also, check out our Instagram and FB page (Like us). We will have all kinds of different helpful financial info as we go along</a:t>
            </a:r>
          </a:p>
          <a:p>
            <a:endParaRPr lang="en-US" baseline="0" dirty="0"/>
          </a:p>
          <a:p>
            <a:r>
              <a:rPr lang="en-US" baseline="0" dirty="0"/>
              <a:t>Thank you!!!</a:t>
            </a:r>
            <a:endParaRPr lang="en-US" dirty="0"/>
          </a:p>
        </p:txBody>
      </p:sp>
      <p:sp>
        <p:nvSpPr>
          <p:cNvPr id="4" name="Slide Number Placeholder 3"/>
          <p:cNvSpPr>
            <a:spLocks noGrp="1"/>
          </p:cNvSpPr>
          <p:nvPr>
            <p:ph type="sldNum" sz="quarter" idx="10"/>
          </p:nvPr>
        </p:nvSpPr>
        <p:spPr/>
        <p:txBody>
          <a:bodyPr/>
          <a:lstStyle/>
          <a:p>
            <a:fld id="{9E88F022-5D11-48AB-8730-FFDFC9D5929B}" type="slidenum">
              <a:rPr lang="en-US" smtClean="0"/>
              <a:t>61</a:t>
            </a:fld>
            <a:endParaRPr lang="en-US"/>
          </a:p>
        </p:txBody>
      </p:sp>
    </p:spTree>
    <p:extLst>
      <p:ext uri="{BB962C8B-B14F-4D97-AF65-F5344CB8AC3E}">
        <p14:creationId xmlns:p14="http://schemas.microsoft.com/office/powerpoint/2010/main" val="420187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a video&gt;</a:t>
            </a:r>
          </a:p>
        </p:txBody>
      </p:sp>
      <p:sp>
        <p:nvSpPr>
          <p:cNvPr id="4" name="Slide Number Placeholder 3"/>
          <p:cNvSpPr>
            <a:spLocks noGrp="1"/>
          </p:cNvSpPr>
          <p:nvPr>
            <p:ph type="sldNum" sz="quarter" idx="5"/>
          </p:nvPr>
        </p:nvSpPr>
        <p:spPr/>
        <p:txBody>
          <a:bodyPr/>
          <a:lstStyle/>
          <a:p>
            <a:fld id="{1BA97C32-8A9A-B146-8C28-18D9EE9069FE}" type="slidenum">
              <a:rPr lang="en-US" smtClean="0"/>
              <a:t>6</a:t>
            </a:fld>
            <a:endParaRPr lang="en-US"/>
          </a:p>
        </p:txBody>
      </p:sp>
    </p:spTree>
    <p:extLst>
      <p:ext uri="{BB962C8B-B14F-4D97-AF65-F5344CB8AC3E}">
        <p14:creationId xmlns:p14="http://schemas.microsoft.com/office/powerpoint/2010/main" val="94558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for 30&gt;</a:t>
            </a:r>
          </a:p>
        </p:txBody>
      </p:sp>
      <p:sp>
        <p:nvSpPr>
          <p:cNvPr id="4" name="Slide Number Placeholder 3"/>
          <p:cNvSpPr>
            <a:spLocks noGrp="1"/>
          </p:cNvSpPr>
          <p:nvPr>
            <p:ph type="sldNum" sz="quarter" idx="5"/>
          </p:nvPr>
        </p:nvSpPr>
        <p:spPr/>
        <p:txBody>
          <a:bodyPr/>
          <a:lstStyle/>
          <a:p>
            <a:fld id="{1BA97C32-8A9A-B146-8C28-18D9EE9069FE}" type="slidenum">
              <a:rPr lang="en-US" smtClean="0"/>
              <a:t>7</a:t>
            </a:fld>
            <a:endParaRPr lang="en-US"/>
          </a:p>
        </p:txBody>
      </p:sp>
    </p:spTree>
    <p:extLst>
      <p:ext uri="{BB962C8B-B14F-4D97-AF65-F5344CB8AC3E}">
        <p14:creationId xmlns:p14="http://schemas.microsoft.com/office/powerpoint/2010/main" val="235060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Take your phones out and like&gt;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By Martin Luther - http://</a:t>
            </a:r>
            <a:r>
              <a:rPr lang="en-US" sz="1200" err="1"/>
              <a:t>digital.staatsbibliothek-berlin.de</a:t>
            </a:r>
            <a:r>
              <a:rPr lang="en-US" sz="1200"/>
              <a:t>/</a:t>
            </a:r>
            <a:r>
              <a:rPr lang="en-US" sz="1200" err="1"/>
              <a:t>werkansicht</a:t>
            </a:r>
            <a:r>
              <a:rPr lang="en-US" sz="1200"/>
              <a:t>/?PPN=PPN644115580&amp;amp;PHYSID=PHYS_0001, Public Domain, https://</a:t>
            </a:r>
            <a:r>
              <a:rPr lang="en-US" sz="1200" err="1"/>
              <a:t>commons.wikimedia.org</a:t>
            </a:r>
            <a:r>
              <a:rPr lang="en-US" sz="1200"/>
              <a:t>/w/</a:t>
            </a:r>
            <a:r>
              <a:rPr lang="en-US" sz="1200" err="1"/>
              <a:t>index.php?curid</a:t>
            </a:r>
            <a:r>
              <a:rPr lang="en-US" sz="1200"/>
              <a:t>=47482515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Andrew Pedigree wrote in his book Brand Luther wisely used the printing press, a new technology which helped him disseminate the message of the reformation. I believe if Luther were alive today and even the apostle Paul they would be using social media to advance the gospel. So I encourage you to think about that phrase be harmless as doves but wise as serpents that Jesus instructed us as you use social media . . .</a:t>
            </a:r>
            <a:endParaRPr lang="en-US"/>
          </a:p>
        </p:txBody>
      </p:sp>
      <p:sp>
        <p:nvSpPr>
          <p:cNvPr id="4" name="Slide Number Placeholder 3"/>
          <p:cNvSpPr>
            <a:spLocks noGrp="1"/>
          </p:cNvSpPr>
          <p:nvPr>
            <p:ph type="sldNum" sz="quarter" idx="5"/>
          </p:nvPr>
        </p:nvSpPr>
        <p:spPr/>
        <p:txBody>
          <a:bodyPr/>
          <a:lstStyle/>
          <a:p>
            <a:fld id="{1BA97C32-8A9A-B146-8C28-18D9EE9069FE}" type="slidenum">
              <a:rPr lang="en-US" smtClean="0"/>
              <a:t>8</a:t>
            </a:fld>
            <a:endParaRPr lang="en-US"/>
          </a:p>
        </p:txBody>
      </p:sp>
    </p:spTree>
    <p:extLst>
      <p:ext uri="{BB962C8B-B14F-4D97-AF65-F5344CB8AC3E}">
        <p14:creationId xmlns:p14="http://schemas.microsoft.com/office/powerpoint/2010/main" val="125303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Better together podcast&gt;</a:t>
            </a:r>
          </a:p>
        </p:txBody>
      </p:sp>
      <p:sp>
        <p:nvSpPr>
          <p:cNvPr id="4" name="Slide Number Placeholder 3"/>
          <p:cNvSpPr>
            <a:spLocks noGrp="1"/>
          </p:cNvSpPr>
          <p:nvPr>
            <p:ph type="sldNum" sz="quarter" idx="5"/>
          </p:nvPr>
        </p:nvSpPr>
        <p:spPr/>
        <p:txBody>
          <a:bodyPr/>
          <a:lstStyle/>
          <a:p>
            <a:fld id="{1927401C-98A0-6A46-A282-1E7F196433A1}" type="slidenum">
              <a:rPr lang="en-US" smtClean="0"/>
              <a:t>15</a:t>
            </a:fld>
            <a:endParaRPr lang="en-US" dirty="0"/>
          </a:p>
        </p:txBody>
      </p:sp>
    </p:spTree>
    <p:extLst>
      <p:ext uri="{BB962C8B-B14F-4D97-AF65-F5344CB8AC3E}">
        <p14:creationId xmlns:p14="http://schemas.microsoft.com/office/powerpoint/2010/main" val="375292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Better together podcast&gt;</a:t>
            </a:r>
          </a:p>
        </p:txBody>
      </p:sp>
      <p:sp>
        <p:nvSpPr>
          <p:cNvPr id="4" name="Slide Number Placeholder 3"/>
          <p:cNvSpPr>
            <a:spLocks noGrp="1"/>
          </p:cNvSpPr>
          <p:nvPr>
            <p:ph type="sldNum" sz="quarter" idx="5"/>
          </p:nvPr>
        </p:nvSpPr>
        <p:spPr/>
        <p:txBody>
          <a:bodyPr/>
          <a:lstStyle/>
          <a:p>
            <a:fld id="{1927401C-98A0-6A46-A282-1E7F196433A1}" type="slidenum">
              <a:rPr lang="en-US" smtClean="0"/>
              <a:t>16</a:t>
            </a:fld>
            <a:endParaRPr lang="en-US" dirty="0"/>
          </a:p>
        </p:txBody>
      </p:sp>
    </p:spTree>
    <p:extLst>
      <p:ext uri="{BB962C8B-B14F-4D97-AF65-F5344CB8AC3E}">
        <p14:creationId xmlns:p14="http://schemas.microsoft.com/office/powerpoint/2010/main" val="390225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Better Together Podcast&gt;</a:t>
            </a:r>
          </a:p>
        </p:txBody>
      </p:sp>
      <p:sp>
        <p:nvSpPr>
          <p:cNvPr id="4" name="Slide Number Placeholder 3"/>
          <p:cNvSpPr>
            <a:spLocks noGrp="1"/>
          </p:cNvSpPr>
          <p:nvPr>
            <p:ph type="sldNum" sz="quarter" idx="5"/>
          </p:nvPr>
        </p:nvSpPr>
        <p:spPr/>
        <p:txBody>
          <a:bodyPr/>
          <a:lstStyle/>
          <a:p>
            <a:fld id="{1BA97C32-8A9A-B146-8C28-18D9EE9069FE}" type="slidenum">
              <a:rPr lang="en-US" smtClean="0"/>
              <a:t>17</a:t>
            </a:fld>
            <a:endParaRPr lang="en-US"/>
          </a:p>
        </p:txBody>
      </p:sp>
    </p:spTree>
    <p:extLst>
      <p:ext uri="{BB962C8B-B14F-4D97-AF65-F5344CB8AC3E}">
        <p14:creationId xmlns:p14="http://schemas.microsoft.com/office/powerpoint/2010/main" val="99883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after each generation&gt;</a:t>
            </a:r>
          </a:p>
        </p:txBody>
      </p:sp>
      <p:sp>
        <p:nvSpPr>
          <p:cNvPr id="4" name="Slide Number Placeholder 3"/>
          <p:cNvSpPr>
            <a:spLocks noGrp="1"/>
          </p:cNvSpPr>
          <p:nvPr>
            <p:ph type="sldNum" sz="quarter" idx="5"/>
          </p:nvPr>
        </p:nvSpPr>
        <p:spPr/>
        <p:txBody>
          <a:bodyPr/>
          <a:lstStyle/>
          <a:p>
            <a:fld id="{1927401C-98A0-6A46-A282-1E7F196433A1}" type="slidenum">
              <a:rPr lang="en-US" smtClean="0"/>
              <a:t>26</a:t>
            </a:fld>
            <a:endParaRPr lang="en-US" dirty="0"/>
          </a:p>
        </p:txBody>
      </p:sp>
    </p:spTree>
    <p:extLst>
      <p:ext uri="{BB962C8B-B14F-4D97-AF65-F5344CB8AC3E}">
        <p14:creationId xmlns:p14="http://schemas.microsoft.com/office/powerpoint/2010/main" val="536635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F888-32C2-3547-888B-20190B4D9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25206-5903-3D49-866D-704540127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F5B6C-A80B-4E46-AEA8-30485150F77F}"/>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DF1EA22E-9945-874E-B231-65F397161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CEEAF-F287-1847-BC6E-3D23D112AB19}"/>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77108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FF3F-E131-7648-95AF-DECB1A7C9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3B7FE-E291-C247-AC45-4E6D552BCE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EE4F5-B34A-034D-B531-3FC7A0FC05E8}"/>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204BA87A-5753-EF4F-AB3B-61E208F34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271AC-AD88-0A46-9D07-168D1FE34261}"/>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2900511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A8786-2538-5745-960C-F5D787E36B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CB079-F452-A743-B843-4F5118238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4E5ED-1055-004F-9AD2-95E27B23ED5B}"/>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40EB0C85-8883-F84B-B266-B723F2AC4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4D27B-8858-0F4D-8221-FD93E525AB6D}"/>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423328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B071-8E82-BB40-A75C-0A48224D63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25CD4-B526-C84F-811C-EC645D695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03FF8-9CFC-5146-87AA-F56607531200}"/>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9B801466-6FC6-F84B-AF55-FDFA3E17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DDF56-D711-9D42-8D35-188CE65AE942}"/>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39351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6827-B65E-EC47-A6C1-B3C5FBD89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D8DC70-6260-7044-A825-E4484F520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345EB4-AE2B-7E4B-8F54-B7DA38E12A15}"/>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9C82B005-4FC3-454F-8FB8-48267FD58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F93D7-4A84-5C4B-B1B6-6AEFAFFF7E35}"/>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396197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1F01-59F5-7449-8AD3-26BE80050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77950-D1ED-1640-8BF1-971E4E91A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29CE85-824B-A040-8A0F-3868B21A5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1C2B48-A953-794E-8DE1-13E87E8100DE}"/>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6" name="Footer Placeholder 5">
            <a:extLst>
              <a:ext uri="{FF2B5EF4-FFF2-40B4-BE49-F238E27FC236}">
                <a16:creationId xmlns:a16="http://schemas.microsoft.com/office/drawing/2014/main" id="{1F2F4635-A75C-7546-B976-00C2F7AEC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C2AD9-EF47-7141-82B8-5C2249FC2CB3}"/>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95249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1326-5669-9D43-956F-3322254E11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4921D-17AF-BF4A-9B54-445A183D2A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530E76-3D87-5146-B90B-6DF31C870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5CBAB8-ED64-7F4E-9DD1-C5B49EA79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5D4CD5-20AE-7740-B3B7-ABF78C7A77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AF0471-AC86-744B-9371-20D5EE8D2825}"/>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8" name="Footer Placeholder 7">
            <a:extLst>
              <a:ext uri="{FF2B5EF4-FFF2-40B4-BE49-F238E27FC236}">
                <a16:creationId xmlns:a16="http://schemas.microsoft.com/office/drawing/2014/main" id="{9A466B4A-FDD3-6749-B652-E4501E8BF2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A90B83-FE85-4C42-A3B4-728453C835D8}"/>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100542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981F-4ADC-B84F-A6E0-11EFC0DF86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DB8BEB-78C9-4045-9780-5D1C1B688925}"/>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4" name="Footer Placeholder 3">
            <a:extLst>
              <a:ext uri="{FF2B5EF4-FFF2-40B4-BE49-F238E27FC236}">
                <a16:creationId xmlns:a16="http://schemas.microsoft.com/office/drawing/2014/main" id="{4E4D4983-63B4-0E4A-8BB5-17B80D67C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4E747-BDC1-934C-BE40-EEF7FE3694FF}"/>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124056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63BC9-C73C-AD4F-87F0-F44CD0B0A88F}"/>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3" name="Footer Placeholder 2">
            <a:extLst>
              <a:ext uri="{FF2B5EF4-FFF2-40B4-BE49-F238E27FC236}">
                <a16:creationId xmlns:a16="http://schemas.microsoft.com/office/drawing/2014/main" id="{130AC313-38E7-6D4F-BFDC-47B673F324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33CF9-995D-8749-AE64-61DCE72D714C}"/>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98709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3D17-CDBC-4A48-8295-9D1C9197B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248963-84F6-4C4E-8280-C10F9639F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292B1-ADF9-5444-A607-53988C0CC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6FCA3-BB7D-764B-B5E5-BA034F149A1C}"/>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6" name="Footer Placeholder 5">
            <a:extLst>
              <a:ext uri="{FF2B5EF4-FFF2-40B4-BE49-F238E27FC236}">
                <a16:creationId xmlns:a16="http://schemas.microsoft.com/office/drawing/2014/main" id="{C1285EF0-9AF0-594E-95B2-0CB79B716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11F5A-63FD-A442-877F-F3EFBDA67F54}"/>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2419130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23A5-206C-3C48-9A0A-1EDFC7445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FCF75F-DDD2-CE4D-A2A7-488FECABD5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8357C-8198-CD46-9B37-F8655E8EF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88D4D-F5E6-4A4E-AF47-D7660BBAB3D6}"/>
              </a:ext>
            </a:extLst>
          </p:cNvPr>
          <p:cNvSpPr>
            <a:spLocks noGrp="1"/>
          </p:cNvSpPr>
          <p:nvPr>
            <p:ph type="dt" sz="half" idx="10"/>
          </p:nvPr>
        </p:nvSpPr>
        <p:spPr/>
        <p:txBody>
          <a:bodyPr/>
          <a:lstStyle/>
          <a:p>
            <a:fld id="{441E568D-95EB-A246-8401-9A67036B1B7E}" type="datetimeFigureOut">
              <a:rPr lang="en-US" smtClean="0"/>
              <a:t>10/14/23</a:t>
            </a:fld>
            <a:endParaRPr lang="en-US"/>
          </a:p>
        </p:txBody>
      </p:sp>
      <p:sp>
        <p:nvSpPr>
          <p:cNvPr id="6" name="Footer Placeholder 5">
            <a:extLst>
              <a:ext uri="{FF2B5EF4-FFF2-40B4-BE49-F238E27FC236}">
                <a16:creationId xmlns:a16="http://schemas.microsoft.com/office/drawing/2014/main" id="{163A82AE-BF80-134E-A5AA-D96B0C6C4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55E14-E299-6647-AE59-0C6C8F924AAD}"/>
              </a:ext>
            </a:extLst>
          </p:cNvPr>
          <p:cNvSpPr>
            <a:spLocks noGrp="1"/>
          </p:cNvSpPr>
          <p:nvPr>
            <p:ph type="sldNum" sz="quarter" idx="12"/>
          </p:nvPr>
        </p:nvSpPr>
        <p:spPr/>
        <p:txBody>
          <a:bodyPr/>
          <a:lstStyle/>
          <a:p>
            <a:fld id="{C960EDA1-9B35-E448-90AC-9DB4EBC9B5ED}" type="slidenum">
              <a:rPr lang="en-US" smtClean="0"/>
              <a:t>‹#›</a:t>
            </a:fld>
            <a:endParaRPr lang="en-US"/>
          </a:p>
        </p:txBody>
      </p:sp>
    </p:spTree>
    <p:extLst>
      <p:ext uri="{BB962C8B-B14F-4D97-AF65-F5344CB8AC3E}">
        <p14:creationId xmlns:p14="http://schemas.microsoft.com/office/powerpoint/2010/main" val="415711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3A7A3-7495-E440-8736-97C038EB3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08DEE-3F6E-494F-9BDF-750A5E58A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47A15-1C0F-174D-A674-DD56FB40D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E568D-95EB-A246-8401-9A67036B1B7E}" type="datetimeFigureOut">
              <a:rPr lang="en-US" smtClean="0"/>
              <a:t>10/14/23</a:t>
            </a:fld>
            <a:endParaRPr lang="en-US"/>
          </a:p>
        </p:txBody>
      </p:sp>
      <p:sp>
        <p:nvSpPr>
          <p:cNvPr id="5" name="Footer Placeholder 4">
            <a:extLst>
              <a:ext uri="{FF2B5EF4-FFF2-40B4-BE49-F238E27FC236}">
                <a16:creationId xmlns:a16="http://schemas.microsoft.com/office/drawing/2014/main" id="{F02B8B3F-BF23-914D-9D06-2A6F1DD940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4A59E-A6BF-BA4C-B1B9-7BF5C81CE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0EDA1-9B35-E448-90AC-9DB4EBC9B5ED}" type="slidenum">
              <a:rPr lang="en-US" smtClean="0"/>
              <a:t>‹#›</a:t>
            </a:fld>
            <a:endParaRPr lang="en-US"/>
          </a:p>
        </p:txBody>
      </p:sp>
    </p:spTree>
    <p:extLst>
      <p:ext uri="{BB962C8B-B14F-4D97-AF65-F5344CB8AC3E}">
        <p14:creationId xmlns:p14="http://schemas.microsoft.com/office/powerpoint/2010/main" val="289289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2.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boardofretirement@nafwb.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en.wikipedia.org/wiki/Berlin_State_Library" TargetMode="External"/><Relationship Id="rId5" Type="http://schemas.openxmlformats.org/officeDocument/2006/relationships/hyperlink" Target="https://en.wikipedia.org/wiki/Placard" TargetMode="External"/><Relationship Id="rId4" Type="http://schemas.openxmlformats.org/officeDocument/2006/relationships/hyperlink" Target="https://en.wikipedia.org/wiki/Nurembe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7EE2A8-ABD9-5C44-8317-B60DEF75C176}"/>
              </a:ext>
            </a:extLst>
          </p:cNvPr>
          <p:cNvSpPr>
            <a:spLocks noGrp="1"/>
          </p:cNvSpPr>
          <p:nvPr>
            <p:ph type="ctrTitle"/>
          </p:nvPr>
        </p:nvSpPr>
        <p:spPr>
          <a:xfrm>
            <a:off x="773408" y="992094"/>
            <a:ext cx="3616913" cy="2795160"/>
          </a:xfrm>
        </p:spPr>
        <p:txBody>
          <a:bodyPr>
            <a:normAutofit/>
          </a:bodyPr>
          <a:lstStyle/>
          <a:p>
            <a:r>
              <a:rPr lang="en-US" sz="4100"/>
              <a:t>How a Denomination Can Help You and Your Church</a:t>
            </a:r>
          </a:p>
        </p:txBody>
      </p:sp>
      <p:sp>
        <p:nvSpPr>
          <p:cNvPr id="3" name="Subtitle 2">
            <a:extLst>
              <a:ext uri="{FF2B5EF4-FFF2-40B4-BE49-F238E27FC236}">
                <a16:creationId xmlns:a16="http://schemas.microsoft.com/office/drawing/2014/main" id="{B6955FAD-A94B-E144-8859-8ECC83008C11}"/>
              </a:ext>
            </a:extLst>
          </p:cNvPr>
          <p:cNvSpPr>
            <a:spLocks noGrp="1"/>
          </p:cNvSpPr>
          <p:nvPr>
            <p:ph type="subTitle" idx="1"/>
          </p:nvPr>
        </p:nvSpPr>
        <p:spPr>
          <a:xfrm>
            <a:off x="996287" y="4121253"/>
            <a:ext cx="3125337" cy="1136843"/>
          </a:xfrm>
        </p:spPr>
        <p:txBody>
          <a:bodyPr>
            <a:normAutofit/>
          </a:bodyPr>
          <a:lstStyle/>
          <a:p>
            <a:r>
              <a:rPr lang="en-US" sz="1800"/>
              <a:t>emoody@nafwb.org</a:t>
            </a:r>
          </a:p>
        </p:txBody>
      </p:sp>
      <p:pic>
        <p:nvPicPr>
          <p:cNvPr id="1026" name="Picture 2">
            <a:extLst>
              <a:ext uri="{FF2B5EF4-FFF2-40B4-BE49-F238E27FC236}">
                <a16:creationId xmlns:a16="http://schemas.microsoft.com/office/drawing/2014/main" id="{D87166BB-1FA0-B9A0-196A-BDAFEA3FA0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5751" y="2307962"/>
            <a:ext cx="5708649" cy="221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624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12CFB-AB6B-9D4F-844A-3FB6254B2CC0}"/>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Social Media Plan (all times Central)</a:t>
            </a:r>
          </a:p>
        </p:txBody>
      </p:sp>
      <p:sp>
        <p:nvSpPr>
          <p:cNvPr id="3" name="Content Placeholder 2">
            <a:extLst>
              <a:ext uri="{FF2B5EF4-FFF2-40B4-BE49-F238E27FC236}">
                <a16:creationId xmlns:a16="http://schemas.microsoft.com/office/drawing/2014/main" id="{EC0FE56E-F113-8644-8CA1-AED73721DAED}"/>
              </a:ext>
            </a:extLst>
          </p:cNvPr>
          <p:cNvSpPr>
            <a:spLocks noGrp="1"/>
          </p:cNvSpPr>
          <p:nvPr>
            <p:ph idx="1"/>
          </p:nvPr>
        </p:nvSpPr>
        <p:spPr>
          <a:xfrm>
            <a:off x="4810259" y="649480"/>
            <a:ext cx="6555347" cy="5546047"/>
          </a:xfrm>
        </p:spPr>
        <p:txBody>
          <a:bodyPr anchor="ctr">
            <a:noAutofit/>
          </a:bodyPr>
          <a:lstStyle/>
          <a:p>
            <a:r>
              <a:rPr lang="en-US" sz="3000" dirty="0"/>
              <a:t>Monday, 8:00 AM </a:t>
            </a:r>
            <a:r>
              <a:rPr lang="en-US" sz="3000" i="1" dirty="0"/>
              <a:t>Better Together Podcast</a:t>
            </a:r>
          </a:p>
          <a:p>
            <a:r>
              <a:rPr lang="en-US" sz="3000" dirty="0"/>
              <a:t>Tuesday, 8:00 AM Instructional Meme</a:t>
            </a:r>
          </a:p>
          <a:p>
            <a:r>
              <a:rPr lang="en-US" sz="3000" dirty="0"/>
              <a:t>Thursday, 8:00 AM Verse Meme</a:t>
            </a:r>
          </a:p>
          <a:p>
            <a:r>
              <a:rPr lang="en-US" sz="3000" dirty="0"/>
              <a:t>Your material (Join us Sunday at 8:30 or 10:30 AM for </a:t>
            </a:r>
            <a:r>
              <a:rPr lang="en-US" sz="3000" u="sng" dirty="0"/>
              <a:t>insert your sermon title here)</a:t>
            </a:r>
          </a:p>
          <a:p>
            <a:r>
              <a:rPr lang="en-US" sz="3000" dirty="0"/>
              <a:t>Your material (Join us tonight at 7:00 pm when we </a:t>
            </a:r>
            <a:r>
              <a:rPr lang="en-US" sz="3000" u="sng" dirty="0"/>
              <a:t>insert your activity here)</a:t>
            </a:r>
            <a:endParaRPr lang="en-US" sz="3000" dirty="0"/>
          </a:p>
        </p:txBody>
      </p:sp>
    </p:spTree>
    <p:extLst>
      <p:ext uri="{BB962C8B-B14F-4D97-AF65-F5344CB8AC3E}">
        <p14:creationId xmlns:p14="http://schemas.microsoft.com/office/powerpoint/2010/main" val="285634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AC514-3BB1-3C4F-A200-9FD49345BF4A}"/>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Planning</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97703-5C58-A140-B401-10FE4EF2DB67}"/>
              </a:ext>
            </a:extLst>
          </p:cNvPr>
          <p:cNvSpPr>
            <a:spLocks noGrp="1"/>
          </p:cNvSpPr>
          <p:nvPr>
            <p:ph idx="1"/>
          </p:nvPr>
        </p:nvSpPr>
        <p:spPr>
          <a:xfrm>
            <a:off x="1155548" y="2217343"/>
            <a:ext cx="9880893" cy="3959619"/>
          </a:xfrm>
        </p:spPr>
        <p:txBody>
          <a:bodyPr>
            <a:normAutofit/>
          </a:bodyPr>
          <a:lstStyle/>
          <a:p>
            <a:pPr marL="0" indent="0">
              <a:buNone/>
            </a:pPr>
            <a:r>
              <a:rPr lang="en-US" sz="5000" b="0" i="0" u="none" strike="noStrike" dirty="0">
                <a:solidFill>
                  <a:srgbClr val="000000"/>
                </a:solidFill>
                <a:effectLst/>
                <a:latin typeface="+mj-lt"/>
              </a:rPr>
              <a:t>Two are better than one, because they have a good reward for their toil.</a:t>
            </a:r>
            <a:br>
              <a:rPr lang="en-US" sz="5000" dirty="0">
                <a:latin typeface="+mj-lt"/>
              </a:rPr>
            </a:br>
            <a:r>
              <a:rPr lang="en-US" sz="5000" dirty="0">
                <a:latin typeface="+mj-lt"/>
              </a:rPr>
              <a:t>Ecclesiastes 4:9</a:t>
            </a:r>
          </a:p>
        </p:txBody>
      </p:sp>
    </p:spTree>
    <p:extLst>
      <p:ext uri="{BB962C8B-B14F-4D97-AF65-F5344CB8AC3E}">
        <p14:creationId xmlns:p14="http://schemas.microsoft.com/office/powerpoint/2010/main" val="2997829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9F12FC-4565-80A2-5C76-A0B03D400ED6}"/>
              </a:ext>
            </a:extLst>
          </p:cNvPr>
          <p:cNvPicPr>
            <a:picLocks noChangeAspect="1"/>
          </p:cNvPicPr>
          <p:nvPr/>
        </p:nvPicPr>
        <p:blipFill>
          <a:blip r:embed="rId2"/>
          <a:stretch>
            <a:fillRect/>
          </a:stretch>
        </p:blipFill>
        <p:spPr>
          <a:xfrm>
            <a:off x="5409512" y="352795"/>
            <a:ext cx="5959822" cy="6234545"/>
          </a:xfrm>
          <a:prstGeom prst="rect">
            <a:avLst/>
          </a:prstGeom>
        </p:spPr>
      </p:pic>
      <p:pic>
        <p:nvPicPr>
          <p:cNvPr id="5" name="Picture 4">
            <a:extLst>
              <a:ext uri="{FF2B5EF4-FFF2-40B4-BE49-F238E27FC236}">
                <a16:creationId xmlns:a16="http://schemas.microsoft.com/office/drawing/2014/main" id="{72B94FA6-E261-9BB7-E1D0-0281CFCB3D04}"/>
              </a:ext>
            </a:extLst>
          </p:cNvPr>
          <p:cNvPicPr>
            <a:picLocks noChangeAspect="1"/>
          </p:cNvPicPr>
          <p:nvPr/>
        </p:nvPicPr>
        <p:blipFill>
          <a:blip r:embed="rId3"/>
          <a:stretch>
            <a:fillRect/>
          </a:stretch>
        </p:blipFill>
        <p:spPr>
          <a:xfrm>
            <a:off x="630382" y="1714500"/>
            <a:ext cx="3429000" cy="3429000"/>
          </a:xfrm>
          <a:prstGeom prst="rect">
            <a:avLst/>
          </a:prstGeom>
        </p:spPr>
      </p:pic>
    </p:spTree>
    <p:extLst>
      <p:ext uri="{BB962C8B-B14F-4D97-AF65-F5344CB8AC3E}">
        <p14:creationId xmlns:p14="http://schemas.microsoft.com/office/powerpoint/2010/main" val="4195402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1063228"/>
            <a:ext cx="11328400" cy="1279922"/>
          </a:xfrm>
        </p:spPr>
        <p:txBody>
          <a:bodyPr>
            <a:normAutofit fontScale="90000"/>
          </a:bodyPr>
          <a:lstStyle/>
          <a:p>
            <a:r>
              <a:rPr lang="en-US" dirty="0"/>
              <a:t>Leadership Development:</a:t>
            </a:r>
            <a:br>
              <a:rPr lang="en-US" dirty="0"/>
            </a:br>
            <a:r>
              <a:rPr lang="en-US" b="1" dirty="0"/>
              <a:t>Planning</a:t>
            </a:r>
            <a:r>
              <a:rPr lang="en-US" dirty="0"/>
              <a:t> for Future Growth</a:t>
            </a:r>
          </a:p>
        </p:txBody>
      </p:sp>
      <p:sp>
        <p:nvSpPr>
          <p:cNvPr id="3" name="Text Placeholder 2"/>
          <p:cNvSpPr>
            <a:spLocks noGrp="1"/>
          </p:cNvSpPr>
          <p:nvPr>
            <p:ph type="body" idx="1"/>
          </p:nvPr>
        </p:nvSpPr>
        <p:spPr>
          <a:xfrm>
            <a:off x="799789" y="2621991"/>
            <a:ext cx="3530412" cy="954415"/>
          </a:xfrm>
        </p:spPr>
        <p:txBody>
          <a:bodyPr>
            <a:normAutofit fontScale="92500"/>
          </a:bodyPr>
          <a:lstStyle/>
          <a:p>
            <a:r>
              <a:rPr lang="en-US" u="sng" dirty="0"/>
              <a:t>Pastors of Growing Churches </a:t>
            </a:r>
            <a:r>
              <a:rPr lang="en-US" dirty="0"/>
              <a:t>	</a:t>
            </a:r>
          </a:p>
        </p:txBody>
      </p:sp>
      <p:sp>
        <p:nvSpPr>
          <p:cNvPr id="4" name="Content Placeholder 3"/>
          <p:cNvSpPr>
            <a:spLocks noGrp="1"/>
          </p:cNvSpPr>
          <p:nvPr>
            <p:ph sz="half" idx="2"/>
          </p:nvPr>
        </p:nvSpPr>
        <p:spPr>
          <a:xfrm>
            <a:off x="675861" y="3886200"/>
            <a:ext cx="5364181" cy="1565672"/>
          </a:xfrm>
        </p:spPr>
        <p:txBody>
          <a:bodyPr>
            <a:normAutofit lnSpcReduction="10000"/>
          </a:bodyPr>
          <a:lstStyle/>
          <a:p>
            <a:r>
              <a:rPr lang="en-US" dirty="0"/>
              <a:t>80% have a strategy in place (</a:t>
            </a:r>
            <a:r>
              <a:rPr lang="en-US" u="sng" dirty="0"/>
              <a:t>50% formalized</a:t>
            </a:r>
            <a:r>
              <a:rPr lang="en-US" dirty="0"/>
              <a:t>, 50% informal)</a:t>
            </a:r>
          </a:p>
        </p:txBody>
      </p:sp>
      <p:sp>
        <p:nvSpPr>
          <p:cNvPr id="5" name="Text Placeholder 4"/>
          <p:cNvSpPr>
            <a:spLocks noGrp="1"/>
          </p:cNvSpPr>
          <p:nvPr>
            <p:ph type="body" sz="quarter" idx="3"/>
          </p:nvPr>
        </p:nvSpPr>
        <p:spPr>
          <a:xfrm>
            <a:off x="6153152" y="2514600"/>
            <a:ext cx="5276848" cy="479822"/>
          </a:xfrm>
        </p:spPr>
        <p:txBody>
          <a:bodyPr>
            <a:normAutofit fontScale="92500"/>
          </a:bodyPr>
          <a:lstStyle/>
          <a:p>
            <a:r>
              <a:rPr lang="en-US" u="sng" dirty="0"/>
              <a:t>Pastors of Plateaued &amp; Declining Churches</a:t>
            </a:r>
          </a:p>
        </p:txBody>
      </p:sp>
      <p:sp>
        <p:nvSpPr>
          <p:cNvPr id="6" name="Content Placeholder 5"/>
          <p:cNvSpPr>
            <a:spLocks noGrp="1"/>
          </p:cNvSpPr>
          <p:nvPr>
            <p:ph sz="quarter" idx="4"/>
          </p:nvPr>
        </p:nvSpPr>
        <p:spPr>
          <a:xfrm>
            <a:off x="6150771" y="3086100"/>
            <a:ext cx="5617896" cy="2365772"/>
          </a:xfrm>
        </p:spPr>
        <p:txBody>
          <a:bodyPr>
            <a:normAutofit lnSpcReduction="10000"/>
          </a:bodyPr>
          <a:lstStyle/>
          <a:p>
            <a:r>
              <a:rPr lang="en-US" dirty="0"/>
              <a:t>50% of pastors serving in plateaued situations have strategy (25% formalized, </a:t>
            </a:r>
            <a:r>
              <a:rPr lang="en-US" u="sng" dirty="0"/>
              <a:t>75% informal</a:t>
            </a:r>
            <a:r>
              <a:rPr lang="en-US" dirty="0"/>
              <a:t>)</a:t>
            </a:r>
          </a:p>
          <a:p>
            <a:r>
              <a:rPr lang="en-US" dirty="0"/>
              <a:t>60% of pastors serving declining churches have a strategy (17% formalized, </a:t>
            </a:r>
            <a:r>
              <a:rPr lang="en-US" u="sng" dirty="0"/>
              <a:t>83% informal</a:t>
            </a:r>
            <a:r>
              <a:rPr lang="en-US" dirty="0"/>
              <a:t>)</a:t>
            </a:r>
          </a:p>
        </p:txBody>
      </p:sp>
    </p:spTree>
    <p:extLst>
      <p:ext uri="{BB962C8B-B14F-4D97-AF65-F5344CB8AC3E}">
        <p14:creationId xmlns:p14="http://schemas.microsoft.com/office/powerpoint/2010/main" val="210227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D3AA8D-4D64-3B77-D6A7-63F15C34604B}"/>
              </a:ext>
            </a:extLst>
          </p:cNvPr>
          <p:cNvPicPr>
            <a:picLocks noChangeAspect="1"/>
          </p:cNvPicPr>
          <p:nvPr/>
        </p:nvPicPr>
        <p:blipFill rotWithShape="1">
          <a:blip r:embed="rId2"/>
          <a:srcRect t="10022" b="7951"/>
          <a:stretch/>
        </p:blipFill>
        <p:spPr>
          <a:xfrm>
            <a:off x="457200" y="457200"/>
            <a:ext cx="11277600" cy="5943600"/>
          </a:xfrm>
          <a:prstGeom prst="rect">
            <a:avLst/>
          </a:prstGeom>
        </p:spPr>
      </p:pic>
    </p:spTree>
    <p:extLst>
      <p:ext uri="{BB962C8B-B14F-4D97-AF65-F5344CB8AC3E}">
        <p14:creationId xmlns:p14="http://schemas.microsoft.com/office/powerpoint/2010/main" val="3061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5239512" cy="1344975"/>
          </a:xfrm>
        </p:spPr>
        <p:txBody>
          <a:bodyPr>
            <a:normAutofit/>
          </a:bodyPr>
          <a:lstStyle/>
          <a:p>
            <a:r>
              <a:rPr lang="en-US" sz="4000">
                <a:solidFill>
                  <a:schemeClr val="bg1"/>
                </a:solidFill>
                <a:latin typeface="Cambria" panose="02040503050406030204" pitchFamily="18" charset="0"/>
                <a:ea typeface="Cambria" panose="02040503050406030204" pitchFamily="18" charset="0"/>
              </a:rPr>
              <a:t>Reach</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5235490" cy="3773010"/>
          </a:xfrm>
        </p:spPr>
        <p:txBody>
          <a:bodyPr>
            <a:normAutofit/>
          </a:bodyPr>
          <a:lstStyle/>
          <a:p>
            <a:pPr marL="0" indent="0">
              <a:buNone/>
            </a:pPr>
            <a:r>
              <a:rPr lang="en-US" sz="3000" dirty="0">
                <a:solidFill>
                  <a:srgbClr val="FFFFFF"/>
                </a:solidFill>
                <a:latin typeface="+mj-lt"/>
                <a:ea typeface="Cambria" panose="02040503050406030204" pitchFamily="18" charset="0"/>
              </a:rPr>
              <a:t>Individual goals: I will reach _______ with the gospel.</a:t>
            </a:r>
          </a:p>
          <a:p>
            <a:pPr marL="0" indent="0">
              <a:buNone/>
            </a:pPr>
            <a:endParaRPr lang="en-US" sz="3000" dirty="0">
              <a:solidFill>
                <a:srgbClr val="FFFFFF"/>
              </a:solidFill>
              <a:latin typeface="+mj-lt"/>
              <a:ea typeface="Cambria" panose="02040503050406030204" pitchFamily="18" charset="0"/>
            </a:endParaRPr>
          </a:p>
          <a:p>
            <a:pPr marL="0" indent="0">
              <a:buNone/>
            </a:pPr>
            <a:r>
              <a:rPr lang="en-US" sz="3000" b="0" i="0" u="none" strike="noStrike" dirty="0">
                <a:solidFill>
                  <a:srgbClr val="FFFFFF"/>
                </a:solidFill>
                <a:effectLst/>
                <a:latin typeface="+mj-lt"/>
              </a:rPr>
              <a:t>And he said to them, “Go into all the world and </a:t>
            </a:r>
            <a:r>
              <a:rPr lang="en-US" sz="3000" b="0" i="0" u="sng" strike="noStrike" dirty="0">
                <a:solidFill>
                  <a:srgbClr val="FFFFFF"/>
                </a:solidFill>
                <a:effectLst/>
                <a:latin typeface="+mj-lt"/>
              </a:rPr>
              <a:t>proclaim the gospel</a:t>
            </a:r>
            <a:r>
              <a:rPr lang="en-US" sz="3000" b="0" i="0" u="none" strike="noStrike" dirty="0">
                <a:solidFill>
                  <a:srgbClr val="FFFFFF"/>
                </a:solidFill>
                <a:effectLst/>
                <a:latin typeface="+mj-lt"/>
              </a:rPr>
              <a:t> to the whole creation.</a:t>
            </a:r>
          </a:p>
          <a:p>
            <a:pPr marL="0" indent="0">
              <a:buNone/>
            </a:pPr>
            <a:r>
              <a:rPr lang="en-US" sz="3000" dirty="0">
                <a:solidFill>
                  <a:srgbClr val="FFFFFF"/>
                </a:solidFill>
                <a:latin typeface="+mj-lt"/>
                <a:ea typeface="Cambria" panose="02040503050406030204" pitchFamily="18" charset="0"/>
              </a:rPr>
              <a:t>Mark 16:15</a:t>
            </a:r>
          </a:p>
        </p:txBody>
      </p:sp>
      <p:pic>
        <p:nvPicPr>
          <p:cNvPr id="5" name="Picture 4" descr="Diagram&#10;&#10;Description automatically generated with medium confidence">
            <a:extLst>
              <a:ext uri="{FF2B5EF4-FFF2-40B4-BE49-F238E27FC236}">
                <a16:creationId xmlns:a16="http://schemas.microsoft.com/office/drawing/2014/main" id="{D89E1741-DCCA-0148-A4E3-CDDAA1CE9619}"/>
              </a:ext>
            </a:extLst>
          </p:cNvPr>
          <p:cNvPicPr>
            <a:picLocks noChangeAspect="1"/>
          </p:cNvPicPr>
          <p:nvPr/>
        </p:nvPicPr>
        <p:blipFill>
          <a:blip r:embed="rId3"/>
          <a:stretch>
            <a:fillRect/>
          </a:stretch>
        </p:blipFill>
        <p:spPr>
          <a:xfrm>
            <a:off x="6743187" y="484632"/>
            <a:ext cx="4801626" cy="5733287"/>
          </a:xfrm>
          <a:prstGeom prst="rect">
            <a:avLst/>
          </a:prstGeom>
        </p:spPr>
      </p:pic>
      <p:pic>
        <p:nvPicPr>
          <p:cNvPr id="4" name="Picture 3" descr="Red Left Arrow PNG">
            <a:extLst>
              <a:ext uri="{FF2B5EF4-FFF2-40B4-BE49-F238E27FC236}">
                <a16:creationId xmlns:a16="http://schemas.microsoft.com/office/drawing/2014/main" id="{6B9AE6F8-7506-4187-78A9-225F0DFD7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9482" y="833012"/>
            <a:ext cx="408158" cy="31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38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838200" y="631825"/>
            <a:ext cx="10515600" cy="1325563"/>
          </a:xfrm>
        </p:spPr>
        <p:txBody>
          <a:bodyPr>
            <a:normAutofit/>
          </a:bodyPr>
          <a:lstStyle/>
          <a:p>
            <a:r>
              <a:rPr lang="en-US">
                <a:latin typeface="Cambria" panose="02040503050406030204" pitchFamily="18" charset="0"/>
                <a:ea typeface="Cambria" panose="02040503050406030204" pitchFamily="18" charset="0"/>
              </a:rPr>
              <a:t>Reach</a:t>
            </a:r>
          </a:p>
        </p:txBody>
      </p: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838200" y="2057400"/>
            <a:ext cx="10515600" cy="3871762"/>
          </a:xfrm>
        </p:spPr>
        <p:txBody>
          <a:bodyPr>
            <a:normAutofit/>
          </a:bodyPr>
          <a:lstStyle/>
          <a:p>
            <a:r>
              <a:rPr lang="en-US" sz="2400">
                <a:latin typeface="Cambria" panose="02040503050406030204" pitchFamily="18" charset="0"/>
                <a:ea typeface="Cambria" panose="02040503050406030204" pitchFamily="18" charset="0"/>
              </a:rPr>
              <a:t>Individual goals: I will reach _______ with the gospel.</a:t>
            </a:r>
          </a:p>
          <a:p>
            <a:r>
              <a:rPr lang="en-US" sz="2400">
                <a:latin typeface="Cambria" panose="02040503050406030204" pitchFamily="18" charset="0"/>
                <a:ea typeface="Cambria" panose="02040503050406030204" pitchFamily="18" charset="0"/>
              </a:rPr>
              <a:t>Church/Association goals: I will reach _________ (a particular group or segment of the population) with the gospel.</a:t>
            </a:r>
          </a:p>
          <a:p>
            <a:r>
              <a:rPr lang="en-US" sz="2400">
                <a:latin typeface="Cambria" panose="02040503050406030204" pitchFamily="18" charset="0"/>
                <a:ea typeface="Cambria" panose="02040503050406030204" pitchFamily="18" charset="0"/>
              </a:rPr>
              <a:t>Denominational goals: We will train our people to reach _______ (groups like the nones, or those struggling with mental health issues).</a:t>
            </a:r>
          </a:p>
        </p:txBody>
      </p:sp>
    </p:spTree>
    <p:extLst>
      <p:ext uri="{BB962C8B-B14F-4D97-AF65-F5344CB8AC3E}">
        <p14:creationId xmlns:p14="http://schemas.microsoft.com/office/powerpoint/2010/main" val="1229264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39A3-0606-7D4B-9C54-C1452E842DF9}"/>
              </a:ext>
            </a:extLst>
          </p:cNvPr>
          <p:cNvSpPr>
            <a:spLocks noGrp="1"/>
          </p:cNvSpPr>
          <p:nvPr>
            <p:ph type="title"/>
          </p:nvPr>
        </p:nvSpPr>
        <p:spPr/>
        <p:txBody>
          <a:bodyPr/>
          <a:lstStyle/>
          <a:p>
            <a:r>
              <a:rPr lang="en-US" dirty="0"/>
              <a:t>A Plan to Prepare Your People</a:t>
            </a:r>
          </a:p>
        </p:txBody>
      </p:sp>
      <p:graphicFrame>
        <p:nvGraphicFramePr>
          <p:cNvPr id="5" name="Content Placeholder 4">
            <a:extLst>
              <a:ext uri="{FF2B5EF4-FFF2-40B4-BE49-F238E27FC236}">
                <a16:creationId xmlns:a16="http://schemas.microsoft.com/office/drawing/2014/main" id="{7DFC0112-3E07-DB40-AF07-58DC13A38385}"/>
              </a:ext>
            </a:extLst>
          </p:cNvPr>
          <p:cNvGraphicFramePr>
            <a:graphicFrameLocks noGrp="1"/>
          </p:cNvGraphicFramePr>
          <p:nvPr>
            <p:ph sz="half" idx="1"/>
            <p:extLst>
              <p:ext uri="{D42A27DB-BD31-4B8C-83A1-F6EECF244321}">
                <p14:modId xmlns:p14="http://schemas.microsoft.com/office/powerpoint/2010/main" val="1269778029"/>
              </p:ext>
            </p:extLst>
          </p:nvPr>
        </p:nvGraphicFramePr>
        <p:xfrm>
          <a:off x="980661" y="2226468"/>
          <a:ext cx="5058189" cy="3935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FE5F66EE-7AC8-3F4D-ABE0-5CC9F0C7D290}"/>
              </a:ext>
            </a:extLst>
          </p:cNvPr>
          <p:cNvSpPr>
            <a:spLocks noGrp="1"/>
          </p:cNvSpPr>
          <p:nvPr>
            <p:ph sz="half" idx="2"/>
          </p:nvPr>
        </p:nvSpPr>
        <p:spPr>
          <a:xfrm>
            <a:off x="6153150" y="2298299"/>
            <a:ext cx="5575024" cy="3191675"/>
          </a:xfrm>
        </p:spPr>
        <p:txBody>
          <a:bodyPr>
            <a:noAutofit/>
          </a:bodyPr>
          <a:lstStyle/>
          <a:p>
            <a:pPr marL="0" indent="0">
              <a:spcBef>
                <a:spcPts val="0"/>
              </a:spcBef>
              <a:buNone/>
            </a:pPr>
            <a:r>
              <a:rPr lang="en-US" sz="3000" b="1" i="0" u="none" strike="noStrike" baseline="30000" dirty="0">
                <a:solidFill>
                  <a:srgbClr val="000000"/>
                </a:solidFill>
                <a:effectLst/>
                <a:latin typeface="+mj-lt"/>
              </a:rPr>
              <a:t>11 </a:t>
            </a:r>
            <a:r>
              <a:rPr lang="en-US" sz="3000" b="0" i="0" u="none" strike="noStrike" dirty="0">
                <a:solidFill>
                  <a:srgbClr val="000000"/>
                </a:solidFill>
                <a:effectLst/>
                <a:latin typeface="+mj-lt"/>
              </a:rPr>
              <a:t>And he gave the apostles, the prophets, the evangelists, the shepherds</a:t>
            </a:r>
            <a:r>
              <a:rPr lang="en-US" sz="3000" baseline="30000" dirty="0">
                <a:solidFill>
                  <a:srgbClr val="000000"/>
                </a:solidFill>
                <a:latin typeface="+mj-lt"/>
              </a:rPr>
              <a:t> </a:t>
            </a:r>
            <a:r>
              <a:rPr lang="en-US" sz="3000" b="0" i="0" u="none" strike="noStrike" dirty="0">
                <a:solidFill>
                  <a:srgbClr val="000000"/>
                </a:solidFill>
                <a:effectLst/>
                <a:latin typeface="+mj-lt"/>
              </a:rPr>
              <a:t> and teachers, </a:t>
            </a:r>
            <a:r>
              <a:rPr lang="en-US" sz="3000" b="1" i="0" u="none" strike="noStrike" baseline="30000" dirty="0">
                <a:solidFill>
                  <a:srgbClr val="000000"/>
                </a:solidFill>
                <a:effectLst/>
                <a:latin typeface="+mj-lt"/>
              </a:rPr>
              <a:t>12 </a:t>
            </a:r>
            <a:r>
              <a:rPr lang="en-US" sz="3000" b="0" i="0" u="none" strike="noStrike" dirty="0">
                <a:solidFill>
                  <a:srgbClr val="000000"/>
                </a:solidFill>
                <a:effectLst/>
                <a:latin typeface="+mj-lt"/>
              </a:rPr>
              <a:t>to equip the saints for the work of ministry, for building up the body of Christ,</a:t>
            </a:r>
          </a:p>
          <a:p>
            <a:pPr marL="0" indent="0">
              <a:spcBef>
                <a:spcPts val="0"/>
              </a:spcBef>
              <a:buNone/>
            </a:pPr>
            <a:r>
              <a:rPr lang="en-US" sz="3000" dirty="0">
                <a:solidFill>
                  <a:srgbClr val="000000"/>
                </a:solidFill>
                <a:latin typeface="+mj-lt"/>
              </a:rPr>
              <a:t>Ephesians 4:11-12</a:t>
            </a:r>
            <a:endParaRPr lang="en-US" sz="3000" b="0" i="0" u="none" strike="noStrike" dirty="0">
              <a:solidFill>
                <a:srgbClr val="000000"/>
              </a:solidFill>
              <a:effectLst/>
              <a:latin typeface="+mj-lt"/>
            </a:endParaRPr>
          </a:p>
        </p:txBody>
      </p:sp>
    </p:spTree>
    <p:extLst>
      <p:ext uri="{BB962C8B-B14F-4D97-AF65-F5344CB8AC3E}">
        <p14:creationId xmlns:p14="http://schemas.microsoft.com/office/powerpoint/2010/main" val="85619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968CB-5C61-E147-886A-CD66168985F7}"/>
              </a:ext>
            </a:extLst>
          </p:cNvPr>
          <p:cNvSpPr/>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latin typeface="+mj-lt"/>
                <a:ea typeface="+mj-ea"/>
                <a:cs typeface="+mj-cs"/>
              </a:rPr>
              <a:t>Mondays</a:t>
            </a:r>
          </a:p>
        </p:txBody>
      </p:sp>
      <p:pic>
        <p:nvPicPr>
          <p:cNvPr id="3" name="Picture 2">
            <a:extLst>
              <a:ext uri="{FF2B5EF4-FFF2-40B4-BE49-F238E27FC236}">
                <a16:creationId xmlns:a16="http://schemas.microsoft.com/office/drawing/2014/main" id="{7A75633A-825A-AD44-930A-0F3F892DD8A1}"/>
              </a:ext>
            </a:extLst>
          </p:cNvPr>
          <p:cNvPicPr>
            <a:picLocks noChangeAspect="1"/>
          </p:cNvPicPr>
          <p:nvPr/>
        </p:nvPicPr>
        <p:blipFill>
          <a:blip r:embed="rId2"/>
          <a:stretch>
            <a:fillRect/>
          </a:stretch>
        </p:blipFill>
        <p:spPr>
          <a:xfrm>
            <a:off x="481946" y="1259059"/>
            <a:ext cx="2685705" cy="2992429"/>
          </a:xfrm>
          <a:prstGeom prst="rect">
            <a:avLst/>
          </a:prstGeom>
        </p:spPr>
      </p:pic>
      <p:pic>
        <p:nvPicPr>
          <p:cNvPr id="2" name="Picture 1">
            <a:extLst>
              <a:ext uri="{FF2B5EF4-FFF2-40B4-BE49-F238E27FC236}">
                <a16:creationId xmlns:a16="http://schemas.microsoft.com/office/drawing/2014/main" id="{253F5AE1-1532-BF41-80B5-CE5F7F3DFE52}"/>
              </a:ext>
            </a:extLst>
          </p:cNvPr>
          <p:cNvPicPr>
            <a:picLocks noChangeAspect="1"/>
          </p:cNvPicPr>
          <p:nvPr/>
        </p:nvPicPr>
        <p:blipFill>
          <a:blip r:embed="rId3"/>
          <a:stretch>
            <a:fillRect/>
          </a:stretch>
        </p:blipFill>
        <p:spPr>
          <a:xfrm>
            <a:off x="3328518" y="1332243"/>
            <a:ext cx="2685705" cy="2919245"/>
          </a:xfrm>
          <a:prstGeom prst="rect">
            <a:avLst/>
          </a:prstGeom>
        </p:spPr>
      </p:pic>
      <p:pic>
        <p:nvPicPr>
          <p:cNvPr id="5" name="Picture 4">
            <a:extLst>
              <a:ext uri="{FF2B5EF4-FFF2-40B4-BE49-F238E27FC236}">
                <a16:creationId xmlns:a16="http://schemas.microsoft.com/office/drawing/2014/main" id="{3E63B4E1-9C41-0840-9C17-C277C0B94A46}"/>
              </a:ext>
            </a:extLst>
          </p:cNvPr>
          <p:cNvPicPr>
            <a:picLocks noChangeAspect="1"/>
          </p:cNvPicPr>
          <p:nvPr/>
        </p:nvPicPr>
        <p:blipFill>
          <a:blip r:embed="rId4"/>
          <a:stretch>
            <a:fillRect/>
          </a:stretch>
        </p:blipFill>
        <p:spPr>
          <a:xfrm>
            <a:off x="6223000" y="1139046"/>
            <a:ext cx="2637795" cy="3112442"/>
          </a:xfrm>
          <a:prstGeom prst="rect">
            <a:avLst/>
          </a:prstGeom>
        </p:spPr>
      </p:pic>
      <p:pic>
        <p:nvPicPr>
          <p:cNvPr id="6" name="Picture 5">
            <a:extLst>
              <a:ext uri="{FF2B5EF4-FFF2-40B4-BE49-F238E27FC236}">
                <a16:creationId xmlns:a16="http://schemas.microsoft.com/office/drawing/2014/main" id="{85F0AFEB-F4EC-9E48-AFD6-D985CA3A6B04}"/>
              </a:ext>
            </a:extLst>
          </p:cNvPr>
          <p:cNvPicPr>
            <a:picLocks noChangeAspect="1"/>
          </p:cNvPicPr>
          <p:nvPr/>
        </p:nvPicPr>
        <p:blipFill>
          <a:blip r:embed="rId5"/>
          <a:stretch>
            <a:fillRect/>
          </a:stretch>
        </p:blipFill>
        <p:spPr>
          <a:xfrm>
            <a:off x="9021662" y="1948497"/>
            <a:ext cx="2685706" cy="2302992"/>
          </a:xfrm>
          <a:prstGeom prst="rect">
            <a:avLst/>
          </a:prstGeom>
        </p:spPr>
      </p:pic>
      <p:cxnSp>
        <p:nvCxnSpPr>
          <p:cNvPr id="11" name="Straight Connector 10">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2B89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43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D9A80CB-1871-3A42-AF25-6424D17B6E72}"/>
              </a:ext>
            </a:extLst>
          </p:cNvPr>
          <p:cNvPicPr>
            <a:picLocks noChangeAspect="1"/>
          </p:cNvPicPr>
          <p:nvPr/>
        </p:nvPicPr>
        <p:blipFill>
          <a:blip r:embed="rId2"/>
          <a:stretch>
            <a:fillRect/>
          </a:stretch>
        </p:blipFill>
        <p:spPr>
          <a:xfrm>
            <a:off x="1337733" y="915784"/>
            <a:ext cx="3123351" cy="3904189"/>
          </a:xfrm>
          <a:prstGeom prst="rect">
            <a:avLst/>
          </a:prstGeom>
        </p:spPr>
      </p:pic>
      <p:pic>
        <p:nvPicPr>
          <p:cNvPr id="6" name="Picture 5" descr="Text&#10;&#10;Description automatically generated">
            <a:extLst>
              <a:ext uri="{FF2B5EF4-FFF2-40B4-BE49-F238E27FC236}">
                <a16:creationId xmlns:a16="http://schemas.microsoft.com/office/drawing/2014/main" id="{0D08C6C6-0F7B-D740-A1F8-4528DE9CA4CB}"/>
              </a:ext>
            </a:extLst>
          </p:cNvPr>
          <p:cNvPicPr>
            <a:picLocks noChangeAspect="1"/>
          </p:cNvPicPr>
          <p:nvPr/>
        </p:nvPicPr>
        <p:blipFill>
          <a:blip r:embed="rId3"/>
          <a:stretch>
            <a:fillRect/>
          </a:stretch>
        </p:blipFill>
        <p:spPr>
          <a:xfrm>
            <a:off x="4889500" y="915785"/>
            <a:ext cx="3123350" cy="3904188"/>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B99953D3-574E-0D4D-8A74-7FF9B9C89BC3}"/>
              </a:ext>
            </a:extLst>
          </p:cNvPr>
          <p:cNvPicPr>
            <a:picLocks noChangeAspect="1"/>
          </p:cNvPicPr>
          <p:nvPr/>
        </p:nvPicPr>
        <p:blipFill>
          <a:blip r:embed="rId4"/>
          <a:stretch>
            <a:fillRect/>
          </a:stretch>
        </p:blipFill>
        <p:spPr>
          <a:xfrm>
            <a:off x="8475981" y="915786"/>
            <a:ext cx="3123349" cy="3904187"/>
          </a:xfrm>
          <a:prstGeom prst="rect">
            <a:avLst/>
          </a:prstGeom>
        </p:spPr>
      </p:pic>
      <p:sp>
        <p:nvSpPr>
          <p:cNvPr id="2" name="Rectangle 1">
            <a:extLst>
              <a:ext uri="{FF2B5EF4-FFF2-40B4-BE49-F238E27FC236}">
                <a16:creationId xmlns:a16="http://schemas.microsoft.com/office/drawing/2014/main" id="{852070AA-26E1-504F-A5ED-0190A0D1DAB4}"/>
              </a:ext>
            </a:extLst>
          </p:cNvPr>
          <p:cNvSpPr/>
          <p:nvPr/>
        </p:nvSpPr>
        <p:spPr>
          <a:xfrm>
            <a:off x="1524000" y="5370703"/>
            <a:ext cx="9144000" cy="553998"/>
          </a:xfrm>
          <a:prstGeom prst="rect">
            <a:avLst/>
          </a:prstGeom>
        </p:spPr>
        <p:txBody>
          <a:bodyPr wrap="square">
            <a:spAutoFit/>
          </a:bodyPr>
          <a:lstStyle/>
          <a:p>
            <a:pPr algn="ctr"/>
            <a:r>
              <a:rPr lang="en-US" sz="3000" dirty="0"/>
              <a:t>Tuesdays</a:t>
            </a:r>
          </a:p>
        </p:txBody>
      </p:sp>
    </p:spTree>
    <p:extLst>
      <p:ext uri="{BB962C8B-B14F-4D97-AF65-F5344CB8AC3E}">
        <p14:creationId xmlns:p14="http://schemas.microsoft.com/office/powerpoint/2010/main" val="2069728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 whiteboard&#10;&#10;Description automatically generated">
            <a:extLst>
              <a:ext uri="{FF2B5EF4-FFF2-40B4-BE49-F238E27FC236}">
                <a16:creationId xmlns:a16="http://schemas.microsoft.com/office/drawing/2014/main" id="{C8DB14C6-EBFB-6D47-8F51-AAF3E61CB71B}"/>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053678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4CBADF9-4415-D34F-83C7-12BE65B1B342}"/>
              </a:ext>
            </a:extLst>
          </p:cNvPr>
          <p:cNvPicPr>
            <a:picLocks noChangeAspect="1"/>
          </p:cNvPicPr>
          <p:nvPr/>
        </p:nvPicPr>
        <p:blipFill>
          <a:blip r:embed="rId2"/>
          <a:stretch>
            <a:fillRect/>
          </a:stretch>
        </p:blipFill>
        <p:spPr>
          <a:xfrm>
            <a:off x="484632" y="2145767"/>
            <a:ext cx="2560320" cy="2560320"/>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53A416F-2A32-6D42-8D92-116DA1DD1721}"/>
              </a:ext>
            </a:extLst>
          </p:cNvPr>
          <p:cNvPicPr>
            <a:picLocks noChangeAspect="1"/>
          </p:cNvPicPr>
          <p:nvPr/>
        </p:nvPicPr>
        <p:blipFill>
          <a:blip r:embed="rId3"/>
          <a:stretch>
            <a:fillRect/>
          </a:stretch>
        </p:blipFill>
        <p:spPr>
          <a:xfrm>
            <a:off x="3354631" y="2145767"/>
            <a:ext cx="2560320" cy="2560320"/>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Calendar&#10;&#10;Description automatically generated">
            <a:extLst>
              <a:ext uri="{FF2B5EF4-FFF2-40B4-BE49-F238E27FC236}">
                <a16:creationId xmlns:a16="http://schemas.microsoft.com/office/drawing/2014/main" id="{B5395C11-4053-D54B-BC65-4FA6EAF9C869}"/>
              </a:ext>
            </a:extLst>
          </p:cNvPr>
          <p:cNvPicPr>
            <a:picLocks noChangeAspect="1"/>
          </p:cNvPicPr>
          <p:nvPr/>
        </p:nvPicPr>
        <p:blipFill>
          <a:blip r:embed="rId4"/>
          <a:stretch>
            <a:fillRect/>
          </a:stretch>
        </p:blipFill>
        <p:spPr>
          <a:xfrm>
            <a:off x="6235726" y="2145767"/>
            <a:ext cx="2560320" cy="2560320"/>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person, person, wearing&#10;&#10;Description automatically generated">
            <a:extLst>
              <a:ext uri="{FF2B5EF4-FFF2-40B4-BE49-F238E27FC236}">
                <a16:creationId xmlns:a16="http://schemas.microsoft.com/office/drawing/2014/main" id="{C8425436-01AE-8040-9224-4D8C6AF3A1E9}"/>
              </a:ext>
            </a:extLst>
          </p:cNvPr>
          <p:cNvPicPr>
            <a:picLocks noChangeAspect="1"/>
          </p:cNvPicPr>
          <p:nvPr/>
        </p:nvPicPr>
        <p:blipFill>
          <a:blip r:embed="rId5"/>
          <a:stretch>
            <a:fillRect/>
          </a:stretch>
        </p:blipFill>
        <p:spPr>
          <a:xfrm>
            <a:off x="9120662" y="2145767"/>
            <a:ext cx="2560320" cy="2560320"/>
          </a:xfrm>
          <a:prstGeom prst="rect">
            <a:avLst/>
          </a:prstGeom>
        </p:spPr>
      </p:pic>
      <p:sp>
        <p:nvSpPr>
          <p:cNvPr id="4" name="Rectangle 3">
            <a:extLst>
              <a:ext uri="{FF2B5EF4-FFF2-40B4-BE49-F238E27FC236}">
                <a16:creationId xmlns:a16="http://schemas.microsoft.com/office/drawing/2014/main" id="{65941107-C3B0-C970-2CDE-BB34918A4E1A}"/>
              </a:ext>
            </a:extLst>
          </p:cNvPr>
          <p:cNvSpPr/>
          <p:nvPr/>
        </p:nvSpPr>
        <p:spPr>
          <a:xfrm>
            <a:off x="1" y="624741"/>
            <a:ext cx="12191998" cy="553998"/>
          </a:xfrm>
          <a:prstGeom prst="rect">
            <a:avLst/>
          </a:prstGeom>
        </p:spPr>
        <p:txBody>
          <a:bodyPr wrap="square">
            <a:spAutoFit/>
          </a:bodyPr>
          <a:lstStyle/>
          <a:p>
            <a:pPr algn="ctr"/>
            <a:r>
              <a:rPr lang="en-US" sz="3000" dirty="0"/>
              <a:t>Thursdays</a:t>
            </a:r>
          </a:p>
        </p:txBody>
      </p:sp>
    </p:spTree>
    <p:extLst>
      <p:ext uri="{BB962C8B-B14F-4D97-AF65-F5344CB8AC3E}">
        <p14:creationId xmlns:p14="http://schemas.microsoft.com/office/powerpoint/2010/main" val="101239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CFE741-0BA1-6AFD-F3A1-301F39BEA662}"/>
              </a:ext>
            </a:extLst>
          </p:cNvPr>
          <p:cNvPicPr>
            <a:picLocks noChangeAspect="1"/>
          </p:cNvPicPr>
          <p:nvPr/>
        </p:nvPicPr>
        <p:blipFill rotWithShape="1">
          <a:blip r:embed="rId2"/>
          <a:srcRect t="807" r="-1" b="-1"/>
          <a:stretch/>
        </p:blipFill>
        <p:spPr>
          <a:xfrm>
            <a:off x="321733" y="321733"/>
            <a:ext cx="11548534" cy="6214534"/>
          </a:xfrm>
          <a:prstGeom prst="rect">
            <a:avLst/>
          </a:prstGeom>
        </p:spPr>
      </p:pic>
    </p:spTree>
    <p:extLst>
      <p:ext uri="{BB962C8B-B14F-4D97-AF65-F5344CB8AC3E}">
        <p14:creationId xmlns:p14="http://schemas.microsoft.com/office/powerpoint/2010/main" val="24623735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3D36FF3-78F1-7347-9361-8424E5F4A1FF}"/>
              </a:ext>
            </a:extLst>
          </p:cNvPr>
          <p:cNvPicPr>
            <a:picLocks noChangeAspect="1"/>
          </p:cNvPicPr>
          <p:nvPr/>
        </p:nvPicPr>
        <p:blipFill>
          <a:blip r:embed="rId2"/>
          <a:stretch>
            <a:fillRect/>
          </a:stretch>
        </p:blipFill>
        <p:spPr>
          <a:xfrm>
            <a:off x="3435816" y="643467"/>
            <a:ext cx="5320367" cy="5571066"/>
          </a:xfrm>
          <a:prstGeom prst="rect">
            <a:avLst/>
          </a:prstGeom>
        </p:spPr>
      </p:pic>
    </p:spTree>
    <p:extLst>
      <p:ext uri="{BB962C8B-B14F-4D97-AF65-F5344CB8AC3E}">
        <p14:creationId xmlns:p14="http://schemas.microsoft.com/office/powerpoint/2010/main" val="82623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F9F1E8-628E-8C42-983F-9B0EB9DE3435}"/>
              </a:ext>
            </a:extLst>
          </p:cNvPr>
          <p:cNvPicPr>
            <a:picLocks noChangeAspect="1"/>
          </p:cNvPicPr>
          <p:nvPr/>
        </p:nvPicPr>
        <p:blipFill>
          <a:blip r:embed="rId2"/>
          <a:stretch>
            <a:fillRect/>
          </a:stretch>
        </p:blipFill>
        <p:spPr>
          <a:xfrm>
            <a:off x="3937213" y="643467"/>
            <a:ext cx="4317574" cy="5571066"/>
          </a:xfrm>
          <a:prstGeom prst="rect">
            <a:avLst/>
          </a:prstGeom>
        </p:spPr>
      </p:pic>
    </p:spTree>
    <p:extLst>
      <p:ext uri="{BB962C8B-B14F-4D97-AF65-F5344CB8AC3E}">
        <p14:creationId xmlns:p14="http://schemas.microsoft.com/office/powerpoint/2010/main" val="274476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4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39CF3D-BF79-0644-AC09-B8065729606C}"/>
              </a:ext>
            </a:extLst>
          </p:cNvPr>
          <p:cNvPicPr>
            <a:picLocks noChangeAspect="1"/>
          </p:cNvPicPr>
          <p:nvPr/>
        </p:nvPicPr>
        <p:blipFill>
          <a:blip r:embed="rId2"/>
          <a:stretch>
            <a:fillRect/>
          </a:stretch>
        </p:blipFill>
        <p:spPr>
          <a:xfrm>
            <a:off x="2319005" y="643467"/>
            <a:ext cx="7553990" cy="5571066"/>
          </a:xfrm>
          <a:prstGeom prst="rect">
            <a:avLst/>
          </a:prstGeom>
        </p:spPr>
      </p:pic>
    </p:spTree>
    <p:extLst>
      <p:ext uri="{BB962C8B-B14F-4D97-AF65-F5344CB8AC3E}">
        <p14:creationId xmlns:p14="http://schemas.microsoft.com/office/powerpoint/2010/main" val="11466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7D4205-C9C7-FF4B-9C9E-FA8570694896}"/>
              </a:ext>
            </a:extLst>
          </p:cNvPr>
          <p:cNvPicPr>
            <a:picLocks noChangeAspect="1"/>
          </p:cNvPicPr>
          <p:nvPr/>
        </p:nvPicPr>
        <p:blipFill>
          <a:blip r:embed="rId2"/>
          <a:stretch>
            <a:fillRect/>
          </a:stretch>
        </p:blipFill>
        <p:spPr>
          <a:xfrm>
            <a:off x="6421035" y="1742584"/>
            <a:ext cx="5129784" cy="3372832"/>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36EA37-A196-6B46-823A-4E3F320E0430}"/>
              </a:ext>
            </a:extLst>
          </p:cNvPr>
          <p:cNvPicPr>
            <a:picLocks noChangeAspect="1"/>
          </p:cNvPicPr>
          <p:nvPr/>
        </p:nvPicPr>
        <p:blipFill>
          <a:blip r:embed="rId3"/>
          <a:stretch>
            <a:fillRect/>
          </a:stretch>
        </p:blipFill>
        <p:spPr>
          <a:xfrm>
            <a:off x="641180" y="1954187"/>
            <a:ext cx="5129784" cy="2949625"/>
          </a:xfrm>
          <a:prstGeom prst="rect">
            <a:avLst/>
          </a:prstGeom>
        </p:spPr>
      </p:pic>
    </p:spTree>
    <p:extLst>
      <p:ext uri="{BB962C8B-B14F-4D97-AF65-F5344CB8AC3E}">
        <p14:creationId xmlns:p14="http://schemas.microsoft.com/office/powerpoint/2010/main" val="408383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5239512" cy="1344975"/>
          </a:xfrm>
        </p:spPr>
        <p:txBody>
          <a:bodyPr>
            <a:normAutofit/>
          </a:bodyPr>
          <a:lstStyle/>
          <a:p>
            <a:r>
              <a:rPr lang="en-US" sz="4000">
                <a:solidFill>
                  <a:schemeClr val="bg1"/>
                </a:solidFill>
                <a:latin typeface="Cambria" panose="02040503050406030204" pitchFamily="18" charset="0"/>
                <a:ea typeface="Cambria" panose="02040503050406030204" pitchFamily="18" charset="0"/>
              </a:rPr>
              <a:t>Train</a:t>
            </a:r>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5235490" cy="3773010"/>
          </a:xfrm>
        </p:spPr>
        <p:txBody>
          <a:bodyPr>
            <a:normAutofit/>
          </a:bodyPr>
          <a:lstStyle/>
          <a:p>
            <a:r>
              <a:rPr lang="en-US" sz="2000">
                <a:solidFill>
                  <a:schemeClr val="bg1"/>
                </a:solidFill>
                <a:latin typeface="Cambria" panose="02040503050406030204" pitchFamily="18" charset="0"/>
                <a:ea typeface="Cambria" panose="02040503050406030204" pitchFamily="18" charset="0"/>
              </a:rPr>
              <a:t>Deuteronomy 6 (family discipleship)</a:t>
            </a:r>
          </a:p>
          <a:p>
            <a:r>
              <a:rPr lang="en-US" sz="2000">
                <a:solidFill>
                  <a:schemeClr val="bg1"/>
                </a:solidFill>
                <a:latin typeface="Cambria" panose="02040503050406030204" pitchFamily="18" charset="0"/>
                <a:ea typeface="Cambria" panose="02040503050406030204" pitchFamily="18" charset="0"/>
              </a:rPr>
              <a:t>Matthew 28:19-20 (personal discipleship)</a:t>
            </a:r>
          </a:p>
          <a:p>
            <a:r>
              <a:rPr lang="en-US" sz="2000">
                <a:solidFill>
                  <a:schemeClr val="bg1"/>
                </a:solidFill>
                <a:latin typeface="Cambria" panose="02040503050406030204" pitchFamily="18" charset="0"/>
                <a:ea typeface="Cambria" panose="02040503050406030204" pitchFamily="18" charset="0"/>
              </a:rPr>
              <a:t>Ephesians 4 (Everyone is called.)</a:t>
            </a:r>
          </a:p>
        </p:txBody>
      </p:sp>
      <p:pic>
        <p:nvPicPr>
          <p:cNvPr id="6" name="Picture 5" descr="Text&#10;&#10;Description automatically generated">
            <a:extLst>
              <a:ext uri="{FF2B5EF4-FFF2-40B4-BE49-F238E27FC236}">
                <a16:creationId xmlns:a16="http://schemas.microsoft.com/office/drawing/2014/main" id="{EF100BCE-3213-E141-939E-3FEE75FE4D4D}"/>
              </a:ext>
            </a:extLst>
          </p:cNvPr>
          <p:cNvPicPr>
            <a:picLocks noChangeAspect="1"/>
          </p:cNvPicPr>
          <p:nvPr/>
        </p:nvPicPr>
        <p:blipFill>
          <a:blip r:embed="rId3"/>
          <a:stretch>
            <a:fillRect/>
          </a:stretch>
        </p:blipFill>
        <p:spPr>
          <a:xfrm>
            <a:off x="6580632" y="787907"/>
            <a:ext cx="5126736" cy="5126736"/>
          </a:xfrm>
          <a:prstGeom prst="rect">
            <a:avLst/>
          </a:prstGeom>
        </p:spPr>
      </p:pic>
    </p:spTree>
    <p:extLst>
      <p:ext uri="{BB962C8B-B14F-4D97-AF65-F5344CB8AC3E}">
        <p14:creationId xmlns:p14="http://schemas.microsoft.com/office/powerpoint/2010/main" val="204503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5239512" cy="1344975"/>
          </a:xfrm>
        </p:spPr>
        <p:txBody>
          <a:bodyPr>
            <a:normAutofit/>
          </a:bodyPr>
          <a:lstStyle/>
          <a:p>
            <a:r>
              <a:rPr lang="en-US" sz="4000">
                <a:solidFill>
                  <a:schemeClr val="bg1"/>
                </a:solidFill>
                <a:latin typeface="Cambria" panose="02040503050406030204" pitchFamily="18" charset="0"/>
                <a:ea typeface="Cambria" panose="02040503050406030204" pitchFamily="18" charset="0"/>
              </a:rPr>
              <a:t>Train</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5235490" cy="3773010"/>
          </a:xfrm>
        </p:spPr>
        <p:txBody>
          <a:bodyPr>
            <a:normAutofit/>
          </a:bodyPr>
          <a:lstStyle/>
          <a:p>
            <a:pPr marL="0" indent="0">
              <a:buNone/>
            </a:pPr>
            <a:r>
              <a:rPr lang="en-US" sz="2000">
                <a:solidFill>
                  <a:schemeClr val="bg1"/>
                </a:solidFill>
                <a:latin typeface="Cambria" panose="02040503050406030204" pitchFamily="18" charset="0"/>
                <a:ea typeface="Cambria" panose="02040503050406030204" pitchFamily="18" charset="0"/>
              </a:rPr>
              <a:t>Individual goals: I will train/disciple _______ in the Christian faith.</a:t>
            </a:r>
          </a:p>
          <a:p>
            <a:pPr marL="0" indent="0">
              <a:buNone/>
            </a:pPr>
            <a:endParaRPr lang="en-US" sz="2000">
              <a:solidFill>
                <a:schemeClr val="bg1"/>
              </a:solidFill>
              <a:latin typeface="Cambria" panose="02040503050406030204" pitchFamily="18" charset="0"/>
              <a:ea typeface="Cambria" panose="02040503050406030204" pitchFamily="18" charset="0"/>
            </a:endParaRPr>
          </a:p>
          <a:p>
            <a:pPr marL="0" indent="0">
              <a:buNone/>
            </a:pPr>
            <a:r>
              <a:rPr lang="en-US" sz="2000">
                <a:solidFill>
                  <a:schemeClr val="bg1"/>
                </a:solidFill>
                <a:latin typeface="Cambria" panose="02040503050406030204" pitchFamily="18" charset="0"/>
                <a:ea typeface="Cambria" panose="02040503050406030204" pitchFamily="18" charset="0"/>
              </a:rPr>
              <a:t>Go ye therefore, and teach all nations, baptizing them in the name of the Father, and of the Son, and of the Holy Ghost: Teaching them to observe all things whatsoever I have commanded you: and, lo, I am with you always, even unto the end of the world.</a:t>
            </a:r>
          </a:p>
          <a:p>
            <a:pPr marL="0" indent="0">
              <a:buNone/>
            </a:pPr>
            <a:r>
              <a:rPr lang="en-US" sz="2000">
                <a:solidFill>
                  <a:schemeClr val="bg1"/>
                </a:solidFill>
                <a:latin typeface="Cambria" panose="02040503050406030204" pitchFamily="18" charset="0"/>
                <a:ea typeface="Cambria" panose="02040503050406030204" pitchFamily="18" charset="0"/>
              </a:rPr>
              <a:t>Matthew 28:19-20</a:t>
            </a:r>
          </a:p>
        </p:txBody>
      </p:sp>
      <p:pic>
        <p:nvPicPr>
          <p:cNvPr id="5" name="Picture 4">
            <a:extLst>
              <a:ext uri="{FF2B5EF4-FFF2-40B4-BE49-F238E27FC236}">
                <a16:creationId xmlns:a16="http://schemas.microsoft.com/office/drawing/2014/main" id="{D89E1741-DCCA-0148-A4E3-CDDAA1CE9619}"/>
              </a:ext>
            </a:extLst>
          </p:cNvPr>
          <p:cNvPicPr>
            <a:picLocks noChangeAspect="1"/>
          </p:cNvPicPr>
          <p:nvPr/>
        </p:nvPicPr>
        <p:blipFill>
          <a:blip r:embed="rId3"/>
          <a:stretch>
            <a:fillRect/>
          </a:stretch>
        </p:blipFill>
        <p:spPr>
          <a:xfrm>
            <a:off x="6743187" y="484632"/>
            <a:ext cx="4801626" cy="5733287"/>
          </a:xfrm>
          <a:prstGeom prst="rect">
            <a:avLst/>
          </a:prstGeom>
        </p:spPr>
      </p:pic>
      <p:pic>
        <p:nvPicPr>
          <p:cNvPr id="6" name="Picture 5" descr="Red Left Arrow PNG">
            <a:extLst>
              <a:ext uri="{FF2B5EF4-FFF2-40B4-BE49-F238E27FC236}">
                <a16:creationId xmlns:a16="http://schemas.microsoft.com/office/drawing/2014/main" id="{B87593CA-593C-ADD3-42E4-6FEFB7BEF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9482" y="1893186"/>
            <a:ext cx="408158" cy="31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488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838200" y="631825"/>
            <a:ext cx="10515600" cy="1325563"/>
          </a:xfrm>
        </p:spPr>
        <p:txBody>
          <a:bodyPr>
            <a:normAutofit/>
          </a:bodyPr>
          <a:lstStyle/>
          <a:p>
            <a:r>
              <a:rPr lang="en-US">
                <a:latin typeface="Cambria" panose="02040503050406030204" pitchFamily="18" charset="0"/>
                <a:ea typeface="Cambria" panose="02040503050406030204" pitchFamily="18" charset="0"/>
              </a:rPr>
              <a:t>Train</a:t>
            </a:r>
          </a:p>
        </p:txBody>
      </p: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838200" y="2057400"/>
            <a:ext cx="10515600" cy="3871762"/>
          </a:xfrm>
        </p:spPr>
        <p:txBody>
          <a:bodyPr>
            <a:normAutofit/>
          </a:bodyPr>
          <a:lstStyle/>
          <a:p>
            <a:pPr marL="0" indent="0">
              <a:buNone/>
            </a:pPr>
            <a:r>
              <a:rPr lang="en-US" sz="2400">
                <a:latin typeface="Cambria" panose="02040503050406030204" pitchFamily="18" charset="0"/>
                <a:ea typeface="Cambria" panose="02040503050406030204" pitchFamily="18" charset="0"/>
              </a:rPr>
              <a:t>Church/Association goals: We will train our people (pastors and laypeople) to utilize their spiritual gifts in ministry.</a:t>
            </a:r>
          </a:p>
          <a:p>
            <a:pPr marL="0" indent="0">
              <a:buNone/>
            </a:pPr>
            <a:endParaRPr lang="en-US" sz="2400">
              <a:latin typeface="Cambria" panose="02040503050406030204" pitchFamily="18" charset="0"/>
              <a:ea typeface="Cambria" panose="02040503050406030204" pitchFamily="18" charset="0"/>
            </a:endParaRPr>
          </a:p>
          <a:p>
            <a:pPr marL="0" indent="0">
              <a:buNone/>
            </a:pPr>
            <a:r>
              <a:rPr lang="en-US" sz="2400" b="0" i="0" u="none" strike="noStrike">
                <a:effectLst/>
                <a:latin typeface="system-ui"/>
              </a:rPr>
              <a:t>You shall teach them diligently to your children, and shall talk of them when you sit in your house, and when you walk by the way, and when you lie down, and when you rise. </a:t>
            </a:r>
            <a:r>
              <a:rPr lang="en-US" sz="2400">
                <a:latin typeface="Cambria" panose="02040503050406030204" pitchFamily="18" charset="0"/>
                <a:ea typeface="Cambria" panose="02040503050406030204" pitchFamily="18" charset="0"/>
              </a:rPr>
              <a:t>Deuteronomy 6:7</a:t>
            </a:r>
          </a:p>
        </p:txBody>
      </p:sp>
    </p:spTree>
    <p:extLst>
      <p:ext uri="{BB962C8B-B14F-4D97-AF65-F5344CB8AC3E}">
        <p14:creationId xmlns:p14="http://schemas.microsoft.com/office/powerpoint/2010/main" val="238578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838200" y="631825"/>
            <a:ext cx="10515600" cy="1325563"/>
          </a:xfrm>
        </p:spPr>
        <p:txBody>
          <a:bodyPr>
            <a:normAutofit/>
          </a:bodyPr>
          <a:lstStyle/>
          <a:p>
            <a:r>
              <a:rPr lang="en-US">
                <a:latin typeface="Cambria" panose="02040503050406030204" pitchFamily="18" charset="0"/>
                <a:ea typeface="Cambria" panose="02040503050406030204" pitchFamily="18" charset="0"/>
              </a:rPr>
              <a:t>Train</a:t>
            </a:r>
          </a:p>
        </p:txBody>
      </p: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838200" y="2057400"/>
            <a:ext cx="10515600" cy="3871762"/>
          </a:xfrm>
        </p:spPr>
        <p:txBody>
          <a:bodyPr>
            <a:noAutofit/>
          </a:bodyPr>
          <a:lstStyle/>
          <a:p>
            <a:pPr marL="0" indent="0">
              <a:buNone/>
            </a:pPr>
            <a:r>
              <a:rPr lang="en-US" sz="4000" b="1" i="0" u="none" strike="noStrike" baseline="30000" dirty="0">
                <a:effectLst/>
                <a:latin typeface="+mj-lt"/>
              </a:rPr>
              <a:t>11 </a:t>
            </a:r>
            <a:r>
              <a:rPr lang="en-US" sz="4000" b="0" i="0" u="none" strike="noStrike" dirty="0">
                <a:effectLst/>
                <a:latin typeface="+mj-lt"/>
              </a:rPr>
              <a:t>And he gave the apostles, the prophets, the evangelists, the shepherds and teachers,</a:t>
            </a:r>
            <a:r>
              <a:rPr lang="en-US" sz="4000" baseline="30000" dirty="0">
                <a:latin typeface="+mj-lt"/>
              </a:rPr>
              <a:t> </a:t>
            </a:r>
            <a:r>
              <a:rPr lang="en-US" sz="4000" b="1" i="0" u="none" strike="noStrike" baseline="30000" dirty="0">
                <a:effectLst/>
                <a:latin typeface="+mj-lt"/>
              </a:rPr>
              <a:t>12 </a:t>
            </a:r>
            <a:r>
              <a:rPr lang="en-US" sz="4000" b="0" i="0" u="none" strike="noStrike" dirty="0">
                <a:effectLst/>
                <a:latin typeface="+mj-lt"/>
              </a:rPr>
              <a:t>to equip the saints for the work of ministry, for building up the body of Christ,</a:t>
            </a:r>
          </a:p>
          <a:p>
            <a:pPr marL="0" indent="0">
              <a:buNone/>
            </a:pPr>
            <a:r>
              <a:rPr lang="en-US" sz="4000" dirty="0">
                <a:latin typeface="+mj-lt"/>
                <a:ea typeface="Cambria" panose="02040503050406030204" pitchFamily="18" charset="0"/>
              </a:rPr>
              <a:t>Ephesians 4:11-12</a:t>
            </a:r>
          </a:p>
        </p:txBody>
      </p:sp>
    </p:spTree>
    <p:extLst>
      <p:ext uri="{BB962C8B-B14F-4D97-AF65-F5344CB8AC3E}">
        <p14:creationId xmlns:p14="http://schemas.microsoft.com/office/powerpoint/2010/main" val="107499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E Magazine.jpg" descr="ONE Magazine.jpg">
            <a:extLst>
              <a:ext uri="{FF2B5EF4-FFF2-40B4-BE49-F238E27FC236}">
                <a16:creationId xmlns:a16="http://schemas.microsoft.com/office/drawing/2014/main" id="{E47209E6-A7A7-8E46-A835-1F854130B898}"/>
              </a:ext>
            </a:extLst>
          </p:cNvPr>
          <p:cNvPicPr>
            <a:picLocks noChangeAspect="1"/>
          </p:cNvPicPr>
          <p:nvPr/>
        </p:nvPicPr>
        <p:blipFill>
          <a:blip r:embed="rId3"/>
          <a:stretch>
            <a:fillRect/>
          </a:stretch>
        </p:blipFill>
        <p:spPr>
          <a:xfrm>
            <a:off x="10061773" y="4413512"/>
            <a:ext cx="1940598" cy="1934133"/>
          </a:xfrm>
          <a:prstGeom prst="rect">
            <a:avLst/>
          </a:prstGeom>
          <a:ln w="12700">
            <a:miter lim="400000"/>
          </a:ln>
        </p:spPr>
      </p:pic>
      <p:pic>
        <p:nvPicPr>
          <p:cNvPr id="3" name="WNAC.jpg" descr="WNAC.jpg">
            <a:extLst>
              <a:ext uri="{FF2B5EF4-FFF2-40B4-BE49-F238E27FC236}">
                <a16:creationId xmlns:a16="http://schemas.microsoft.com/office/drawing/2014/main" id="{6818180B-CA3F-3341-A5A6-9DED9A63BE9F}"/>
              </a:ext>
            </a:extLst>
          </p:cNvPr>
          <p:cNvPicPr>
            <a:picLocks noChangeAspect="1"/>
          </p:cNvPicPr>
          <p:nvPr/>
        </p:nvPicPr>
        <p:blipFill>
          <a:blip r:embed="rId4"/>
          <a:stretch>
            <a:fillRect/>
          </a:stretch>
        </p:blipFill>
        <p:spPr>
          <a:xfrm>
            <a:off x="7904123" y="4413512"/>
            <a:ext cx="1608390" cy="1887289"/>
          </a:xfrm>
          <a:prstGeom prst="rect">
            <a:avLst/>
          </a:prstGeom>
          <a:ln w="12700">
            <a:miter lim="400000"/>
          </a:ln>
        </p:spPr>
      </p:pic>
      <p:pic>
        <p:nvPicPr>
          <p:cNvPr id="4" name="IM Logo Standard.jpg" descr="IM Logo Standard.jpg">
            <a:extLst>
              <a:ext uri="{FF2B5EF4-FFF2-40B4-BE49-F238E27FC236}">
                <a16:creationId xmlns:a16="http://schemas.microsoft.com/office/drawing/2014/main" id="{B17313C5-3F73-BD46-94B8-85A1B606E2C4}"/>
              </a:ext>
            </a:extLst>
          </p:cNvPr>
          <p:cNvPicPr>
            <a:picLocks noChangeAspect="1"/>
          </p:cNvPicPr>
          <p:nvPr/>
        </p:nvPicPr>
        <p:blipFill>
          <a:blip r:embed="rId5"/>
          <a:stretch>
            <a:fillRect/>
          </a:stretch>
        </p:blipFill>
        <p:spPr>
          <a:xfrm>
            <a:off x="5755519" y="2164663"/>
            <a:ext cx="3397386" cy="1697896"/>
          </a:xfrm>
          <a:prstGeom prst="rect">
            <a:avLst/>
          </a:prstGeom>
          <a:ln w="12700">
            <a:miter lim="400000"/>
          </a:ln>
        </p:spPr>
      </p:pic>
      <p:pic>
        <p:nvPicPr>
          <p:cNvPr id="5" name="letterhead_logo.jpg" descr="letterhead_logo.jpg">
            <a:extLst>
              <a:ext uri="{FF2B5EF4-FFF2-40B4-BE49-F238E27FC236}">
                <a16:creationId xmlns:a16="http://schemas.microsoft.com/office/drawing/2014/main" id="{4F4FC279-A9E8-BB46-869E-32667E78FF38}"/>
              </a:ext>
            </a:extLst>
          </p:cNvPr>
          <p:cNvPicPr>
            <a:picLocks noChangeAspect="1"/>
          </p:cNvPicPr>
          <p:nvPr/>
        </p:nvPicPr>
        <p:blipFill>
          <a:blip r:embed="rId6"/>
          <a:stretch>
            <a:fillRect/>
          </a:stretch>
        </p:blipFill>
        <p:spPr>
          <a:xfrm>
            <a:off x="9437364" y="2248245"/>
            <a:ext cx="2645920" cy="1395068"/>
          </a:xfrm>
          <a:prstGeom prst="rect">
            <a:avLst/>
          </a:prstGeom>
          <a:ln w="12700">
            <a:miter lim="400000"/>
          </a:ln>
        </p:spPr>
      </p:pic>
      <p:pic>
        <p:nvPicPr>
          <p:cNvPr id="6" name="Welch College Color | Stacked.jpg" descr="Welch College Color | Stacked.jpg">
            <a:extLst>
              <a:ext uri="{FF2B5EF4-FFF2-40B4-BE49-F238E27FC236}">
                <a16:creationId xmlns:a16="http://schemas.microsoft.com/office/drawing/2014/main" id="{B241B561-F8D0-2745-B8B2-CFA1432C574E}"/>
              </a:ext>
            </a:extLst>
          </p:cNvPr>
          <p:cNvPicPr>
            <a:picLocks noChangeAspect="1"/>
          </p:cNvPicPr>
          <p:nvPr/>
        </p:nvPicPr>
        <p:blipFill>
          <a:blip r:embed="rId7"/>
          <a:stretch>
            <a:fillRect/>
          </a:stretch>
        </p:blipFill>
        <p:spPr>
          <a:xfrm>
            <a:off x="205196" y="2121586"/>
            <a:ext cx="2439506" cy="1697896"/>
          </a:xfrm>
          <a:prstGeom prst="rect">
            <a:avLst/>
          </a:prstGeom>
          <a:ln w="12700">
            <a:miter lim="400000"/>
          </a:ln>
        </p:spPr>
      </p:pic>
      <p:pic>
        <p:nvPicPr>
          <p:cNvPr id="7" name="RHP.jpg" descr="RHP.jpg">
            <a:extLst>
              <a:ext uri="{FF2B5EF4-FFF2-40B4-BE49-F238E27FC236}">
                <a16:creationId xmlns:a16="http://schemas.microsoft.com/office/drawing/2014/main" id="{4604D4C5-8A62-A947-9643-14AD8AE25E7C}"/>
              </a:ext>
            </a:extLst>
          </p:cNvPr>
          <p:cNvPicPr>
            <a:picLocks noChangeAspect="1"/>
          </p:cNvPicPr>
          <p:nvPr/>
        </p:nvPicPr>
        <p:blipFill>
          <a:blip r:embed="rId8"/>
          <a:stretch>
            <a:fillRect/>
          </a:stretch>
        </p:blipFill>
        <p:spPr>
          <a:xfrm>
            <a:off x="2838565" y="2155313"/>
            <a:ext cx="2564907" cy="1887289"/>
          </a:xfrm>
          <a:prstGeom prst="rect">
            <a:avLst/>
          </a:prstGeom>
          <a:ln w="12700">
            <a:miter lim="400000"/>
          </a:ln>
        </p:spPr>
      </p:pic>
      <p:pic>
        <p:nvPicPr>
          <p:cNvPr id="8" name="12foundationlogo.jpg" descr="12foundationlogo.jpg">
            <a:extLst>
              <a:ext uri="{FF2B5EF4-FFF2-40B4-BE49-F238E27FC236}">
                <a16:creationId xmlns:a16="http://schemas.microsoft.com/office/drawing/2014/main" id="{7B47A4CC-83C2-2344-8585-EE06CDC3336D}"/>
              </a:ext>
            </a:extLst>
          </p:cNvPr>
          <p:cNvPicPr>
            <a:picLocks noChangeAspect="1"/>
          </p:cNvPicPr>
          <p:nvPr/>
        </p:nvPicPr>
        <p:blipFill>
          <a:blip r:embed="rId9"/>
          <a:stretch>
            <a:fillRect/>
          </a:stretch>
        </p:blipFill>
        <p:spPr>
          <a:xfrm>
            <a:off x="5024288" y="4406308"/>
            <a:ext cx="2549110" cy="2159662"/>
          </a:xfrm>
          <a:prstGeom prst="rect">
            <a:avLst/>
          </a:prstGeom>
          <a:ln w="12700">
            <a:miter lim="400000"/>
          </a:ln>
        </p:spPr>
      </p:pic>
      <p:pic>
        <p:nvPicPr>
          <p:cNvPr id="21" name="EMoody Email Signature.png" descr="EMoody Email Signature.png">
            <a:extLst>
              <a:ext uri="{FF2B5EF4-FFF2-40B4-BE49-F238E27FC236}">
                <a16:creationId xmlns:a16="http://schemas.microsoft.com/office/drawing/2014/main" id="{E3370A77-9302-E44D-B76D-A656C9DC10A8}"/>
              </a:ext>
            </a:extLst>
          </p:cNvPr>
          <p:cNvPicPr>
            <a:picLocks noChangeAspect="1"/>
          </p:cNvPicPr>
          <p:nvPr/>
        </p:nvPicPr>
        <p:blipFill rotWithShape="1">
          <a:blip r:embed="rId10"/>
          <a:srcRect b="64913"/>
          <a:stretch/>
        </p:blipFill>
        <p:spPr>
          <a:xfrm>
            <a:off x="2572313" y="183798"/>
            <a:ext cx="6995850" cy="1499206"/>
          </a:xfrm>
          <a:prstGeom prst="rect">
            <a:avLst/>
          </a:prstGeom>
          <a:ln w="12700">
            <a:miter lim="400000"/>
          </a:ln>
        </p:spPr>
      </p:pic>
      <p:pic>
        <p:nvPicPr>
          <p:cNvPr id="1026" name="Picture 2" descr="Free Will Baptist Board of Retirement - Home | Facebook">
            <a:extLst>
              <a:ext uri="{FF2B5EF4-FFF2-40B4-BE49-F238E27FC236}">
                <a16:creationId xmlns:a16="http://schemas.microsoft.com/office/drawing/2014/main" id="{C73C1697-347C-FC49-B620-BBDC49404B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23" y="4437768"/>
            <a:ext cx="4305300" cy="18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7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7A9494-A735-B46B-E2C3-7895836D652A}"/>
              </a:ext>
            </a:extLst>
          </p:cNvPr>
          <p:cNvPicPr>
            <a:picLocks noChangeAspect="1"/>
          </p:cNvPicPr>
          <p:nvPr/>
        </p:nvPicPr>
        <p:blipFill rotWithShape="1">
          <a:blip r:embed="rId3">
            <a:duotone>
              <a:schemeClr val="bg2">
                <a:shade val="45000"/>
                <a:satMod val="135000"/>
              </a:schemeClr>
              <a:prstClr val="white"/>
            </a:duotone>
          </a:blip>
          <a:srcRect t="62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838200" y="365125"/>
            <a:ext cx="10515600" cy="1325563"/>
          </a:xfrm>
        </p:spPr>
        <p:txBody>
          <a:bodyPr>
            <a:normAutofit/>
          </a:bodyPr>
          <a:lstStyle/>
          <a:p>
            <a:r>
              <a:rPr lang="en-US">
                <a:latin typeface="Cambria" panose="02040503050406030204" pitchFamily="18" charset="0"/>
                <a:ea typeface="Cambria" panose="02040503050406030204" pitchFamily="18" charset="0"/>
              </a:rPr>
              <a:t>Train</a:t>
            </a:r>
          </a:p>
        </p:txBody>
      </p:sp>
      <p:graphicFrame>
        <p:nvGraphicFramePr>
          <p:cNvPr id="5" name="Content Placeholder 2">
            <a:extLst>
              <a:ext uri="{FF2B5EF4-FFF2-40B4-BE49-F238E27FC236}">
                <a16:creationId xmlns:a16="http://schemas.microsoft.com/office/drawing/2014/main" id="{C8B7BCEF-5645-EA0E-F83D-3D055A6FE034}"/>
              </a:ext>
            </a:extLst>
          </p:cNvPr>
          <p:cNvGraphicFramePr>
            <a:graphicFrameLocks noGrp="1"/>
          </p:cNvGraphicFramePr>
          <p:nvPr>
            <p:ph idx="1"/>
            <p:extLst>
              <p:ext uri="{D42A27DB-BD31-4B8C-83A1-F6EECF244321}">
                <p14:modId xmlns:p14="http://schemas.microsoft.com/office/powerpoint/2010/main" val="35989155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7905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3941A80-773D-974B-A0B6-5CCE8945CE5A}"/>
              </a:ext>
            </a:extLst>
          </p:cNvPr>
          <p:cNvPicPr>
            <a:picLocks noChangeAspect="1"/>
          </p:cNvPicPr>
          <p:nvPr/>
        </p:nvPicPr>
        <p:blipFill>
          <a:blip r:embed="rId2"/>
          <a:stretch>
            <a:fillRect/>
          </a:stretch>
        </p:blipFill>
        <p:spPr>
          <a:xfrm>
            <a:off x="1060874" y="643467"/>
            <a:ext cx="4456852" cy="5571066"/>
          </a:xfrm>
          <a:prstGeom prst="rect">
            <a:avLst/>
          </a:prstGeom>
        </p:spPr>
      </p:pic>
      <p:pic>
        <p:nvPicPr>
          <p:cNvPr id="2" name="Picture 1" descr="Diagram&#10;&#10;Description automatically generated">
            <a:extLst>
              <a:ext uri="{FF2B5EF4-FFF2-40B4-BE49-F238E27FC236}">
                <a16:creationId xmlns:a16="http://schemas.microsoft.com/office/drawing/2014/main" id="{D5B70B09-5B60-0E4A-AC2B-61F37FAE0456}"/>
              </a:ext>
            </a:extLst>
          </p:cNvPr>
          <p:cNvPicPr>
            <a:picLocks noChangeAspect="1"/>
          </p:cNvPicPr>
          <p:nvPr/>
        </p:nvPicPr>
        <p:blipFill>
          <a:blip r:embed="rId3"/>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3819896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4C09FDF-5635-5342-B50B-469CD825F32D}"/>
              </a:ext>
            </a:extLst>
          </p:cNvPr>
          <p:cNvPicPr>
            <a:picLocks noChangeAspect="1"/>
          </p:cNvPicPr>
          <p:nvPr/>
        </p:nvPicPr>
        <p:blipFill>
          <a:blip r:embed="rId2"/>
          <a:stretch>
            <a:fillRect/>
          </a:stretch>
        </p:blipFill>
        <p:spPr>
          <a:xfrm>
            <a:off x="643467" y="1655270"/>
            <a:ext cx="5294716" cy="3547458"/>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B40E8F7-C523-A649-96B9-5DC3D67576CD}"/>
              </a:ext>
            </a:extLst>
          </p:cNvPr>
          <p:cNvPicPr>
            <a:picLocks noChangeAspect="1"/>
          </p:cNvPicPr>
          <p:nvPr/>
        </p:nvPicPr>
        <p:blipFill>
          <a:blip r:embed="rId3"/>
          <a:stretch>
            <a:fillRect/>
          </a:stretch>
        </p:blipFill>
        <p:spPr>
          <a:xfrm>
            <a:off x="6253817" y="1635416"/>
            <a:ext cx="5294715" cy="3587167"/>
          </a:xfrm>
          <a:prstGeom prst="rect">
            <a:avLst/>
          </a:prstGeom>
        </p:spPr>
      </p:pic>
    </p:spTree>
    <p:extLst>
      <p:ext uri="{BB962C8B-B14F-4D97-AF65-F5344CB8AC3E}">
        <p14:creationId xmlns:p14="http://schemas.microsoft.com/office/powerpoint/2010/main" val="1208905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61258-8C34-C032-278C-588DA8C9AA58}"/>
              </a:ext>
            </a:extLst>
          </p:cNvPr>
          <p:cNvPicPr>
            <a:picLocks noChangeAspect="1"/>
          </p:cNvPicPr>
          <p:nvPr/>
        </p:nvPicPr>
        <p:blipFill>
          <a:blip r:embed="rId2"/>
          <a:stretch>
            <a:fillRect/>
          </a:stretch>
        </p:blipFill>
        <p:spPr>
          <a:xfrm>
            <a:off x="1354667" y="643467"/>
            <a:ext cx="9482665" cy="5571066"/>
          </a:xfrm>
          <a:prstGeom prst="rect">
            <a:avLst/>
          </a:prstGeom>
        </p:spPr>
      </p:pic>
    </p:spTree>
    <p:extLst>
      <p:ext uri="{BB962C8B-B14F-4D97-AF65-F5344CB8AC3E}">
        <p14:creationId xmlns:p14="http://schemas.microsoft.com/office/powerpoint/2010/main" val="4212462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6230A-3DD2-0933-78C0-4C4DFAC87447}"/>
              </a:ext>
            </a:extLst>
          </p:cNvPr>
          <p:cNvPicPr>
            <a:picLocks noChangeAspect="1"/>
          </p:cNvPicPr>
          <p:nvPr/>
        </p:nvPicPr>
        <p:blipFill>
          <a:blip r:embed="rId2"/>
          <a:stretch>
            <a:fillRect/>
          </a:stretch>
        </p:blipFill>
        <p:spPr>
          <a:xfrm>
            <a:off x="3239042" y="643467"/>
            <a:ext cx="5713915" cy="5571066"/>
          </a:xfrm>
          <a:prstGeom prst="rect">
            <a:avLst/>
          </a:prstGeom>
        </p:spPr>
      </p:pic>
    </p:spTree>
    <p:extLst>
      <p:ext uri="{BB962C8B-B14F-4D97-AF65-F5344CB8AC3E}">
        <p14:creationId xmlns:p14="http://schemas.microsoft.com/office/powerpoint/2010/main" val="1200758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3822192" cy="1344975"/>
          </a:xfrm>
        </p:spPr>
        <p:txBody>
          <a:bodyPr>
            <a:normAutofit/>
          </a:bodyPr>
          <a:lstStyle/>
          <a:p>
            <a:r>
              <a:rPr lang="en-US" sz="3600">
                <a:solidFill>
                  <a:schemeClr val="bg1"/>
                </a:solidFill>
                <a:latin typeface="Cambria" panose="02040503050406030204" pitchFamily="18" charset="0"/>
                <a:ea typeface="Cambria" panose="02040503050406030204" pitchFamily="18" charset="0"/>
              </a:rPr>
              <a:t>Give</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3822192" cy="3773010"/>
          </a:xfrm>
        </p:spPr>
        <p:txBody>
          <a:bodyPr>
            <a:noAutofit/>
          </a:bodyPr>
          <a:lstStyle/>
          <a:p>
            <a:pPr marL="0" indent="0">
              <a:buNone/>
            </a:pPr>
            <a:r>
              <a:rPr lang="en-US" sz="3000" b="0" i="0" u="none" strike="noStrike" dirty="0">
                <a:solidFill>
                  <a:schemeClr val="bg1"/>
                </a:solidFill>
                <a:effectLst/>
                <a:latin typeface="system-ui"/>
              </a:rPr>
              <a:t>In the same way, let your light shine before others, so that</a:t>
            </a:r>
            <a:r>
              <a:rPr lang="en-US" sz="3000" baseline="30000" dirty="0">
                <a:solidFill>
                  <a:schemeClr val="bg1"/>
                </a:solidFill>
                <a:latin typeface="system-ui"/>
              </a:rPr>
              <a:t> </a:t>
            </a:r>
            <a:r>
              <a:rPr lang="en-US" sz="3000" b="0" i="0" u="none" strike="noStrike" dirty="0">
                <a:solidFill>
                  <a:schemeClr val="bg1"/>
                </a:solidFill>
                <a:effectLst/>
                <a:latin typeface="system-ui"/>
              </a:rPr>
              <a:t>they may see your good works and give glory to your Father who is in heaven.</a:t>
            </a:r>
          </a:p>
          <a:p>
            <a:pPr marL="0" indent="0">
              <a:buNone/>
            </a:pPr>
            <a:r>
              <a:rPr lang="en-US" sz="3000" dirty="0">
                <a:solidFill>
                  <a:schemeClr val="bg1"/>
                </a:solidFill>
                <a:latin typeface="system-ui"/>
                <a:ea typeface="Cambria" panose="02040503050406030204" pitchFamily="18" charset="0"/>
              </a:rPr>
              <a:t>Matthew 5:16</a:t>
            </a:r>
            <a:endParaRPr lang="en-US" sz="3000" dirty="0">
              <a:solidFill>
                <a:schemeClr val="bg1"/>
              </a:solidFill>
              <a:latin typeface="Cambria" panose="02040503050406030204" pitchFamily="18" charset="0"/>
              <a:ea typeface="Cambria" panose="02040503050406030204" pitchFamily="18" charset="0"/>
            </a:endParaRPr>
          </a:p>
        </p:txBody>
      </p:sp>
      <p:pic>
        <p:nvPicPr>
          <p:cNvPr id="5" name="Picture 4" descr="Text&#10;&#10;Description automatically generated">
            <a:extLst>
              <a:ext uri="{FF2B5EF4-FFF2-40B4-BE49-F238E27FC236}">
                <a16:creationId xmlns:a16="http://schemas.microsoft.com/office/drawing/2014/main" id="{196A6D40-FC56-B446-BBEE-46A37124E06C}"/>
              </a:ext>
            </a:extLst>
          </p:cNvPr>
          <p:cNvPicPr>
            <a:picLocks noChangeAspect="1"/>
          </p:cNvPicPr>
          <p:nvPr/>
        </p:nvPicPr>
        <p:blipFill>
          <a:blip r:embed="rId3"/>
          <a:stretch>
            <a:fillRect/>
          </a:stretch>
        </p:blipFill>
        <p:spPr>
          <a:xfrm>
            <a:off x="5542398" y="484632"/>
            <a:ext cx="5733287" cy="5733287"/>
          </a:xfrm>
          <a:prstGeom prst="rect">
            <a:avLst/>
          </a:prstGeom>
        </p:spPr>
      </p:pic>
    </p:spTree>
    <p:extLst>
      <p:ext uri="{BB962C8B-B14F-4D97-AF65-F5344CB8AC3E}">
        <p14:creationId xmlns:p14="http://schemas.microsoft.com/office/powerpoint/2010/main" val="92230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3822192" cy="1344975"/>
          </a:xfrm>
        </p:spPr>
        <p:txBody>
          <a:bodyPr>
            <a:normAutofit/>
          </a:bodyPr>
          <a:lstStyle/>
          <a:p>
            <a:r>
              <a:rPr lang="en-US" sz="3600">
                <a:solidFill>
                  <a:schemeClr val="bg1"/>
                </a:solidFill>
                <a:latin typeface="Cambria" panose="02040503050406030204" pitchFamily="18" charset="0"/>
                <a:ea typeface="Cambria" panose="02040503050406030204" pitchFamily="18" charset="0"/>
              </a:rPr>
              <a:t>Give</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3822192" cy="3773010"/>
          </a:xfrm>
        </p:spPr>
        <p:txBody>
          <a:bodyPr>
            <a:noAutofit/>
          </a:bodyPr>
          <a:lstStyle/>
          <a:p>
            <a:pPr marL="0" indent="0">
              <a:buNone/>
            </a:pPr>
            <a:r>
              <a:rPr lang="en-US" sz="2500" dirty="0">
                <a:solidFill>
                  <a:schemeClr val="bg1"/>
                </a:solidFill>
                <a:latin typeface="+mj-lt"/>
                <a:ea typeface="Cambria" panose="02040503050406030204" pitchFamily="18" charset="0"/>
              </a:rPr>
              <a:t>Individual goals: I will give myself wholly to the work of God (finances, time, talents).</a:t>
            </a:r>
          </a:p>
          <a:p>
            <a:pPr marL="0" indent="0">
              <a:buNone/>
            </a:pPr>
            <a:endParaRPr lang="en-US" sz="2500" dirty="0">
              <a:solidFill>
                <a:schemeClr val="bg1"/>
              </a:solidFill>
              <a:latin typeface="+mj-lt"/>
              <a:ea typeface="Cambria" panose="02040503050406030204" pitchFamily="18" charset="0"/>
            </a:endParaRPr>
          </a:p>
          <a:p>
            <a:pPr marL="0" indent="0">
              <a:buNone/>
            </a:pPr>
            <a:r>
              <a:rPr lang="en-US" sz="2500" b="0" i="0" u="none" strike="noStrike" dirty="0">
                <a:solidFill>
                  <a:schemeClr val="bg1"/>
                </a:solidFill>
                <a:effectLst/>
                <a:latin typeface="+mj-lt"/>
              </a:rPr>
              <a:t>Now after a long time the master of those servants came and settled accounts with them.</a:t>
            </a:r>
          </a:p>
          <a:p>
            <a:pPr marL="0" indent="0">
              <a:buNone/>
            </a:pPr>
            <a:r>
              <a:rPr lang="en-US" sz="2500" dirty="0">
                <a:solidFill>
                  <a:schemeClr val="bg1"/>
                </a:solidFill>
                <a:latin typeface="+mj-lt"/>
                <a:ea typeface="Cambria" panose="02040503050406030204" pitchFamily="18" charset="0"/>
              </a:rPr>
              <a:t>Matthew 25:19</a:t>
            </a:r>
          </a:p>
        </p:txBody>
      </p:sp>
      <p:pic>
        <p:nvPicPr>
          <p:cNvPr id="5" name="Picture 4">
            <a:extLst>
              <a:ext uri="{FF2B5EF4-FFF2-40B4-BE49-F238E27FC236}">
                <a16:creationId xmlns:a16="http://schemas.microsoft.com/office/drawing/2014/main" id="{D89E1741-DCCA-0148-A4E3-CDDAA1CE9619}"/>
              </a:ext>
            </a:extLst>
          </p:cNvPr>
          <p:cNvPicPr>
            <a:picLocks noChangeAspect="1"/>
          </p:cNvPicPr>
          <p:nvPr/>
        </p:nvPicPr>
        <p:blipFill>
          <a:blip r:embed="rId3"/>
          <a:stretch>
            <a:fillRect/>
          </a:stretch>
        </p:blipFill>
        <p:spPr>
          <a:xfrm>
            <a:off x="6008229" y="484632"/>
            <a:ext cx="4801626" cy="5733287"/>
          </a:xfrm>
          <a:prstGeom prst="rect">
            <a:avLst/>
          </a:prstGeom>
        </p:spPr>
      </p:pic>
      <p:pic>
        <p:nvPicPr>
          <p:cNvPr id="6" name="Picture 5" descr="Red Left Arrow PNG">
            <a:extLst>
              <a:ext uri="{FF2B5EF4-FFF2-40B4-BE49-F238E27FC236}">
                <a16:creationId xmlns:a16="http://schemas.microsoft.com/office/drawing/2014/main" id="{91E605E2-2B61-9E6D-2440-A7F517E84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9854" y="2800899"/>
            <a:ext cx="788535" cy="60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26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2D56-6C39-3B4C-9F43-C9254EDB82BA}"/>
              </a:ext>
            </a:extLst>
          </p:cNvPr>
          <p:cNvSpPr>
            <a:spLocks noGrp="1"/>
          </p:cNvSpPr>
          <p:nvPr>
            <p:ph type="title"/>
          </p:nvPr>
        </p:nvSpPr>
        <p:spPr>
          <a:xfrm>
            <a:off x="594360" y="640263"/>
            <a:ext cx="3822192" cy="1344975"/>
          </a:xfrm>
        </p:spPr>
        <p:txBody>
          <a:bodyPr>
            <a:normAutofit/>
          </a:bodyPr>
          <a:lstStyle/>
          <a:p>
            <a:r>
              <a:rPr lang="en-US" sz="3600">
                <a:solidFill>
                  <a:schemeClr val="bg1"/>
                </a:solidFill>
                <a:latin typeface="Cambria" panose="02040503050406030204" pitchFamily="18" charset="0"/>
                <a:ea typeface="Cambria" panose="02040503050406030204" pitchFamily="18" charset="0"/>
              </a:rPr>
              <a:t>Give</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FA7CD8-07DF-6744-82B6-C197AA57D970}"/>
              </a:ext>
            </a:extLst>
          </p:cNvPr>
          <p:cNvSpPr>
            <a:spLocks noGrp="1"/>
          </p:cNvSpPr>
          <p:nvPr>
            <p:ph idx="1"/>
          </p:nvPr>
        </p:nvSpPr>
        <p:spPr>
          <a:xfrm>
            <a:off x="593610" y="2121763"/>
            <a:ext cx="3822192" cy="3773010"/>
          </a:xfrm>
        </p:spPr>
        <p:txBody>
          <a:bodyPr>
            <a:normAutofit/>
          </a:bodyPr>
          <a:lstStyle/>
          <a:p>
            <a:pPr marL="0" indent="0">
              <a:buNone/>
            </a:pPr>
            <a:r>
              <a:rPr lang="en-US" sz="2000">
                <a:solidFill>
                  <a:schemeClr val="bg1"/>
                </a:solidFill>
                <a:latin typeface="Cambria" panose="02040503050406030204" pitchFamily="18" charset="0"/>
                <a:ea typeface="Cambria" panose="02040503050406030204" pitchFamily="18" charset="0"/>
              </a:rPr>
              <a:t>Church/Association goals: We will faithfully serve our community to better reach them (provide meals, engage in service activities).</a:t>
            </a:r>
            <a:endParaRPr lang="en-US" sz="2000">
              <a:solidFill>
                <a:schemeClr val="bg1"/>
              </a:solidFill>
              <a:latin typeface="Cambria" panose="02040503050406030204" pitchFamily="18" charset="0"/>
              <a:ea typeface="Cambria" panose="02040503050406030204" pitchFamily="18" charset="0"/>
              <a:cs typeface="Calibri"/>
            </a:endParaRPr>
          </a:p>
        </p:txBody>
      </p:sp>
      <p:pic>
        <p:nvPicPr>
          <p:cNvPr id="5" name="Picture 4">
            <a:extLst>
              <a:ext uri="{FF2B5EF4-FFF2-40B4-BE49-F238E27FC236}">
                <a16:creationId xmlns:a16="http://schemas.microsoft.com/office/drawing/2014/main" id="{F02FF996-BCB5-B649-B167-A9716B1E5281}"/>
              </a:ext>
            </a:extLst>
          </p:cNvPr>
          <p:cNvPicPr>
            <a:picLocks noChangeAspect="1"/>
          </p:cNvPicPr>
          <p:nvPr/>
        </p:nvPicPr>
        <p:blipFill>
          <a:blip r:embed="rId3"/>
          <a:stretch>
            <a:fillRect/>
          </a:stretch>
        </p:blipFill>
        <p:spPr>
          <a:xfrm>
            <a:off x="5965229" y="484632"/>
            <a:ext cx="4887625" cy="5733287"/>
          </a:xfrm>
          <a:prstGeom prst="rect">
            <a:avLst/>
          </a:prstGeom>
        </p:spPr>
      </p:pic>
    </p:spTree>
    <p:extLst>
      <p:ext uri="{BB962C8B-B14F-4D97-AF65-F5344CB8AC3E}">
        <p14:creationId xmlns:p14="http://schemas.microsoft.com/office/powerpoint/2010/main" val="3955955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07127-7C00-45A6-4B84-282CD404E487}"/>
              </a:ext>
            </a:extLst>
          </p:cNvPr>
          <p:cNvPicPr>
            <a:picLocks noChangeAspect="1"/>
          </p:cNvPicPr>
          <p:nvPr/>
        </p:nvPicPr>
        <p:blipFill>
          <a:blip r:embed="rId2"/>
          <a:stretch>
            <a:fillRect/>
          </a:stretch>
        </p:blipFill>
        <p:spPr>
          <a:xfrm>
            <a:off x="2209800" y="621672"/>
            <a:ext cx="7772400" cy="5614655"/>
          </a:xfrm>
          <a:prstGeom prst="rect">
            <a:avLst/>
          </a:prstGeom>
        </p:spPr>
      </p:pic>
    </p:spTree>
    <p:extLst>
      <p:ext uri="{BB962C8B-B14F-4D97-AF65-F5344CB8AC3E}">
        <p14:creationId xmlns:p14="http://schemas.microsoft.com/office/powerpoint/2010/main" val="2367608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AC514-3BB1-3C4F-A200-9FD49345BF4A}"/>
              </a:ext>
            </a:extLst>
          </p:cNvPr>
          <p:cNvSpPr>
            <a:spLocks noGrp="1"/>
          </p:cNvSpPr>
          <p:nvPr>
            <p:ph type="title"/>
          </p:nvPr>
        </p:nvSpPr>
        <p:spPr>
          <a:xfrm>
            <a:off x="838200" y="631825"/>
            <a:ext cx="10515600" cy="1325563"/>
          </a:xfrm>
        </p:spPr>
        <p:txBody>
          <a:bodyPr>
            <a:normAutofit/>
          </a:bodyPr>
          <a:lstStyle/>
          <a:p>
            <a:r>
              <a:rPr lang="en-US"/>
              <a:t>Praying</a:t>
            </a:r>
          </a:p>
        </p:txBody>
      </p:sp>
      <p:sp>
        <p:nvSpPr>
          <p:cNvPr id="3" name="Content Placeholder 2">
            <a:extLst>
              <a:ext uri="{FF2B5EF4-FFF2-40B4-BE49-F238E27FC236}">
                <a16:creationId xmlns:a16="http://schemas.microsoft.com/office/drawing/2014/main" id="{79697703-5C58-A140-B401-10FE4EF2DB67}"/>
              </a:ext>
            </a:extLst>
          </p:cNvPr>
          <p:cNvSpPr>
            <a:spLocks noGrp="1"/>
          </p:cNvSpPr>
          <p:nvPr>
            <p:ph idx="1"/>
          </p:nvPr>
        </p:nvSpPr>
        <p:spPr>
          <a:xfrm>
            <a:off x="838200" y="2057400"/>
            <a:ext cx="10515600" cy="3871762"/>
          </a:xfrm>
        </p:spPr>
        <p:txBody>
          <a:bodyPr>
            <a:normAutofit/>
          </a:bodyPr>
          <a:lstStyle/>
          <a:p>
            <a:pPr marL="0" indent="0">
              <a:buNone/>
            </a:pPr>
            <a:r>
              <a:rPr lang="en-US" sz="4000" b="0" i="0" u="none" strike="noStrike" dirty="0">
                <a:effectLst/>
                <a:latin typeface="+mj-lt"/>
              </a:rPr>
              <a:t>For if they fall, one will lift up his fellow. But woe to him who is alone when he falls and has not another to lift him up!</a:t>
            </a:r>
            <a:br>
              <a:rPr lang="en-US" sz="4000" dirty="0">
                <a:latin typeface="+mj-lt"/>
              </a:rPr>
            </a:br>
            <a:r>
              <a:rPr lang="en-US" sz="4000" dirty="0">
                <a:latin typeface="+mj-lt"/>
              </a:rPr>
              <a:t>Ecclesiastes 4:10</a:t>
            </a:r>
          </a:p>
        </p:txBody>
      </p:sp>
    </p:spTree>
    <p:extLst>
      <p:ext uri="{BB962C8B-B14F-4D97-AF65-F5344CB8AC3E}">
        <p14:creationId xmlns:p14="http://schemas.microsoft.com/office/powerpoint/2010/main" val="376521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0AC514-3BB1-3C4F-A200-9FD49345BF4A}"/>
              </a:ext>
            </a:extLst>
          </p:cNvPr>
          <p:cNvSpPr>
            <a:spLocks noGrp="1"/>
          </p:cNvSpPr>
          <p:nvPr>
            <p:ph type="title"/>
          </p:nvPr>
        </p:nvSpPr>
        <p:spPr>
          <a:xfrm>
            <a:off x="1537097" y="1428750"/>
            <a:ext cx="9117807" cy="2105026"/>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Productivity</a:t>
            </a:r>
          </a:p>
        </p:txBody>
      </p:sp>
      <p:sp>
        <p:nvSpPr>
          <p:cNvPr id="3" name="Content Placeholder 2">
            <a:extLst>
              <a:ext uri="{FF2B5EF4-FFF2-40B4-BE49-F238E27FC236}">
                <a16:creationId xmlns:a16="http://schemas.microsoft.com/office/drawing/2014/main" id="{79697703-5C58-A140-B401-10FE4EF2DB67}"/>
              </a:ext>
            </a:extLst>
          </p:cNvPr>
          <p:cNvSpPr>
            <a:spLocks noGrp="1"/>
          </p:cNvSpPr>
          <p:nvPr>
            <p:ph idx="1"/>
          </p:nvPr>
        </p:nvSpPr>
        <p:spPr>
          <a:xfrm>
            <a:off x="1537097" y="3960557"/>
            <a:ext cx="9117807" cy="1097215"/>
          </a:xfrm>
        </p:spPr>
        <p:txBody>
          <a:bodyPr vert="horz" lIns="91440" tIns="45720" rIns="91440" bIns="45720" rtlCol="0">
            <a:noAutofit/>
          </a:bodyPr>
          <a:lstStyle/>
          <a:p>
            <a:pPr marL="0" indent="0" algn="ctr">
              <a:buNone/>
            </a:pPr>
            <a:r>
              <a:rPr lang="en-US" sz="3500" b="0" i="0" u="none" strike="noStrike" kern="1200" dirty="0">
                <a:solidFill>
                  <a:schemeClr val="tx1"/>
                </a:solidFill>
                <a:effectLst/>
                <a:latin typeface="+mn-lt"/>
                <a:ea typeface="+mn-ea"/>
                <a:cs typeface="+mn-cs"/>
              </a:rPr>
              <a:t>Two are better than one, because they have a good reward for their toil.</a:t>
            </a:r>
            <a:br>
              <a:rPr lang="en-US" sz="3500" kern="1200" dirty="0">
                <a:solidFill>
                  <a:schemeClr val="tx1"/>
                </a:solidFill>
                <a:latin typeface="+mn-lt"/>
                <a:ea typeface="+mn-ea"/>
                <a:cs typeface="+mn-cs"/>
              </a:rPr>
            </a:br>
            <a:r>
              <a:rPr lang="en-US" sz="3500" kern="1200" dirty="0">
                <a:solidFill>
                  <a:schemeClr val="tx1"/>
                </a:solidFill>
                <a:latin typeface="+mn-lt"/>
                <a:ea typeface="+mn-ea"/>
                <a:cs typeface="+mn-cs"/>
              </a:rPr>
              <a:t>Ecclesiastes 4:9</a:t>
            </a:r>
          </a:p>
        </p:txBody>
      </p:sp>
      <p:cxnSp>
        <p:nvCxnSpPr>
          <p:cNvPr id="21" name="Straight Connector 2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09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97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ogo&#10;&#10;Description automatically generated with medium confidence">
            <a:extLst>
              <a:ext uri="{FF2B5EF4-FFF2-40B4-BE49-F238E27FC236}">
                <a16:creationId xmlns:a16="http://schemas.microsoft.com/office/drawing/2014/main" id="{370F77C2-E6D0-2E43-AF82-C612443D6A24}"/>
              </a:ext>
            </a:extLst>
          </p:cNvPr>
          <p:cNvPicPr>
            <a:picLocks noChangeAspect="1"/>
          </p:cNvPicPr>
          <p:nvPr/>
        </p:nvPicPr>
        <p:blipFill>
          <a:blip r:embed="rId2"/>
          <a:stretch>
            <a:fillRect/>
          </a:stretch>
        </p:blipFill>
        <p:spPr>
          <a:xfrm>
            <a:off x="2875731" y="643467"/>
            <a:ext cx="6440539" cy="5571067"/>
          </a:xfrm>
          <a:prstGeom prst="rect">
            <a:avLst/>
          </a:prstGeom>
        </p:spPr>
      </p:pic>
    </p:spTree>
    <p:extLst>
      <p:ext uri="{BB962C8B-B14F-4D97-AF65-F5344CB8AC3E}">
        <p14:creationId xmlns:p14="http://schemas.microsoft.com/office/powerpoint/2010/main" val="1252444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B6422F7-8CE9-E946-BB11-76E0FCC57816}"/>
              </a:ext>
            </a:extLst>
          </p:cNvPr>
          <p:cNvPicPr>
            <a:picLocks noChangeAspect="1"/>
          </p:cNvPicPr>
          <p:nvPr/>
        </p:nvPicPr>
        <p:blipFill rotWithShape="1">
          <a:blip r:embed="rId2"/>
          <a:srcRect t="22020" r="2" b="25722"/>
          <a:stretch/>
        </p:blipFill>
        <p:spPr>
          <a:xfrm>
            <a:off x="2018367" y="643467"/>
            <a:ext cx="8155265" cy="5571066"/>
          </a:xfrm>
          <a:prstGeom prst="rect">
            <a:avLst/>
          </a:prstGeom>
        </p:spPr>
      </p:pic>
    </p:spTree>
    <p:extLst>
      <p:ext uri="{BB962C8B-B14F-4D97-AF65-F5344CB8AC3E}">
        <p14:creationId xmlns:p14="http://schemas.microsoft.com/office/powerpoint/2010/main" val="2135884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70EBF-FA1C-694C-9AF6-834782850DD4}"/>
              </a:ext>
            </a:extLst>
          </p:cNvPr>
          <p:cNvSpPr>
            <a:spLocks noGrp="1"/>
          </p:cNvSpPr>
          <p:nvPr>
            <p:ph type="title"/>
          </p:nvPr>
        </p:nvSpPr>
        <p:spPr>
          <a:xfrm>
            <a:off x="838200" y="557188"/>
            <a:ext cx="10515600" cy="1133499"/>
          </a:xfrm>
        </p:spPr>
        <p:txBody>
          <a:bodyPr>
            <a:normAutofit/>
          </a:bodyPr>
          <a:lstStyle/>
          <a:p>
            <a:pPr algn="ctr"/>
            <a:r>
              <a:rPr lang="en-US" sz="5200"/>
              <a:t>Identify a Person</a:t>
            </a:r>
          </a:p>
        </p:txBody>
      </p:sp>
      <p:graphicFrame>
        <p:nvGraphicFramePr>
          <p:cNvPr id="12" name="Content Placeholder 2">
            <a:extLst>
              <a:ext uri="{FF2B5EF4-FFF2-40B4-BE49-F238E27FC236}">
                <a16:creationId xmlns:a16="http://schemas.microsoft.com/office/drawing/2014/main" id="{1033DBFF-3890-4A90-B1C7-9F47EF732124}"/>
              </a:ext>
            </a:extLst>
          </p:cNvPr>
          <p:cNvGraphicFramePr>
            <a:graphicFrameLocks noGrp="1"/>
          </p:cNvGraphicFramePr>
          <p:nvPr>
            <p:ph idx="1"/>
            <p:extLst>
              <p:ext uri="{D42A27DB-BD31-4B8C-83A1-F6EECF244321}">
                <p14:modId xmlns:p14="http://schemas.microsoft.com/office/powerpoint/2010/main" val="406610144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6296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AC514-3BB1-3C4F-A200-9FD49345BF4A}"/>
              </a:ext>
            </a:extLst>
          </p:cNvPr>
          <p:cNvSpPr>
            <a:spLocks noGrp="1"/>
          </p:cNvSpPr>
          <p:nvPr>
            <p:ph type="title"/>
          </p:nvPr>
        </p:nvSpPr>
        <p:spPr>
          <a:xfrm>
            <a:off x="838200" y="631825"/>
            <a:ext cx="10515600" cy="1325563"/>
          </a:xfrm>
        </p:spPr>
        <p:txBody>
          <a:bodyPr>
            <a:normAutofit/>
          </a:bodyPr>
          <a:lstStyle/>
          <a:p>
            <a:r>
              <a:rPr lang="en-US"/>
              <a:t>Supporting/Coaching</a:t>
            </a:r>
          </a:p>
        </p:txBody>
      </p:sp>
      <p:sp>
        <p:nvSpPr>
          <p:cNvPr id="3" name="Content Placeholder 2">
            <a:extLst>
              <a:ext uri="{FF2B5EF4-FFF2-40B4-BE49-F238E27FC236}">
                <a16:creationId xmlns:a16="http://schemas.microsoft.com/office/drawing/2014/main" id="{79697703-5C58-A140-B401-10FE4EF2DB67}"/>
              </a:ext>
            </a:extLst>
          </p:cNvPr>
          <p:cNvSpPr>
            <a:spLocks noGrp="1"/>
          </p:cNvSpPr>
          <p:nvPr>
            <p:ph idx="1"/>
          </p:nvPr>
        </p:nvSpPr>
        <p:spPr>
          <a:xfrm>
            <a:off x="838200" y="2057400"/>
            <a:ext cx="10515600" cy="3871762"/>
          </a:xfrm>
        </p:spPr>
        <p:txBody>
          <a:bodyPr>
            <a:normAutofit/>
          </a:bodyPr>
          <a:lstStyle/>
          <a:p>
            <a:pPr marL="0" indent="0">
              <a:buNone/>
            </a:pPr>
            <a:r>
              <a:rPr lang="en-US" sz="4000" b="0" i="0" u="none" strike="noStrike" dirty="0">
                <a:effectLst/>
              </a:rPr>
              <a:t>Again, if two lie together, they keep warm, but how can one keep warm alone?</a:t>
            </a:r>
            <a:br>
              <a:rPr lang="en-US" sz="4000" dirty="0"/>
            </a:br>
            <a:r>
              <a:rPr lang="en-US" sz="4000" dirty="0"/>
              <a:t>Ecclesiastes 4:11</a:t>
            </a:r>
          </a:p>
        </p:txBody>
      </p:sp>
    </p:spTree>
    <p:extLst>
      <p:ext uri="{BB962C8B-B14F-4D97-AF65-F5344CB8AC3E}">
        <p14:creationId xmlns:p14="http://schemas.microsoft.com/office/powerpoint/2010/main" val="22176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79" y="1063228"/>
            <a:ext cx="10893286" cy="1337072"/>
          </a:xfrm>
        </p:spPr>
        <p:txBody>
          <a:bodyPr>
            <a:normAutofit/>
          </a:bodyPr>
          <a:lstStyle/>
          <a:p>
            <a:r>
              <a:rPr lang="en-US" dirty="0"/>
              <a:t>Finding (and Keeping) </a:t>
            </a:r>
            <a:br>
              <a:rPr lang="en-US" dirty="0"/>
            </a:br>
            <a:r>
              <a:rPr lang="en-US" dirty="0"/>
              <a:t>a Mentor or Coach</a:t>
            </a:r>
          </a:p>
        </p:txBody>
      </p:sp>
      <p:sp>
        <p:nvSpPr>
          <p:cNvPr id="3" name="Text Placeholder 2"/>
          <p:cNvSpPr>
            <a:spLocks noGrp="1"/>
          </p:cNvSpPr>
          <p:nvPr>
            <p:ph type="body" idx="1"/>
          </p:nvPr>
        </p:nvSpPr>
        <p:spPr>
          <a:xfrm>
            <a:off x="662609" y="2400300"/>
            <a:ext cx="5377433" cy="479822"/>
          </a:xfrm>
        </p:spPr>
        <p:txBody>
          <a:bodyPr>
            <a:normAutofit fontScale="70000" lnSpcReduction="20000"/>
          </a:bodyPr>
          <a:lstStyle/>
          <a:p>
            <a:r>
              <a:rPr lang="en-US" u="sng" dirty="0"/>
              <a:t>Pastors of Growing Churches </a:t>
            </a:r>
            <a:r>
              <a:rPr lang="en-US" dirty="0"/>
              <a:t>	</a:t>
            </a:r>
          </a:p>
        </p:txBody>
      </p:sp>
      <p:sp>
        <p:nvSpPr>
          <p:cNvPr id="4" name="Content Placeholder 3"/>
          <p:cNvSpPr>
            <a:spLocks noGrp="1"/>
          </p:cNvSpPr>
          <p:nvPr>
            <p:ph sz="half" idx="2"/>
          </p:nvPr>
        </p:nvSpPr>
        <p:spPr>
          <a:xfrm>
            <a:off x="662609" y="3143251"/>
            <a:ext cx="5377433" cy="2308622"/>
          </a:xfrm>
        </p:spPr>
        <p:txBody>
          <a:bodyPr>
            <a:normAutofit fontScale="85000" lnSpcReduction="20000"/>
          </a:bodyPr>
          <a:lstStyle/>
          <a:p>
            <a:pPr>
              <a:buFont typeface="Wingdings" panose="05000000000000000000" pitchFamily="2" charset="2"/>
              <a:buChar char="Ø"/>
            </a:pPr>
            <a:r>
              <a:rPr lang="en-US" dirty="0"/>
              <a:t>60% in first 5 yrs.</a:t>
            </a:r>
          </a:p>
          <a:p>
            <a:pPr>
              <a:buFont typeface="Wingdings" panose="05000000000000000000" pitchFamily="2" charset="2"/>
              <a:buChar char="Ø"/>
            </a:pPr>
            <a:r>
              <a:rPr lang="en-US" dirty="0"/>
              <a:t>89% in the past</a:t>
            </a:r>
          </a:p>
          <a:p>
            <a:pPr marL="257175" indent="-257175">
              <a:buFont typeface="Wingdings" panose="05000000000000000000" pitchFamily="2" charset="2"/>
              <a:buChar char="Ø"/>
            </a:pPr>
            <a:endParaRPr lang="en-US" dirty="0"/>
          </a:p>
          <a:p>
            <a:pPr marL="0" indent="0">
              <a:buNone/>
            </a:pPr>
            <a:r>
              <a:rPr lang="en-US" dirty="0"/>
              <a:t>Now…</a:t>
            </a:r>
          </a:p>
          <a:p>
            <a:pPr>
              <a:buFont typeface="Wingdings" panose="05000000000000000000" pitchFamily="2" charset="2"/>
              <a:buChar char="Ø"/>
            </a:pPr>
            <a:r>
              <a:rPr lang="en-US" dirty="0"/>
              <a:t>67% currently maintain such relationships</a:t>
            </a:r>
          </a:p>
        </p:txBody>
      </p:sp>
      <p:sp>
        <p:nvSpPr>
          <p:cNvPr id="5" name="Text Placeholder 4"/>
          <p:cNvSpPr>
            <a:spLocks noGrp="1"/>
          </p:cNvSpPr>
          <p:nvPr>
            <p:ph type="body" sz="quarter" idx="3"/>
          </p:nvPr>
        </p:nvSpPr>
        <p:spPr>
          <a:xfrm>
            <a:off x="6153152" y="2514600"/>
            <a:ext cx="3031331" cy="479822"/>
          </a:xfrm>
        </p:spPr>
        <p:txBody>
          <a:bodyPr>
            <a:normAutofit fontScale="70000" lnSpcReduction="20000"/>
          </a:bodyPr>
          <a:lstStyle/>
          <a:p>
            <a:r>
              <a:rPr lang="en-US" u="sng" dirty="0"/>
              <a:t>Pastors of Plateaued &amp; Declining Churches</a:t>
            </a:r>
          </a:p>
        </p:txBody>
      </p:sp>
      <p:sp>
        <p:nvSpPr>
          <p:cNvPr id="6" name="Content Placeholder 5"/>
          <p:cNvSpPr>
            <a:spLocks noGrp="1"/>
          </p:cNvSpPr>
          <p:nvPr>
            <p:ph sz="quarter" idx="4"/>
          </p:nvPr>
        </p:nvSpPr>
        <p:spPr>
          <a:xfrm>
            <a:off x="6150771" y="3086100"/>
            <a:ext cx="3031331" cy="2365772"/>
          </a:xfrm>
        </p:spPr>
        <p:txBody>
          <a:bodyPr>
            <a:normAutofit fontScale="85000" lnSpcReduction="20000"/>
          </a:bodyPr>
          <a:lstStyle/>
          <a:p>
            <a:pPr>
              <a:buFont typeface="Wingdings" panose="05000000000000000000" pitchFamily="2" charset="2"/>
              <a:buChar char="Ø"/>
            </a:pPr>
            <a:r>
              <a:rPr lang="en-US" dirty="0"/>
              <a:t>100% initially</a:t>
            </a:r>
          </a:p>
          <a:p>
            <a:pPr marL="257175" indent="-257175">
              <a:buFont typeface="Wingdings" panose="05000000000000000000" pitchFamily="2" charset="2"/>
              <a:buChar char="Ø"/>
            </a:pPr>
            <a:endParaRPr lang="en-US" dirty="0"/>
          </a:p>
          <a:p>
            <a:pPr marL="0" indent="0">
              <a:buNone/>
            </a:pPr>
            <a:r>
              <a:rPr lang="en-US" dirty="0"/>
              <a:t>Now…</a:t>
            </a:r>
          </a:p>
          <a:p>
            <a:pPr>
              <a:buFont typeface="Wingdings" panose="05000000000000000000" pitchFamily="2" charset="2"/>
              <a:buChar char="Ø"/>
            </a:pPr>
            <a:r>
              <a:rPr lang="en-US" dirty="0"/>
              <a:t>40% of declining</a:t>
            </a:r>
          </a:p>
          <a:p>
            <a:pPr>
              <a:buFont typeface="Wingdings" panose="05000000000000000000" pitchFamily="2" charset="2"/>
              <a:buChar char="Ø"/>
            </a:pPr>
            <a:r>
              <a:rPr lang="en-US" dirty="0"/>
              <a:t>33% of plateaued</a:t>
            </a:r>
          </a:p>
        </p:txBody>
      </p:sp>
    </p:spTree>
    <p:extLst>
      <p:ext uri="{BB962C8B-B14F-4D97-AF65-F5344CB8AC3E}">
        <p14:creationId xmlns:p14="http://schemas.microsoft.com/office/powerpoint/2010/main" val="3073741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74F210AD-C85A-4C03-3D3B-D27DC67C7922}"/>
              </a:ext>
            </a:extLst>
          </p:cNvPr>
          <p:cNvPicPr>
            <a:picLocks noChangeAspect="1"/>
          </p:cNvPicPr>
          <p:nvPr/>
        </p:nvPicPr>
        <p:blipFill>
          <a:blip r:embed="rId2"/>
          <a:stretch>
            <a:fillRect/>
          </a:stretch>
        </p:blipFill>
        <p:spPr>
          <a:xfrm>
            <a:off x="-1" y="1187"/>
            <a:ext cx="12194113" cy="6856813"/>
          </a:xfrm>
          <a:prstGeom prst="rect">
            <a:avLst/>
          </a:prstGeom>
        </p:spPr>
      </p:pic>
    </p:spTree>
    <p:extLst>
      <p:ext uri="{BB962C8B-B14F-4D97-AF65-F5344CB8AC3E}">
        <p14:creationId xmlns:p14="http://schemas.microsoft.com/office/powerpoint/2010/main" val="2701762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99F02164-6461-B943-9B71-622081BA998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0899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A7DE77-8CF6-6606-4F57-A2AA3B76EEFD}"/>
              </a:ext>
            </a:extLst>
          </p:cNvPr>
          <p:cNvPicPr>
            <a:picLocks noChangeAspect="1"/>
          </p:cNvPicPr>
          <p:nvPr/>
        </p:nvPicPr>
        <p:blipFill rotWithShape="1">
          <a:blip r:embed="rId2"/>
          <a:srcRect r="45344"/>
          <a:stretch/>
        </p:blipFill>
        <p:spPr>
          <a:xfrm>
            <a:off x="3471070" y="643467"/>
            <a:ext cx="5249861" cy="5571066"/>
          </a:xfrm>
          <a:prstGeom prst="rect">
            <a:avLst/>
          </a:prstGeom>
        </p:spPr>
      </p:pic>
    </p:spTree>
    <p:extLst>
      <p:ext uri="{BB962C8B-B14F-4D97-AF65-F5344CB8AC3E}">
        <p14:creationId xmlns:p14="http://schemas.microsoft.com/office/powerpoint/2010/main" val="2843311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07E8C-A8DE-A440-9D3E-C7D01E927070}"/>
              </a:ext>
            </a:extLst>
          </p:cNvPr>
          <p:cNvSpPr>
            <a:spLocks noGrp="1"/>
          </p:cNvSpPr>
          <p:nvPr>
            <p:ph type="title"/>
          </p:nvPr>
        </p:nvSpPr>
        <p:spPr>
          <a:xfrm>
            <a:off x="838200" y="557188"/>
            <a:ext cx="10515600" cy="1133499"/>
          </a:xfrm>
        </p:spPr>
        <p:txBody>
          <a:bodyPr>
            <a:normAutofit/>
          </a:bodyPr>
          <a:lstStyle/>
          <a:p>
            <a:pPr algn="ctr"/>
            <a:r>
              <a:rPr lang="en-US" sz="5200"/>
              <a:t>How?</a:t>
            </a:r>
          </a:p>
        </p:txBody>
      </p:sp>
      <p:graphicFrame>
        <p:nvGraphicFramePr>
          <p:cNvPr id="5" name="Content Placeholder 2">
            <a:extLst>
              <a:ext uri="{FF2B5EF4-FFF2-40B4-BE49-F238E27FC236}">
                <a16:creationId xmlns:a16="http://schemas.microsoft.com/office/drawing/2014/main" id="{3F580FA1-3336-441D-8AB2-7DA5D54AAB92}"/>
              </a:ext>
            </a:extLst>
          </p:cNvPr>
          <p:cNvGraphicFramePr>
            <a:graphicFrameLocks noGrp="1"/>
          </p:cNvGraphicFramePr>
          <p:nvPr>
            <p:ph idx="1"/>
            <p:extLst>
              <p:ext uri="{D42A27DB-BD31-4B8C-83A1-F6EECF244321}">
                <p14:modId xmlns:p14="http://schemas.microsoft.com/office/powerpoint/2010/main" val="132697471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467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AC514-3BB1-3C4F-A200-9FD49345BF4A}"/>
              </a:ext>
            </a:extLst>
          </p:cNvPr>
          <p:cNvSpPr>
            <a:spLocks noGrp="1"/>
          </p:cNvSpPr>
          <p:nvPr>
            <p:ph type="title"/>
          </p:nvPr>
        </p:nvSpPr>
        <p:spPr>
          <a:xfrm>
            <a:off x="838200" y="631825"/>
            <a:ext cx="10515600" cy="1325563"/>
          </a:xfrm>
        </p:spPr>
        <p:txBody>
          <a:bodyPr>
            <a:normAutofit/>
          </a:bodyPr>
          <a:lstStyle/>
          <a:p>
            <a:r>
              <a:rPr lang="en-US"/>
              <a:t>Protection</a:t>
            </a:r>
          </a:p>
        </p:txBody>
      </p:sp>
      <p:sp>
        <p:nvSpPr>
          <p:cNvPr id="3" name="Content Placeholder 2">
            <a:extLst>
              <a:ext uri="{FF2B5EF4-FFF2-40B4-BE49-F238E27FC236}">
                <a16:creationId xmlns:a16="http://schemas.microsoft.com/office/drawing/2014/main" id="{79697703-5C58-A140-B401-10FE4EF2DB67}"/>
              </a:ext>
            </a:extLst>
          </p:cNvPr>
          <p:cNvSpPr>
            <a:spLocks noGrp="1"/>
          </p:cNvSpPr>
          <p:nvPr>
            <p:ph idx="1"/>
          </p:nvPr>
        </p:nvSpPr>
        <p:spPr>
          <a:xfrm>
            <a:off x="838200" y="2057400"/>
            <a:ext cx="10515600" cy="3871762"/>
          </a:xfrm>
        </p:spPr>
        <p:txBody>
          <a:bodyPr>
            <a:normAutofit/>
          </a:bodyPr>
          <a:lstStyle/>
          <a:p>
            <a:pPr marL="0" indent="0">
              <a:buNone/>
            </a:pPr>
            <a:r>
              <a:rPr lang="en-US" sz="4000" b="0" i="0" u="none" strike="noStrike" dirty="0">
                <a:effectLst/>
                <a:latin typeface="+mj-lt"/>
              </a:rPr>
              <a:t>And though a man might prevail against one who is alone, two will withstand him—a threefold cord is not quickly broken.</a:t>
            </a:r>
            <a:br>
              <a:rPr lang="en-US" sz="4000" dirty="0">
                <a:latin typeface="+mj-lt"/>
              </a:rPr>
            </a:br>
            <a:r>
              <a:rPr lang="en-US" sz="4000" dirty="0">
                <a:latin typeface="+mj-lt"/>
              </a:rPr>
              <a:t>Ecclesiastes 4:12</a:t>
            </a:r>
          </a:p>
        </p:txBody>
      </p:sp>
    </p:spTree>
    <p:extLst>
      <p:ext uri="{BB962C8B-B14F-4D97-AF65-F5344CB8AC3E}">
        <p14:creationId xmlns:p14="http://schemas.microsoft.com/office/powerpoint/2010/main" val="271070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6A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CEFDEA-77F8-3047-8F3B-F13DD4AC27E6}"/>
              </a:ext>
            </a:extLst>
          </p:cNvPr>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a:solidFill>
                  <a:srgbClr val="FFFFFF"/>
                </a:solidFill>
                <a:latin typeface="+mj-lt"/>
                <a:ea typeface="+mj-ea"/>
                <a:cs typeface="+mj-cs"/>
              </a:rPr>
              <a:t>Promotion</a:t>
            </a:r>
          </a:p>
        </p:txBody>
      </p:sp>
      <p:pic>
        <p:nvPicPr>
          <p:cNvPr id="3" name="Picture 2" descr="A screenshot of a computer screen&#10;&#10;Description automatically generated with low confidence">
            <a:extLst>
              <a:ext uri="{FF2B5EF4-FFF2-40B4-BE49-F238E27FC236}">
                <a16:creationId xmlns:a16="http://schemas.microsoft.com/office/drawing/2014/main" id="{F3376DD3-C554-0D8B-728F-521C32094896}"/>
              </a:ext>
            </a:extLst>
          </p:cNvPr>
          <p:cNvPicPr>
            <a:picLocks noChangeAspect="1"/>
          </p:cNvPicPr>
          <p:nvPr/>
        </p:nvPicPr>
        <p:blipFill>
          <a:blip r:embed="rId3"/>
          <a:stretch>
            <a:fillRect/>
          </a:stretch>
        </p:blipFill>
        <p:spPr>
          <a:xfrm>
            <a:off x="5071148" y="961812"/>
            <a:ext cx="5123103" cy="4930987"/>
          </a:xfrm>
          <a:prstGeom prst="rect">
            <a:avLst/>
          </a:prstGeom>
        </p:spPr>
      </p:pic>
      <p:sp>
        <p:nvSpPr>
          <p:cNvPr id="5" name="TextBox 4">
            <a:extLst>
              <a:ext uri="{FF2B5EF4-FFF2-40B4-BE49-F238E27FC236}">
                <a16:creationId xmlns:a16="http://schemas.microsoft.com/office/drawing/2014/main" id="{8282624B-80E2-811A-05B5-2C72057FE39E}"/>
              </a:ext>
            </a:extLst>
          </p:cNvPr>
          <p:cNvSpPr txBox="1"/>
          <p:nvPr/>
        </p:nvSpPr>
        <p:spPr>
          <a:xfrm>
            <a:off x="5071147" y="6110197"/>
            <a:ext cx="5123103" cy="369332"/>
          </a:xfrm>
          <a:prstGeom prst="rect">
            <a:avLst/>
          </a:prstGeom>
          <a:noFill/>
        </p:spPr>
        <p:txBody>
          <a:bodyPr wrap="square">
            <a:spAutoFit/>
          </a:bodyPr>
          <a:lstStyle/>
          <a:p>
            <a:pPr algn="ctr"/>
            <a:r>
              <a:rPr lang="en-US" dirty="0" err="1"/>
              <a:t>anna@nafwb.org</a:t>
            </a:r>
            <a:endParaRPr lang="en-US" dirty="0"/>
          </a:p>
        </p:txBody>
      </p:sp>
    </p:spTree>
    <p:extLst>
      <p:ext uri="{BB962C8B-B14F-4D97-AF65-F5344CB8AC3E}">
        <p14:creationId xmlns:p14="http://schemas.microsoft.com/office/powerpoint/2010/main" val="2810645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EB2E63-D46F-8744-81C1-6352F1C04F3D}"/>
              </a:ext>
            </a:extLst>
          </p:cNvPr>
          <p:cNvSpPr/>
          <p:nvPr/>
        </p:nvSpPr>
        <p:spPr>
          <a:xfrm>
            <a:off x="5695950" y="4486685"/>
            <a:ext cx="4572000" cy="1131079"/>
          </a:xfrm>
          <a:prstGeom prst="rect">
            <a:avLst/>
          </a:prstGeom>
        </p:spPr>
        <p:txBody>
          <a:bodyPr>
            <a:spAutoFit/>
          </a:bodyPr>
          <a:lstStyle/>
          <a:p>
            <a:pPr algn="ctr"/>
            <a:r>
              <a:rPr lang="en-US" sz="2250" dirty="0">
                <a:solidFill>
                  <a:srgbClr val="000000"/>
                </a:solidFill>
                <a:latin typeface="AGaramondPro"/>
              </a:rPr>
              <a:t>We must, indeed, all hang together, or assuredly we shall all hang separately.</a:t>
            </a:r>
            <a:endParaRPr lang="en-US" sz="2250" dirty="0"/>
          </a:p>
        </p:txBody>
      </p:sp>
      <p:pic>
        <p:nvPicPr>
          <p:cNvPr id="6" name="Picture 5" descr="A picture containing text, picture frame&#10;&#10;Description automatically generated">
            <a:extLst>
              <a:ext uri="{FF2B5EF4-FFF2-40B4-BE49-F238E27FC236}">
                <a16:creationId xmlns:a16="http://schemas.microsoft.com/office/drawing/2014/main" id="{EBFF1C92-897C-204C-8538-BC103000C67A}"/>
              </a:ext>
            </a:extLst>
          </p:cNvPr>
          <p:cNvPicPr>
            <a:picLocks noChangeAspect="1"/>
          </p:cNvPicPr>
          <p:nvPr/>
        </p:nvPicPr>
        <p:blipFill>
          <a:blip r:embed="rId3"/>
          <a:stretch>
            <a:fillRect/>
          </a:stretch>
        </p:blipFill>
        <p:spPr>
          <a:xfrm>
            <a:off x="5695950" y="1092995"/>
            <a:ext cx="4572000" cy="3296235"/>
          </a:xfrm>
          <a:prstGeom prst="rect">
            <a:avLst/>
          </a:prstGeom>
        </p:spPr>
      </p:pic>
      <p:sp>
        <p:nvSpPr>
          <p:cNvPr id="7" name="Rectangle 6">
            <a:extLst>
              <a:ext uri="{FF2B5EF4-FFF2-40B4-BE49-F238E27FC236}">
                <a16:creationId xmlns:a16="http://schemas.microsoft.com/office/drawing/2014/main" id="{9F87B23E-594A-174A-AD3C-9FEC07542D52}"/>
              </a:ext>
            </a:extLst>
          </p:cNvPr>
          <p:cNvSpPr/>
          <p:nvPr/>
        </p:nvSpPr>
        <p:spPr>
          <a:xfrm>
            <a:off x="1748414" y="5400059"/>
            <a:ext cx="3442688" cy="507831"/>
          </a:xfrm>
          <a:prstGeom prst="rect">
            <a:avLst/>
          </a:prstGeom>
        </p:spPr>
        <p:txBody>
          <a:bodyPr wrap="square">
            <a:spAutoFit/>
          </a:bodyPr>
          <a:lstStyle/>
          <a:p>
            <a:pPr algn="ctr"/>
            <a:r>
              <a:rPr lang="en-US" sz="1350" dirty="0">
                <a:solidFill>
                  <a:srgbClr val="202122"/>
                </a:solidFill>
                <a:latin typeface="Arial" panose="020B0604020202020204" pitchFamily="34" charset="0"/>
              </a:rPr>
              <a:t>Joseph </a:t>
            </a:r>
            <a:r>
              <a:rPr lang="en-US" sz="1350" dirty="0" err="1">
                <a:solidFill>
                  <a:srgbClr val="202122"/>
                </a:solidFill>
                <a:latin typeface="Arial" panose="020B0604020202020204" pitchFamily="34" charset="0"/>
              </a:rPr>
              <a:t>Siffrein</a:t>
            </a:r>
            <a:r>
              <a:rPr lang="en-US" sz="1350" dirty="0">
                <a:solidFill>
                  <a:srgbClr val="202122"/>
                </a:solidFill>
                <a:latin typeface="Arial" panose="020B0604020202020204" pitchFamily="34" charset="0"/>
              </a:rPr>
              <a:t> Duplessis – </a:t>
            </a:r>
          </a:p>
          <a:p>
            <a:pPr algn="ctr"/>
            <a:r>
              <a:rPr lang="en-US" sz="1350" dirty="0">
                <a:solidFill>
                  <a:srgbClr val="202122"/>
                </a:solidFill>
                <a:latin typeface="Arial" panose="020B0604020202020204" pitchFamily="34" charset="0"/>
              </a:rPr>
              <a:t>Benjamin Franklin</a:t>
            </a:r>
            <a:endParaRPr lang="en-US" sz="1350" dirty="0"/>
          </a:p>
        </p:txBody>
      </p:sp>
      <p:pic>
        <p:nvPicPr>
          <p:cNvPr id="1026" name="Picture 2">
            <a:extLst>
              <a:ext uri="{FF2B5EF4-FFF2-40B4-BE49-F238E27FC236}">
                <a16:creationId xmlns:a16="http://schemas.microsoft.com/office/drawing/2014/main" id="{8CF8D71C-F5D7-6A46-8577-3FA20D759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539" y="1092994"/>
            <a:ext cx="3442688" cy="4190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3A90A58-506C-2F4B-83DA-FF0D15866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108" y="1060846"/>
            <a:ext cx="3442688" cy="41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48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E Magazine.jpg" descr="ONE Magazine.jpg">
            <a:extLst>
              <a:ext uri="{FF2B5EF4-FFF2-40B4-BE49-F238E27FC236}">
                <a16:creationId xmlns:a16="http://schemas.microsoft.com/office/drawing/2014/main" id="{E47209E6-A7A7-8E46-A835-1F854130B898}"/>
              </a:ext>
            </a:extLst>
          </p:cNvPr>
          <p:cNvPicPr>
            <a:picLocks noChangeAspect="1"/>
          </p:cNvPicPr>
          <p:nvPr/>
        </p:nvPicPr>
        <p:blipFill>
          <a:blip r:embed="rId3"/>
          <a:stretch>
            <a:fillRect/>
          </a:stretch>
        </p:blipFill>
        <p:spPr>
          <a:xfrm>
            <a:off x="10061773" y="4413512"/>
            <a:ext cx="1940598" cy="1934133"/>
          </a:xfrm>
          <a:prstGeom prst="rect">
            <a:avLst/>
          </a:prstGeom>
          <a:ln w="12700">
            <a:miter lim="400000"/>
          </a:ln>
        </p:spPr>
      </p:pic>
      <p:pic>
        <p:nvPicPr>
          <p:cNvPr id="3" name="WNAC.jpg" descr="WNAC.jpg">
            <a:extLst>
              <a:ext uri="{FF2B5EF4-FFF2-40B4-BE49-F238E27FC236}">
                <a16:creationId xmlns:a16="http://schemas.microsoft.com/office/drawing/2014/main" id="{6818180B-CA3F-3341-A5A6-9DED9A63BE9F}"/>
              </a:ext>
            </a:extLst>
          </p:cNvPr>
          <p:cNvPicPr>
            <a:picLocks noChangeAspect="1"/>
          </p:cNvPicPr>
          <p:nvPr/>
        </p:nvPicPr>
        <p:blipFill>
          <a:blip r:embed="rId4"/>
          <a:stretch>
            <a:fillRect/>
          </a:stretch>
        </p:blipFill>
        <p:spPr>
          <a:xfrm>
            <a:off x="7904123" y="4413512"/>
            <a:ext cx="1608390" cy="1887289"/>
          </a:xfrm>
          <a:prstGeom prst="rect">
            <a:avLst/>
          </a:prstGeom>
          <a:ln w="12700">
            <a:miter lim="400000"/>
          </a:ln>
        </p:spPr>
      </p:pic>
      <p:pic>
        <p:nvPicPr>
          <p:cNvPr id="4" name="IM Logo Standard.jpg" descr="IM Logo Standard.jpg">
            <a:extLst>
              <a:ext uri="{FF2B5EF4-FFF2-40B4-BE49-F238E27FC236}">
                <a16:creationId xmlns:a16="http://schemas.microsoft.com/office/drawing/2014/main" id="{B17313C5-3F73-BD46-94B8-85A1B606E2C4}"/>
              </a:ext>
            </a:extLst>
          </p:cNvPr>
          <p:cNvPicPr>
            <a:picLocks noChangeAspect="1"/>
          </p:cNvPicPr>
          <p:nvPr/>
        </p:nvPicPr>
        <p:blipFill>
          <a:blip r:embed="rId5"/>
          <a:stretch>
            <a:fillRect/>
          </a:stretch>
        </p:blipFill>
        <p:spPr>
          <a:xfrm>
            <a:off x="5755519" y="2164663"/>
            <a:ext cx="3397386" cy="1697896"/>
          </a:xfrm>
          <a:prstGeom prst="rect">
            <a:avLst/>
          </a:prstGeom>
          <a:ln w="12700">
            <a:miter lim="400000"/>
          </a:ln>
        </p:spPr>
      </p:pic>
      <p:pic>
        <p:nvPicPr>
          <p:cNvPr id="5" name="letterhead_logo.jpg" descr="letterhead_logo.jpg">
            <a:extLst>
              <a:ext uri="{FF2B5EF4-FFF2-40B4-BE49-F238E27FC236}">
                <a16:creationId xmlns:a16="http://schemas.microsoft.com/office/drawing/2014/main" id="{4F4FC279-A9E8-BB46-869E-32667E78FF38}"/>
              </a:ext>
            </a:extLst>
          </p:cNvPr>
          <p:cNvPicPr>
            <a:picLocks noChangeAspect="1"/>
          </p:cNvPicPr>
          <p:nvPr/>
        </p:nvPicPr>
        <p:blipFill>
          <a:blip r:embed="rId6"/>
          <a:stretch>
            <a:fillRect/>
          </a:stretch>
        </p:blipFill>
        <p:spPr>
          <a:xfrm>
            <a:off x="9437364" y="2248245"/>
            <a:ext cx="2645920" cy="1395068"/>
          </a:xfrm>
          <a:prstGeom prst="rect">
            <a:avLst/>
          </a:prstGeom>
          <a:ln w="12700">
            <a:miter lim="400000"/>
          </a:ln>
        </p:spPr>
      </p:pic>
      <p:pic>
        <p:nvPicPr>
          <p:cNvPr id="6" name="Welch College Color | Stacked.jpg" descr="Welch College Color | Stacked.jpg">
            <a:extLst>
              <a:ext uri="{FF2B5EF4-FFF2-40B4-BE49-F238E27FC236}">
                <a16:creationId xmlns:a16="http://schemas.microsoft.com/office/drawing/2014/main" id="{B241B561-F8D0-2745-B8B2-CFA1432C574E}"/>
              </a:ext>
            </a:extLst>
          </p:cNvPr>
          <p:cNvPicPr>
            <a:picLocks noChangeAspect="1"/>
          </p:cNvPicPr>
          <p:nvPr/>
        </p:nvPicPr>
        <p:blipFill>
          <a:blip r:embed="rId7"/>
          <a:stretch>
            <a:fillRect/>
          </a:stretch>
        </p:blipFill>
        <p:spPr>
          <a:xfrm>
            <a:off x="205196" y="2121586"/>
            <a:ext cx="2439506" cy="1697896"/>
          </a:xfrm>
          <a:prstGeom prst="rect">
            <a:avLst/>
          </a:prstGeom>
          <a:ln w="12700">
            <a:miter lim="400000"/>
          </a:ln>
        </p:spPr>
      </p:pic>
      <p:pic>
        <p:nvPicPr>
          <p:cNvPr id="7" name="RHP.jpg" descr="RHP.jpg">
            <a:extLst>
              <a:ext uri="{FF2B5EF4-FFF2-40B4-BE49-F238E27FC236}">
                <a16:creationId xmlns:a16="http://schemas.microsoft.com/office/drawing/2014/main" id="{4604D4C5-8A62-A947-9643-14AD8AE25E7C}"/>
              </a:ext>
            </a:extLst>
          </p:cNvPr>
          <p:cNvPicPr>
            <a:picLocks noChangeAspect="1"/>
          </p:cNvPicPr>
          <p:nvPr/>
        </p:nvPicPr>
        <p:blipFill>
          <a:blip r:embed="rId8"/>
          <a:stretch>
            <a:fillRect/>
          </a:stretch>
        </p:blipFill>
        <p:spPr>
          <a:xfrm>
            <a:off x="2838565" y="2155313"/>
            <a:ext cx="2564907" cy="1887289"/>
          </a:xfrm>
          <a:prstGeom prst="rect">
            <a:avLst/>
          </a:prstGeom>
          <a:ln w="12700">
            <a:miter lim="400000"/>
          </a:ln>
        </p:spPr>
      </p:pic>
      <p:pic>
        <p:nvPicPr>
          <p:cNvPr id="8" name="12foundationlogo.jpg" descr="12foundationlogo.jpg">
            <a:extLst>
              <a:ext uri="{FF2B5EF4-FFF2-40B4-BE49-F238E27FC236}">
                <a16:creationId xmlns:a16="http://schemas.microsoft.com/office/drawing/2014/main" id="{7B47A4CC-83C2-2344-8585-EE06CDC3336D}"/>
              </a:ext>
            </a:extLst>
          </p:cNvPr>
          <p:cNvPicPr>
            <a:picLocks noChangeAspect="1"/>
          </p:cNvPicPr>
          <p:nvPr/>
        </p:nvPicPr>
        <p:blipFill>
          <a:blip r:embed="rId9"/>
          <a:stretch>
            <a:fillRect/>
          </a:stretch>
        </p:blipFill>
        <p:spPr>
          <a:xfrm>
            <a:off x="5024288" y="4406308"/>
            <a:ext cx="2549110" cy="2159662"/>
          </a:xfrm>
          <a:prstGeom prst="rect">
            <a:avLst/>
          </a:prstGeom>
          <a:ln w="12700">
            <a:miter lim="400000"/>
          </a:ln>
        </p:spPr>
      </p:pic>
      <p:pic>
        <p:nvPicPr>
          <p:cNvPr id="21" name="EMoody Email Signature.png" descr="EMoody Email Signature.png">
            <a:extLst>
              <a:ext uri="{FF2B5EF4-FFF2-40B4-BE49-F238E27FC236}">
                <a16:creationId xmlns:a16="http://schemas.microsoft.com/office/drawing/2014/main" id="{E3370A77-9302-E44D-B76D-A656C9DC10A8}"/>
              </a:ext>
            </a:extLst>
          </p:cNvPr>
          <p:cNvPicPr>
            <a:picLocks noChangeAspect="1"/>
          </p:cNvPicPr>
          <p:nvPr/>
        </p:nvPicPr>
        <p:blipFill rotWithShape="1">
          <a:blip r:embed="rId10"/>
          <a:srcRect b="64913"/>
          <a:stretch/>
        </p:blipFill>
        <p:spPr>
          <a:xfrm>
            <a:off x="2572313" y="183798"/>
            <a:ext cx="6995850" cy="1499206"/>
          </a:xfrm>
          <a:prstGeom prst="rect">
            <a:avLst/>
          </a:prstGeom>
          <a:ln w="12700">
            <a:miter lim="400000"/>
          </a:ln>
        </p:spPr>
      </p:pic>
      <p:pic>
        <p:nvPicPr>
          <p:cNvPr id="1026" name="Picture 2" descr="Free Will Baptist Board of Retirement - Home | Facebook">
            <a:extLst>
              <a:ext uri="{FF2B5EF4-FFF2-40B4-BE49-F238E27FC236}">
                <a16:creationId xmlns:a16="http://schemas.microsoft.com/office/drawing/2014/main" id="{C73C1697-347C-FC49-B620-BBDC49404B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23" y="4437768"/>
            <a:ext cx="4305300" cy="18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84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device&#10;&#10;Description automatically generated">
            <a:extLst>
              <a:ext uri="{FF2B5EF4-FFF2-40B4-BE49-F238E27FC236}">
                <a16:creationId xmlns:a16="http://schemas.microsoft.com/office/drawing/2014/main" id="{6754BDD1-B194-7643-81AC-FF85F38B0E84}"/>
              </a:ext>
            </a:extLst>
          </p:cNvPr>
          <p:cNvPicPr>
            <a:picLocks noChangeAspect="1"/>
          </p:cNvPicPr>
          <p:nvPr/>
        </p:nvPicPr>
        <p:blipFill rotWithShape="1">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4212563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CB4692-2C2A-173A-E1CC-DF07A48DDC62}"/>
              </a:ext>
            </a:extLst>
          </p:cNvPr>
          <p:cNvPicPr>
            <a:picLocks noChangeAspect="1"/>
          </p:cNvPicPr>
          <p:nvPr/>
        </p:nvPicPr>
        <p:blipFill>
          <a:blip r:embed="rId2"/>
          <a:stretch>
            <a:fillRect/>
          </a:stretch>
        </p:blipFill>
        <p:spPr>
          <a:xfrm>
            <a:off x="6882849" y="643467"/>
            <a:ext cx="4206155"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43446F-FB16-FA56-8E22-F7F7EF89FA2A}"/>
              </a:ext>
            </a:extLst>
          </p:cNvPr>
          <p:cNvPicPr>
            <a:picLocks noChangeAspect="1"/>
          </p:cNvPicPr>
          <p:nvPr/>
        </p:nvPicPr>
        <p:blipFill>
          <a:blip r:embed="rId3"/>
          <a:stretch>
            <a:fillRect/>
          </a:stretch>
        </p:blipFill>
        <p:spPr>
          <a:xfrm>
            <a:off x="1075139" y="643467"/>
            <a:ext cx="4261865" cy="5571066"/>
          </a:xfrm>
          <a:prstGeom prst="rect">
            <a:avLst/>
          </a:prstGeom>
        </p:spPr>
      </p:pic>
    </p:spTree>
    <p:extLst>
      <p:ext uri="{BB962C8B-B14F-4D97-AF65-F5344CB8AC3E}">
        <p14:creationId xmlns:p14="http://schemas.microsoft.com/office/powerpoint/2010/main" val="3921343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28700" y="1967266"/>
            <a:ext cx="2628900" cy="2547257"/>
          </a:xfrm>
          <a:noFill/>
        </p:spPr>
        <p:txBody>
          <a:bodyPr vert="horz" lIns="91440" tIns="45720" rIns="91440" bIns="45720" rtlCol="0" anchor="ctr">
            <a:normAutofit/>
          </a:bodyPr>
          <a:lstStyle/>
          <a:p>
            <a:r>
              <a:rPr lang="en-US" sz="3600" kern="1200">
                <a:solidFill>
                  <a:srgbClr val="FFFFFF"/>
                </a:solidFill>
                <a:latin typeface="+mj-lt"/>
                <a:ea typeface="+mj-ea"/>
                <a:cs typeface="+mj-cs"/>
              </a:rPr>
              <a:t>Financial Solutions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316" y="1503812"/>
            <a:ext cx="6780700" cy="3848046"/>
          </a:xfrm>
          <a:prstGeom prst="rect">
            <a:avLst/>
          </a:prstGeom>
        </p:spPr>
      </p:pic>
    </p:spTree>
    <p:extLst>
      <p:ext uri="{BB962C8B-B14F-4D97-AF65-F5344CB8AC3E}">
        <p14:creationId xmlns:p14="http://schemas.microsoft.com/office/powerpoint/2010/main" val="206968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cap="none" baseline="0" dirty="0"/>
              <a:t>FWB Benefits for FWB Employees</a:t>
            </a:r>
          </a:p>
        </p:txBody>
      </p:sp>
      <p:sp>
        <p:nvSpPr>
          <p:cNvPr id="3" name="Text Placeholder 2"/>
          <p:cNvSpPr>
            <a:spLocks noGrp="1"/>
          </p:cNvSpPr>
          <p:nvPr>
            <p:ph type="body" idx="1"/>
          </p:nvPr>
        </p:nvSpPr>
        <p:spPr>
          <a:xfrm>
            <a:off x="6194715" y="3836197"/>
            <a:ext cx="5334931" cy="2189214"/>
          </a:xfrm>
        </p:spPr>
        <p:txBody>
          <a:bodyPr vert="horz" lIns="91440" tIns="45720" rIns="91440" bIns="45720" rtlCol="0">
            <a:normAutofit/>
          </a:bodyPr>
          <a:lstStyle/>
          <a:p>
            <a:pPr algn="ctr"/>
            <a:r>
              <a:rPr lang="en-US" dirty="0">
                <a:solidFill>
                  <a:schemeClr val="tx1"/>
                </a:solidFill>
              </a:rPr>
              <a:t>403(b)(9)</a:t>
            </a:r>
          </a:p>
        </p:txBody>
      </p:sp>
      <p:pic>
        <p:nvPicPr>
          <p:cNvPr id="5" name="Picture 4" descr="Close-up of hopscotch on a sidewalk">
            <a:extLst>
              <a:ext uri="{FF2B5EF4-FFF2-40B4-BE49-F238E27FC236}">
                <a16:creationId xmlns:a16="http://schemas.microsoft.com/office/drawing/2014/main" id="{EC657949-AD08-38C1-0760-746F041CC9FF}"/>
              </a:ext>
            </a:extLst>
          </p:cNvPr>
          <p:cNvPicPr>
            <a:picLocks noChangeAspect="1"/>
          </p:cNvPicPr>
          <p:nvPr/>
        </p:nvPicPr>
        <p:blipFill rotWithShape="1">
          <a:blip r:embed="rId3"/>
          <a:srcRect l="16296" r="16954"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776931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403(b)(9) Approved Plan</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a:t>Our 403(b)(9) plan is approved by the IRS for ALL employees of FWB Churches or Church Organizations.</a:t>
            </a:r>
          </a:p>
          <a:p>
            <a:endParaRPr lang="en-US"/>
          </a:p>
          <a:p>
            <a:r>
              <a:rPr lang="en-US"/>
              <a:t>403(b)(9) is simply the section of the Internal Revenue Code that describes church retirement income accounts. </a:t>
            </a:r>
          </a:p>
          <a:p>
            <a:pPr lvl="1"/>
            <a:endParaRPr lang="en-US"/>
          </a:p>
          <a:p>
            <a:pPr lvl="1"/>
            <a:r>
              <a:rPr lang="en-US"/>
              <a:t>Much like 401(k) is Internal Revenue code for employer plans</a:t>
            </a:r>
          </a:p>
          <a:p>
            <a:endParaRPr lang="en-US"/>
          </a:p>
          <a:p>
            <a:r>
              <a:rPr lang="en-US"/>
              <a:t>Contributions and interest tax deferred. Not to be included in gross “reportable” income</a:t>
            </a:r>
          </a:p>
        </p:txBody>
      </p:sp>
    </p:spTree>
    <p:extLst>
      <p:ext uri="{BB962C8B-B14F-4D97-AF65-F5344CB8AC3E}">
        <p14:creationId xmlns:p14="http://schemas.microsoft.com/office/powerpoint/2010/main" val="138892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a:t>Flexible Contributions</a:t>
            </a:r>
          </a:p>
        </p:txBody>
      </p:sp>
      <p:sp>
        <p:nvSpPr>
          <p:cNvPr id="3" name="Content Placeholder 2"/>
          <p:cNvSpPr>
            <a:spLocks noGrp="1"/>
          </p:cNvSpPr>
          <p:nvPr>
            <p:ph idx="1"/>
          </p:nvPr>
        </p:nvSpPr>
        <p:spPr>
          <a:xfrm>
            <a:off x="838200" y="1825625"/>
            <a:ext cx="5393361" cy="4351338"/>
          </a:xfrm>
        </p:spPr>
        <p:txBody>
          <a:bodyPr>
            <a:noAutofit/>
          </a:bodyPr>
          <a:lstStyle/>
          <a:p>
            <a:r>
              <a:rPr lang="en-US" sz="2700" dirty="0"/>
              <a:t>Start with as little as $10 per month</a:t>
            </a:r>
          </a:p>
          <a:p>
            <a:r>
              <a:rPr lang="en-US" sz="2700" dirty="0"/>
              <a:t>Maximum contribution allowable is 100% of taxable income or $66,000, whichever is less. (2023)</a:t>
            </a:r>
          </a:p>
          <a:p>
            <a:r>
              <a:rPr lang="en-US" sz="2700" dirty="0"/>
              <a:t>Salary Reduction limit $22,500 for 2023</a:t>
            </a:r>
          </a:p>
          <a:p>
            <a:pPr lvl="1"/>
            <a:r>
              <a:rPr lang="en-US" sz="2700" dirty="0"/>
              <a:t>Special “catch-up” provisions are available to certain participants</a:t>
            </a:r>
          </a:p>
          <a:p>
            <a:pPr lvl="2"/>
            <a:r>
              <a:rPr lang="en-US" sz="2700" dirty="0"/>
              <a:t>Over 50 Catch-up $7,500 per year (2023)</a:t>
            </a:r>
          </a:p>
        </p:txBody>
      </p:sp>
      <p:pic>
        <p:nvPicPr>
          <p:cNvPr id="5" name="Picture 4">
            <a:extLst>
              <a:ext uri="{FF2B5EF4-FFF2-40B4-BE49-F238E27FC236}">
                <a16:creationId xmlns:a16="http://schemas.microsoft.com/office/drawing/2014/main" id="{BC816271-2A25-0960-1ADC-1D365BE3C914}"/>
              </a:ext>
            </a:extLst>
          </p:cNvPr>
          <p:cNvPicPr>
            <a:picLocks noChangeAspect="1"/>
          </p:cNvPicPr>
          <p:nvPr/>
        </p:nvPicPr>
        <p:blipFill rotWithShape="1">
          <a:blip r:embed="rId3"/>
          <a:srcRect l="34198" r="9554"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18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341641"/>
            <a:ext cx="3730752" cy="1693776"/>
          </a:xfrm>
        </p:spPr>
        <p:txBody>
          <a:bodyPr vert="horz" lIns="91440" tIns="45720" rIns="91440" bIns="45720" rtlCol="0" anchor="ctr">
            <a:normAutofit/>
          </a:bodyPr>
          <a:lstStyle/>
          <a:p>
            <a:r>
              <a:rPr lang="en-US" sz="3600" kern="1200">
                <a:solidFill>
                  <a:schemeClr val="tx1"/>
                </a:solidFill>
                <a:latin typeface="+mj-lt"/>
                <a:ea typeface="+mj-ea"/>
                <a:cs typeface="+mj-cs"/>
              </a:rPr>
              <a:t>Illustration of Possibilities</a:t>
            </a:r>
          </a:p>
        </p:txBody>
      </p:sp>
      <p:sp>
        <p:nvSpPr>
          <p:cNvPr id="5" name="TextBox 4"/>
          <p:cNvSpPr txBox="1"/>
          <p:nvPr/>
        </p:nvSpPr>
        <p:spPr>
          <a:xfrm>
            <a:off x="4864100" y="341641"/>
            <a:ext cx="6675627" cy="1690359"/>
          </a:xfrm>
          <a:prstGeom prst="rect">
            <a:avLst/>
          </a:prstGeom>
        </p:spPr>
        <p:txBody>
          <a:bodyPr vert="horz" lIns="91440" tIns="45720" rIns="91440" bIns="45720" rtlCol="0" anchor="ctr">
            <a:normAutofit/>
          </a:bodyPr>
          <a:lstStyle/>
          <a:p>
            <a:pPr>
              <a:lnSpc>
                <a:spcPct val="90000"/>
              </a:lnSpc>
              <a:spcAft>
                <a:spcPts val="600"/>
              </a:spcAft>
              <a:buClr>
                <a:schemeClr val="accent1">
                  <a:lumMod val="75000"/>
                </a:schemeClr>
              </a:buClr>
              <a:buSzPct val="85000"/>
            </a:pPr>
            <a:r>
              <a:rPr lang="en-US" sz="2000" dirty="0"/>
              <a:t>*Illustration growth potential is based upon monthly deposit at an 6% per annum, compounded annually, on the account balance at the ending of the month and from the date subsequent deposits are made.</a:t>
            </a:r>
          </a:p>
        </p:txBody>
      </p:sp>
      <p:sp>
        <p:nvSpPr>
          <p:cNvPr id="25" name="Rectangle 1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36855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263370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1313692"/>
              </p:ext>
            </p:extLst>
          </p:nvPr>
        </p:nvGraphicFramePr>
        <p:xfrm>
          <a:off x="2292095" y="2912566"/>
          <a:ext cx="7607810" cy="2993185"/>
        </p:xfrm>
        <a:graphic>
          <a:graphicData uri="http://schemas.openxmlformats.org/drawingml/2006/table">
            <a:tbl>
              <a:tblPr firstRow="1" bandRow="1">
                <a:solidFill>
                  <a:srgbClr val="404040"/>
                </a:solidFill>
                <a:tableStyleId>{5C22544A-7EE6-4342-B048-85BDC9FD1C3A}</a:tableStyleId>
              </a:tblPr>
              <a:tblGrid>
                <a:gridCol w="1762424">
                  <a:extLst>
                    <a:ext uri="{9D8B030D-6E8A-4147-A177-3AD203B41FA5}">
                      <a16:colId xmlns:a16="http://schemas.microsoft.com/office/drawing/2014/main" val="2108208283"/>
                    </a:ext>
                  </a:extLst>
                </a:gridCol>
                <a:gridCol w="1370598">
                  <a:extLst>
                    <a:ext uri="{9D8B030D-6E8A-4147-A177-3AD203B41FA5}">
                      <a16:colId xmlns:a16="http://schemas.microsoft.com/office/drawing/2014/main" val="1211405474"/>
                    </a:ext>
                  </a:extLst>
                </a:gridCol>
                <a:gridCol w="1370598">
                  <a:extLst>
                    <a:ext uri="{9D8B030D-6E8A-4147-A177-3AD203B41FA5}">
                      <a16:colId xmlns:a16="http://schemas.microsoft.com/office/drawing/2014/main" val="3134999228"/>
                    </a:ext>
                  </a:extLst>
                </a:gridCol>
                <a:gridCol w="1552095">
                  <a:extLst>
                    <a:ext uri="{9D8B030D-6E8A-4147-A177-3AD203B41FA5}">
                      <a16:colId xmlns:a16="http://schemas.microsoft.com/office/drawing/2014/main" val="2017557649"/>
                    </a:ext>
                  </a:extLst>
                </a:gridCol>
                <a:gridCol w="1552095">
                  <a:extLst>
                    <a:ext uri="{9D8B030D-6E8A-4147-A177-3AD203B41FA5}">
                      <a16:colId xmlns:a16="http://schemas.microsoft.com/office/drawing/2014/main" val="4050917103"/>
                    </a:ext>
                  </a:extLst>
                </a:gridCol>
              </a:tblGrid>
              <a:tr h="700237">
                <a:tc>
                  <a:txBody>
                    <a:bodyPr/>
                    <a:lstStyle/>
                    <a:p>
                      <a:pPr algn="r"/>
                      <a:r>
                        <a:rPr lang="en-US" sz="1700" b="0" cap="none" spc="0">
                          <a:solidFill>
                            <a:schemeClr val="bg1"/>
                          </a:solidFill>
                        </a:rPr>
                        <a:t>Monthly Deposits*</a:t>
                      </a:r>
                    </a:p>
                  </a:txBody>
                  <a:tcPr marL="99266" marR="99266" marT="99266" marB="49633" anchor="ctr">
                    <a:lnL w="12700" cmpd="sng">
                      <a:noFill/>
                    </a:lnL>
                    <a:lnR w="12700" cmpd="sng">
                      <a:noFill/>
                    </a:lnR>
                    <a:lnT w="19050" cap="flat" cmpd="sng" algn="ctr">
                      <a:noFill/>
                      <a:prstDash val="solid"/>
                    </a:lnT>
                    <a:lnB w="38100" cmpd="sng">
                      <a:noFill/>
                    </a:lnB>
                    <a:solidFill>
                      <a:schemeClr val="accent2"/>
                    </a:solidFill>
                  </a:tcPr>
                </a:tc>
                <a:tc>
                  <a:txBody>
                    <a:bodyPr/>
                    <a:lstStyle/>
                    <a:p>
                      <a:pPr algn="r"/>
                      <a:r>
                        <a:rPr lang="en-US" sz="1700" b="0" cap="none" spc="0">
                          <a:solidFill>
                            <a:schemeClr val="bg1"/>
                          </a:solidFill>
                        </a:rPr>
                        <a:t>10 Years</a:t>
                      </a:r>
                    </a:p>
                  </a:txBody>
                  <a:tcPr marL="99266" marR="99266" marT="99266" marB="49633" anchor="ctr">
                    <a:lnL w="12700" cmpd="sng">
                      <a:noFill/>
                    </a:lnL>
                    <a:lnR w="12700" cmpd="sng">
                      <a:noFill/>
                    </a:lnR>
                    <a:lnT w="19050" cap="flat" cmpd="sng" algn="ctr">
                      <a:noFill/>
                      <a:prstDash val="solid"/>
                    </a:lnT>
                    <a:lnB w="38100" cmpd="sng">
                      <a:noFill/>
                    </a:lnB>
                    <a:solidFill>
                      <a:schemeClr val="accent2"/>
                    </a:solidFill>
                  </a:tcPr>
                </a:tc>
                <a:tc>
                  <a:txBody>
                    <a:bodyPr/>
                    <a:lstStyle/>
                    <a:p>
                      <a:pPr algn="r"/>
                      <a:r>
                        <a:rPr lang="en-US" sz="1700" b="0" cap="none" spc="0">
                          <a:solidFill>
                            <a:schemeClr val="bg1"/>
                          </a:solidFill>
                        </a:rPr>
                        <a:t>20 Years</a:t>
                      </a:r>
                    </a:p>
                  </a:txBody>
                  <a:tcPr marL="99266" marR="99266" marT="99266" marB="49633" anchor="ctr">
                    <a:lnL w="12700" cmpd="sng">
                      <a:noFill/>
                    </a:lnL>
                    <a:lnR w="12700" cmpd="sng">
                      <a:noFill/>
                    </a:lnR>
                    <a:lnT w="19050" cap="flat" cmpd="sng" algn="ctr">
                      <a:noFill/>
                      <a:prstDash val="solid"/>
                    </a:lnT>
                    <a:lnB w="38100" cmpd="sng">
                      <a:noFill/>
                    </a:lnB>
                    <a:solidFill>
                      <a:schemeClr val="accent2"/>
                    </a:solidFill>
                  </a:tcPr>
                </a:tc>
                <a:tc>
                  <a:txBody>
                    <a:bodyPr/>
                    <a:lstStyle/>
                    <a:p>
                      <a:pPr algn="r"/>
                      <a:r>
                        <a:rPr lang="en-US" sz="1700" b="0" cap="none" spc="0">
                          <a:solidFill>
                            <a:schemeClr val="bg1"/>
                          </a:solidFill>
                        </a:rPr>
                        <a:t>30 Years</a:t>
                      </a:r>
                    </a:p>
                  </a:txBody>
                  <a:tcPr marL="99266" marR="99266" marT="99266" marB="49633" anchor="ctr">
                    <a:lnL w="12700" cmpd="sng">
                      <a:noFill/>
                    </a:lnL>
                    <a:lnR w="12700" cmpd="sng">
                      <a:noFill/>
                    </a:lnR>
                    <a:lnT w="19050" cap="flat" cmpd="sng" algn="ctr">
                      <a:noFill/>
                      <a:prstDash val="solid"/>
                    </a:lnT>
                    <a:lnB w="38100" cmpd="sng">
                      <a:noFill/>
                    </a:lnB>
                    <a:solidFill>
                      <a:schemeClr val="accent2"/>
                    </a:solidFill>
                  </a:tcPr>
                </a:tc>
                <a:tc>
                  <a:txBody>
                    <a:bodyPr/>
                    <a:lstStyle/>
                    <a:p>
                      <a:pPr algn="r"/>
                      <a:r>
                        <a:rPr lang="en-US" sz="1700" b="0" cap="none" spc="0">
                          <a:solidFill>
                            <a:schemeClr val="bg1"/>
                          </a:solidFill>
                        </a:rPr>
                        <a:t>40 Years</a:t>
                      </a:r>
                    </a:p>
                  </a:txBody>
                  <a:tcPr marL="99266" marR="99266" marT="99266" marB="49633"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124164158"/>
                  </a:ext>
                </a:extLst>
              </a:tr>
              <a:tr h="382158">
                <a:tc>
                  <a:txBody>
                    <a:bodyPr/>
                    <a:lstStyle/>
                    <a:p>
                      <a:pPr algn="r"/>
                      <a:r>
                        <a:rPr lang="en-US" sz="1300" cap="none" spc="0">
                          <a:solidFill>
                            <a:schemeClr val="bg1"/>
                          </a:solidFill>
                        </a:rPr>
                        <a:t>$100</a:t>
                      </a:r>
                    </a:p>
                  </a:txBody>
                  <a:tcPr marL="99266" marR="99266" marT="99266" marB="49633">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$16,765</a:t>
                      </a:r>
                    </a:p>
                  </a:txBody>
                  <a:tcPr marL="99266" marR="99266" marT="99266" marB="49633">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$46,791</a:t>
                      </a:r>
                    </a:p>
                  </a:txBody>
                  <a:tcPr marL="99266" marR="99266" marT="99266" marB="49633">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$100,562</a:t>
                      </a:r>
                    </a:p>
                  </a:txBody>
                  <a:tcPr marL="99266" marR="99266" marT="99266" marB="49633">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$196,857</a:t>
                      </a:r>
                    </a:p>
                  </a:txBody>
                  <a:tcPr marL="99266" marR="99266" marT="99266" marB="49633">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03666662"/>
                  </a:ext>
                </a:extLst>
              </a:tr>
              <a:tr h="382158">
                <a:tc>
                  <a:txBody>
                    <a:bodyPr/>
                    <a:lstStyle/>
                    <a:p>
                      <a:pPr algn="r"/>
                      <a:r>
                        <a:rPr lang="en-US" sz="1300" cap="none" spc="0">
                          <a:solidFill>
                            <a:schemeClr val="bg1"/>
                          </a:solidFill>
                        </a:rPr>
                        <a:t>250</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41,914</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116,978</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251,405</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492,143</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037162922"/>
                  </a:ext>
                </a:extLst>
              </a:tr>
              <a:tr h="382158">
                <a:tc>
                  <a:txBody>
                    <a:bodyPr/>
                    <a:lstStyle/>
                    <a:p>
                      <a:pPr algn="r"/>
                      <a:r>
                        <a:rPr lang="en-US" sz="1300" cap="none" spc="0">
                          <a:solidFill>
                            <a:schemeClr val="bg1"/>
                          </a:solidFill>
                        </a:rPr>
                        <a:t>500</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83,829</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233,956</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502,810</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984,286</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096579305"/>
                  </a:ext>
                </a:extLst>
              </a:tr>
              <a:tr h="382158">
                <a:tc>
                  <a:txBody>
                    <a:bodyPr/>
                    <a:lstStyle/>
                    <a:p>
                      <a:pPr algn="r"/>
                      <a:r>
                        <a:rPr lang="en-US" sz="1300" cap="none" spc="0">
                          <a:solidFill>
                            <a:schemeClr val="bg1"/>
                          </a:solidFill>
                        </a:rPr>
                        <a:t>750</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125,744</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350,934</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754,215</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1,476,429</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318673202"/>
                  </a:ext>
                </a:extLst>
              </a:tr>
              <a:tr h="382158">
                <a:tc>
                  <a:txBody>
                    <a:bodyPr/>
                    <a:lstStyle/>
                    <a:p>
                      <a:pPr algn="r"/>
                      <a:r>
                        <a:rPr lang="en-US" sz="1300" cap="none" spc="0">
                          <a:solidFill>
                            <a:schemeClr val="bg1"/>
                          </a:solidFill>
                        </a:rPr>
                        <a:t>1,000</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167,659</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467,912</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1,005,620</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r"/>
                      <a:r>
                        <a:rPr lang="en-US" sz="1300" cap="none" spc="0">
                          <a:solidFill>
                            <a:schemeClr val="bg1"/>
                          </a:solidFill>
                        </a:rPr>
                        <a:t>1,968,572</a:t>
                      </a:r>
                    </a:p>
                  </a:txBody>
                  <a:tcPr marL="99266" marR="99266" marT="99266" marB="49633">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159690952"/>
                  </a:ext>
                </a:extLst>
              </a:tr>
              <a:tr h="382158">
                <a:tc>
                  <a:txBody>
                    <a:bodyPr/>
                    <a:lstStyle/>
                    <a:p>
                      <a:pPr algn="r"/>
                      <a:r>
                        <a:rPr lang="en-US" sz="1300" cap="none" spc="0">
                          <a:solidFill>
                            <a:schemeClr val="bg1"/>
                          </a:solidFill>
                        </a:rPr>
                        <a:t>1,250</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209,574</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584,890</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1,257,430</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a:r>
                        <a:rPr lang="en-US" sz="1300" cap="none" spc="0">
                          <a:solidFill>
                            <a:schemeClr val="bg1"/>
                          </a:solidFill>
                        </a:rPr>
                        <a:t>2,460,715</a:t>
                      </a:r>
                    </a:p>
                  </a:txBody>
                  <a:tcPr marL="99266" marR="99266" marT="99266" marB="49633">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940278073"/>
                  </a:ext>
                </a:extLst>
              </a:tr>
            </a:tbl>
          </a:graphicData>
        </a:graphic>
      </p:graphicFrame>
    </p:spTree>
    <p:extLst>
      <p:ext uri="{BB962C8B-B14F-4D97-AF65-F5344CB8AC3E}">
        <p14:creationId xmlns:p14="http://schemas.microsoft.com/office/powerpoint/2010/main" val="2753482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1"/>
            <a:ext cx="4959603" cy="1642969"/>
          </a:xfrm>
        </p:spPr>
        <p:txBody>
          <a:bodyPr vert="horz" lIns="91440" tIns="45720" rIns="91440" bIns="45720" rtlCol="0" anchor="b">
            <a:normAutofit/>
          </a:bodyPr>
          <a:lstStyle/>
          <a:p>
            <a:r>
              <a:rPr lang="en-US" sz="4000" kern="1200">
                <a:solidFill>
                  <a:schemeClr val="tx1"/>
                </a:solidFill>
                <a:latin typeface="+mj-lt"/>
                <a:ea typeface="+mj-ea"/>
                <a:cs typeface="+mj-cs"/>
              </a:rPr>
              <a:t>$500,000 Starting Point</a:t>
            </a:r>
          </a:p>
        </p:txBody>
      </p:sp>
      <p:sp>
        <p:nvSpPr>
          <p:cNvPr id="5" name="TextBox 4"/>
          <p:cNvSpPr txBox="1"/>
          <p:nvPr/>
        </p:nvSpPr>
        <p:spPr>
          <a:xfrm>
            <a:off x="1136397" y="2418408"/>
            <a:ext cx="4959603" cy="3522569"/>
          </a:xfrm>
          <a:prstGeom prst="rect">
            <a:avLst/>
          </a:prstGeom>
        </p:spPr>
        <p:txBody>
          <a:bodyPr vert="horz" lIns="91440" tIns="45720" rIns="91440" bIns="45720" rtlCol="0" anchor="t">
            <a:normAutofit/>
          </a:bodyPr>
          <a:lstStyle/>
          <a:p>
            <a:pPr indent="-228600">
              <a:lnSpc>
                <a:spcPct val="90000"/>
              </a:lnSpc>
              <a:spcAft>
                <a:spcPts val="600"/>
              </a:spcAft>
              <a:buClr>
                <a:schemeClr val="accent1">
                  <a:lumMod val="75000"/>
                </a:schemeClr>
              </a:buClr>
              <a:buSzPct val="85000"/>
              <a:buFont typeface="Arial" panose="020B0604020202020204" pitchFamily="34" charset="0"/>
              <a:buChar char="•"/>
            </a:pPr>
            <a:r>
              <a:rPr lang="en-US" sz="2000"/>
              <a:t>Based on 6% annual return</a:t>
            </a:r>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0546632"/>
              </p:ext>
            </p:extLst>
          </p:nvPr>
        </p:nvGraphicFramePr>
        <p:xfrm>
          <a:off x="6512442" y="2280589"/>
          <a:ext cx="5201025" cy="1883070"/>
        </p:xfrm>
        <a:graphic>
          <a:graphicData uri="http://schemas.openxmlformats.org/drawingml/2006/table">
            <a:tbl>
              <a:tblPr firstRow="1" bandRow="1">
                <a:tableStyleId>{8799B23B-EC83-4686-B30A-512413B5E67A}</a:tableStyleId>
              </a:tblPr>
              <a:tblGrid>
                <a:gridCol w="464896">
                  <a:extLst>
                    <a:ext uri="{9D8B030D-6E8A-4147-A177-3AD203B41FA5}">
                      <a16:colId xmlns:a16="http://schemas.microsoft.com/office/drawing/2014/main" val="1642090959"/>
                    </a:ext>
                  </a:extLst>
                </a:gridCol>
                <a:gridCol w="718174">
                  <a:extLst>
                    <a:ext uri="{9D8B030D-6E8A-4147-A177-3AD203B41FA5}">
                      <a16:colId xmlns:a16="http://schemas.microsoft.com/office/drawing/2014/main" val="340967907"/>
                    </a:ext>
                  </a:extLst>
                </a:gridCol>
                <a:gridCol w="1179108">
                  <a:extLst>
                    <a:ext uri="{9D8B030D-6E8A-4147-A177-3AD203B41FA5}">
                      <a16:colId xmlns:a16="http://schemas.microsoft.com/office/drawing/2014/main" val="1669130796"/>
                    </a:ext>
                  </a:extLst>
                </a:gridCol>
                <a:gridCol w="732333">
                  <a:extLst>
                    <a:ext uri="{9D8B030D-6E8A-4147-A177-3AD203B41FA5}">
                      <a16:colId xmlns:a16="http://schemas.microsoft.com/office/drawing/2014/main" val="3558982968"/>
                    </a:ext>
                  </a:extLst>
                </a:gridCol>
                <a:gridCol w="1311254">
                  <a:extLst>
                    <a:ext uri="{9D8B030D-6E8A-4147-A177-3AD203B41FA5}">
                      <a16:colId xmlns:a16="http://schemas.microsoft.com/office/drawing/2014/main" val="2235554555"/>
                    </a:ext>
                  </a:extLst>
                </a:gridCol>
                <a:gridCol w="795260">
                  <a:extLst>
                    <a:ext uri="{9D8B030D-6E8A-4147-A177-3AD203B41FA5}">
                      <a16:colId xmlns:a16="http://schemas.microsoft.com/office/drawing/2014/main" val="2668753689"/>
                    </a:ext>
                  </a:extLst>
                </a:gridCol>
              </a:tblGrid>
              <a:tr h="590720">
                <a:tc>
                  <a:txBody>
                    <a:bodyPr/>
                    <a:lstStyle/>
                    <a:p>
                      <a:pPr algn="ctr"/>
                      <a:r>
                        <a:rPr lang="en-US" sz="1100"/>
                        <a:t>Age</a:t>
                      </a:r>
                    </a:p>
                  </a:txBody>
                  <a:tcPr marL="56097" marR="56097" marT="28049" marB="28049"/>
                </a:tc>
                <a:tc>
                  <a:txBody>
                    <a:bodyPr/>
                    <a:lstStyle/>
                    <a:p>
                      <a:pPr algn="ctr"/>
                      <a:r>
                        <a:rPr lang="en-US" sz="1100"/>
                        <a:t>Yearly Amount</a:t>
                      </a:r>
                    </a:p>
                  </a:txBody>
                  <a:tcPr marL="56097" marR="56097" marT="28049" marB="28049"/>
                </a:tc>
                <a:tc>
                  <a:txBody>
                    <a:bodyPr/>
                    <a:lstStyle/>
                    <a:p>
                      <a:pPr algn="ctr"/>
                      <a:r>
                        <a:rPr lang="en-US" sz="1100"/>
                        <a:t>Retirement Age</a:t>
                      </a:r>
                    </a:p>
                  </a:txBody>
                  <a:tcPr marL="56097" marR="56097" marT="28049" marB="28049"/>
                </a:tc>
                <a:tc>
                  <a:txBody>
                    <a:bodyPr/>
                    <a:lstStyle/>
                    <a:p>
                      <a:r>
                        <a:rPr lang="en-US" sz="1100"/>
                        <a:t>Number of Years to Save</a:t>
                      </a:r>
                    </a:p>
                  </a:txBody>
                  <a:tcPr marL="56097" marR="56097" marT="28049" marB="28049"/>
                </a:tc>
                <a:tc>
                  <a:txBody>
                    <a:bodyPr/>
                    <a:lstStyle/>
                    <a:p>
                      <a:pPr algn="l"/>
                      <a:r>
                        <a:rPr lang="en-US" sz="1100"/>
                        <a:t>Total Contribution</a:t>
                      </a:r>
                    </a:p>
                  </a:txBody>
                  <a:tcPr marL="56097" marR="56097" marT="28049" marB="28049"/>
                </a:tc>
                <a:tc>
                  <a:txBody>
                    <a:bodyPr/>
                    <a:lstStyle/>
                    <a:p>
                      <a:pPr algn="ctr"/>
                      <a:r>
                        <a:rPr lang="en-US" sz="1100"/>
                        <a:t>Ending Balance</a:t>
                      </a:r>
                    </a:p>
                  </a:txBody>
                  <a:tcPr marL="56097" marR="56097" marT="28049" marB="28049"/>
                </a:tc>
                <a:extLst>
                  <a:ext uri="{0D108BD9-81ED-4DB2-BD59-A6C34878D82A}">
                    <a16:rowId xmlns:a16="http://schemas.microsoft.com/office/drawing/2014/main" val="965659656"/>
                  </a:ext>
                </a:extLst>
              </a:tr>
              <a:tr h="258470">
                <a:tc>
                  <a:txBody>
                    <a:bodyPr/>
                    <a:lstStyle/>
                    <a:p>
                      <a:pPr algn="ctr"/>
                      <a:r>
                        <a:rPr lang="en-US" sz="1100"/>
                        <a:t>20</a:t>
                      </a:r>
                    </a:p>
                  </a:txBody>
                  <a:tcPr marL="56097" marR="56097" marT="28049" marB="28049"/>
                </a:tc>
                <a:tc>
                  <a:txBody>
                    <a:bodyPr/>
                    <a:lstStyle/>
                    <a:p>
                      <a:pPr algn="r"/>
                      <a:r>
                        <a:rPr lang="en-US" sz="1100"/>
                        <a:t>$2,100</a:t>
                      </a:r>
                    </a:p>
                  </a:txBody>
                  <a:tcPr marL="56097" marR="56097" marT="28049" marB="28049"/>
                </a:tc>
                <a:tc>
                  <a:txBody>
                    <a:bodyPr/>
                    <a:lstStyle/>
                    <a:p>
                      <a:pPr algn="ctr"/>
                      <a:r>
                        <a:rPr lang="en-US" sz="1100"/>
                        <a:t>65</a:t>
                      </a:r>
                    </a:p>
                  </a:txBody>
                  <a:tcPr marL="56097" marR="56097" marT="28049" marB="28049"/>
                </a:tc>
                <a:tc>
                  <a:txBody>
                    <a:bodyPr/>
                    <a:lstStyle/>
                    <a:p>
                      <a:pPr algn="ctr"/>
                      <a:r>
                        <a:rPr lang="en-US" sz="1100"/>
                        <a:t>46</a:t>
                      </a:r>
                    </a:p>
                  </a:txBody>
                  <a:tcPr marL="56097" marR="56097" marT="28049" marB="28049"/>
                </a:tc>
                <a:tc>
                  <a:txBody>
                    <a:bodyPr/>
                    <a:lstStyle/>
                    <a:p>
                      <a:pPr algn="r"/>
                      <a:r>
                        <a:rPr lang="en-US" sz="1100"/>
                        <a:t>$96,600</a:t>
                      </a:r>
                    </a:p>
                  </a:txBody>
                  <a:tcPr marL="56097" marR="56097" marT="28049" marB="28049"/>
                </a:tc>
                <a:tc>
                  <a:txBody>
                    <a:bodyPr/>
                    <a:lstStyle/>
                    <a:p>
                      <a:pPr algn="r"/>
                      <a:r>
                        <a:rPr lang="en-US" sz="1100"/>
                        <a:t>$504,207</a:t>
                      </a:r>
                    </a:p>
                  </a:txBody>
                  <a:tcPr marL="56097" marR="56097" marT="28049" marB="28049"/>
                </a:tc>
                <a:extLst>
                  <a:ext uri="{0D108BD9-81ED-4DB2-BD59-A6C34878D82A}">
                    <a16:rowId xmlns:a16="http://schemas.microsoft.com/office/drawing/2014/main" val="929326653"/>
                  </a:ext>
                </a:extLst>
              </a:tr>
              <a:tr h="258470">
                <a:tc>
                  <a:txBody>
                    <a:bodyPr/>
                    <a:lstStyle/>
                    <a:p>
                      <a:pPr algn="ctr"/>
                      <a:r>
                        <a:rPr lang="en-US" sz="1100"/>
                        <a:t>30</a:t>
                      </a:r>
                    </a:p>
                  </a:txBody>
                  <a:tcPr marL="56097" marR="56097" marT="28049" marB="28049"/>
                </a:tc>
                <a:tc>
                  <a:txBody>
                    <a:bodyPr/>
                    <a:lstStyle/>
                    <a:p>
                      <a:pPr algn="r"/>
                      <a:r>
                        <a:rPr lang="en-US" sz="1100"/>
                        <a:t>$3,960</a:t>
                      </a:r>
                    </a:p>
                  </a:txBody>
                  <a:tcPr marL="56097" marR="56097" marT="28049" marB="28049"/>
                </a:tc>
                <a:tc>
                  <a:txBody>
                    <a:bodyPr/>
                    <a:lstStyle/>
                    <a:p>
                      <a:pPr algn="ctr"/>
                      <a:r>
                        <a:rPr lang="en-US" sz="1100"/>
                        <a:t>65</a:t>
                      </a:r>
                    </a:p>
                  </a:txBody>
                  <a:tcPr marL="56097" marR="56097" marT="28049" marB="28049"/>
                </a:tc>
                <a:tc>
                  <a:txBody>
                    <a:bodyPr/>
                    <a:lstStyle/>
                    <a:p>
                      <a:pPr algn="ctr"/>
                      <a:r>
                        <a:rPr lang="en-US" sz="1100"/>
                        <a:t>36</a:t>
                      </a:r>
                    </a:p>
                  </a:txBody>
                  <a:tcPr marL="56097" marR="56097" marT="28049" marB="28049"/>
                </a:tc>
                <a:tc>
                  <a:txBody>
                    <a:bodyPr/>
                    <a:lstStyle/>
                    <a:p>
                      <a:pPr algn="r"/>
                      <a:r>
                        <a:rPr lang="en-US" sz="1100" dirty="0"/>
                        <a:t>$142,560</a:t>
                      </a:r>
                    </a:p>
                  </a:txBody>
                  <a:tcPr marL="56097" marR="56097" marT="28049" marB="28049"/>
                </a:tc>
                <a:tc>
                  <a:txBody>
                    <a:bodyPr/>
                    <a:lstStyle/>
                    <a:p>
                      <a:pPr algn="r"/>
                      <a:r>
                        <a:rPr lang="en-US" sz="1100"/>
                        <a:t>$500,021</a:t>
                      </a:r>
                    </a:p>
                  </a:txBody>
                  <a:tcPr marL="56097" marR="56097" marT="28049" marB="28049"/>
                </a:tc>
                <a:extLst>
                  <a:ext uri="{0D108BD9-81ED-4DB2-BD59-A6C34878D82A}">
                    <a16:rowId xmlns:a16="http://schemas.microsoft.com/office/drawing/2014/main" val="3360945840"/>
                  </a:ext>
                </a:extLst>
              </a:tr>
              <a:tr h="258470">
                <a:tc>
                  <a:txBody>
                    <a:bodyPr/>
                    <a:lstStyle/>
                    <a:p>
                      <a:pPr algn="ctr"/>
                      <a:r>
                        <a:rPr lang="en-US" sz="1100"/>
                        <a:t>40</a:t>
                      </a:r>
                    </a:p>
                  </a:txBody>
                  <a:tcPr marL="56097" marR="56097" marT="28049" marB="28049"/>
                </a:tc>
                <a:tc>
                  <a:txBody>
                    <a:bodyPr/>
                    <a:lstStyle/>
                    <a:p>
                      <a:pPr algn="r"/>
                      <a:r>
                        <a:rPr lang="en-US" sz="1100"/>
                        <a:t>$7,980</a:t>
                      </a:r>
                    </a:p>
                  </a:txBody>
                  <a:tcPr marL="56097" marR="56097" marT="28049" marB="28049"/>
                </a:tc>
                <a:tc>
                  <a:txBody>
                    <a:bodyPr/>
                    <a:lstStyle/>
                    <a:p>
                      <a:pPr algn="ctr"/>
                      <a:r>
                        <a:rPr lang="en-US" sz="1100"/>
                        <a:t>65</a:t>
                      </a:r>
                    </a:p>
                  </a:txBody>
                  <a:tcPr marL="56097" marR="56097" marT="28049" marB="28049"/>
                </a:tc>
                <a:tc>
                  <a:txBody>
                    <a:bodyPr/>
                    <a:lstStyle/>
                    <a:p>
                      <a:pPr algn="ctr"/>
                      <a:r>
                        <a:rPr lang="en-US" sz="1100"/>
                        <a:t>26</a:t>
                      </a:r>
                    </a:p>
                  </a:txBody>
                  <a:tcPr marL="56097" marR="56097" marT="28049" marB="28049"/>
                </a:tc>
                <a:tc>
                  <a:txBody>
                    <a:bodyPr/>
                    <a:lstStyle/>
                    <a:p>
                      <a:pPr algn="r"/>
                      <a:r>
                        <a:rPr lang="en-US" sz="1100"/>
                        <a:t>$207,480</a:t>
                      </a:r>
                    </a:p>
                  </a:txBody>
                  <a:tcPr marL="56097" marR="56097" marT="28049" marB="28049"/>
                </a:tc>
                <a:tc>
                  <a:txBody>
                    <a:bodyPr/>
                    <a:lstStyle/>
                    <a:p>
                      <a:pPr algn="r"/>
                      <a:r>
                        <a:rPr lang="en-US" sz="1100"/>
                        <a:t>$500,392</a:t>
                      </a:r>
                    </a:p>
                  </a:txBody>
                  <a:tcPr marL="56097" marR="56097" marT="28049" marB="28049"/>
                </a:tc>
                <a:extLst>
                  <a:ext uri="{0D108BD9-81ED-4DB2-BD59-A6C34878D82A}">
                    <a16:rowId xmlns:a16="http://schemas.microsoft.com/office/drawing/2014/main" val="2573282520"/>
                  </a:ext>
                </a:extLst>
              </a:tr>
              <a:tr h="258470">
                <a:tc>
                  <a:txBody>
                    <a:bodyPr/>
                    <a:lstStyle/>
                    <a:p>
                      <a:pPr algn="ctr"/>
                      <a:r>
                        <a:rPr lang="en-US" sz="1100"/>
                        <a:t>50</a:t>
                      </a:r>
                    </a:p>
                  </a:txBody>
                  <a:tcPr marL="56097" marR="56097" marT="28049" marB="28049"/>
                </a:tc>
                <a:tc>
                  <a:txBody>
                    <a:bodyPr/>
                    <a:lstStyle/>
                    <a:p>
                      <a:pPr algn="r"/>
                      <a:r>
                        <a:rPr lang="en-US" sz="1100"/>
                        <a:t>$18,420</a:t>
                      </a:r>
                    </a:p>
                  </a:txBody>
                  <a:tcPr marL="56097" marR="56097" marT="28049" marB="28049"/>
                </a:tc>
                <a:tc>
                  <a:txBody>
                    <a:bodyPr/>
                    <a:lstStyle/>
                    <a:p>
                      <a:pPr algn="ctr"/>
                      <a:r>
                        <a:rPr lang="en-US" sz="1100"/>
                        <a:t>65</a:t>
                      </a:r>
                    </a:p>
                  </a:txBody>
                  <a:tcPr marL="56097" marR="56097" marT="28049" marB="28049"/>
                </a:tc>
                <a:tc>
                  <a:txBody>
                    <a:bodyPr/>
                    <a:lstStyle/>
                    <a:p>
                      <a:pPr algn="ctr"/>
                      <a:r>
                        <a:rPr lang="en-US" sz="1100"/>
                        <a:t>16</a:t>
                      </a:r>
                    </a:p>
                  </a:txBody>
                  <a:tcPr marL="56097" marR="56097" marT="28049" marB="28049"/>
                </a:tc>
                <a:tc>
                  <a:txBody>
                    <a:bodyPr/>
                    <a:lstStyle/>
                    <a:p>
                      <a:pPr algn="r"/>
                      <a:r>
                        <a:rPr lang="en-US" sz="1100"/>
                        <a:t>$294,720</a:t>
                      </a:r>
                    </a:p>
                  </a:txBody>
                  <a:tcPr marL="56097" marR="56097" marT="28049" marB="28049"/>
                </a:tc>
                <a:tc>
                  <a:txBody>
                    <a:bodyPr/>
                    <a:lstStyle/>
                    <a:p>
                      <a:pPr algn="r"/>
                      <a:r>
                        <a:rPr lang="en-US" sz="1100"/>
                        <a:t>$501,261</a:t>
                      </a:r>
                    </a:p>
                  </a:txBody>
                  <a:tcPr marL="56097" marR="56097" marT="28049" marB="28049"/>
                </a:tc>
                <a:extLst>
                  <a:ext uri="{0D108BD9-81ED-4DB2-BD59-A6C34878D82A}">
                    <a16:rowId xmlns:a16="http://schemas.microsoft.com/office/drawing/2014/main" val="2858414417"/>
                  </a:ext>
                </a:extLst>
              </a:tr>
              <a:tr h="258470">
                <a:tc>
                  <a:txBody>
                    <a:bodyPr/>
                    <a:lstStyle/>
                    <a:p>
                      <a:pPr algn="ctr"/>
                      <a:r>
                        <a:rPr lang="en-US" sz="1100"/>
                        <a:t>60</a:t>
                      </a:r>
                    </a:p>
                  </a:txBody>
                  <a:tcPr marL="56097" marR="56097" marT="28049" marB="28049"/>
                </a:tc>
                <a:tc>
                  <a:txBody>
                    <a:bodyPr/>
                    <a:lstStyle/>
                    <a:p>
                      <a:pPr algn="r"/>
                      <a:r>
                        <a:rPr lang="en-US" sz="1100"/>
                        <a:t>$67,800</a:t>
                      </a:r>
                    </a:p>
                  </a:txBody>
                  <a:tcPr marL="56097" marR="56097" marT="28049" marB="28049"/>
                </a:tc>
                <a:tc>
                  <a:txBody>
                    <a:bodyPr/>
                    <a:lstStyle/>
                    <a:p>
                      <a:pPr algn="ctr"/>
                      <a:r>
                        <a:rPr lang="en-US" sz="1100"/>
                        <a:t>65</a:t>
                      </a:r>
                    </a:p>
                  </a:txBody>
                  <a:tcPr marL="56097" marR="56097" marT="28049" marB="28049"/>
                </a:tc>
                <a:tc>
                  <a:txBody>
                    <a:bodyPr/>
                    <a:lstStyle/>
                    <a:p>
                      <a:pPr algn="ctr"/>
                      <a:r>
                        <a:rPr lang="en-US" sz="1100"/>
                        <a:t>6</a:t>
                      </a:r>
                    </a:p>
                  </a:txBody>
                  <a:tcPr marL="56097" marR="56097" marT="28049" marB="28049"/>
                </a:tc>
                <a:tc>
                  <a:txBody>
                    <a:bodyPr/>
                    <a:lstStyle/>
                    <a:p>
                      <a:pPr algn="r"/>
                      <a:r>
                        <a:rPr lang="en-US" sz="1100"/>
                        <a:t>$406,800</a:t>
                      </a:r>
                    </a:p>
                  </a:txBody>
                  <a:tcPr marL="56097" marR="56097" marT="28049" marB="28049"/>
                </a:tc>
                <a:tc>
                  <a:txBody>
                    <a:bodyPr/>
                    <a:lstStyle/>
                    <a:p>
                      <a:pPr algn="r"/>
                      <a:r>
                        <a:rPr lang="en-US" sz="1100" dirty="0"/>
                        <a:t>$501,302</a:t>
                      </a:r>
                    </a:p>
                  </a:txBody>
                  <a:tcPr marL="56097" marR="56097" marT="28049" marB="28049"/>
                </a:tc>
                <a:extLst>
                  <a:ext uri="{0D108BD9-81ED-4DB2-BD59-A6C34878D82A}">
                    <a16:rowId xmlns:a16="http://schemas.microsoft.com/office/drawing/2014/main" val="227663033"/>
                  </a:ext>
                </a:extLst>
              </a:tr>
            </a:tbl>
          </a:graphicData>
        </a:graphic>
      </p:graphicFrame>
    </p:spTree>
    <p:extLst>
      <p:ext uri="{BB962C8B-B14F-4D97-AF65-F5344CB8AC3E}">
        <p14:creationId xmlns:p14="http://schemas.microsoft.com/office/powerpoint/2010/main" val="3624195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BB277-85FB-3E4D-9B15-7C423EE6D758}"/>
              </a:ext>
            </a:extLst>
          </p:cNvPr>
          <p:cNvPicPr>
            <a:picLocks noChangeAspect="1"/>
          </p:cNvPicPr>
          <p:nvPr/>
        </p:nvPicPr>
        <p:blipFill>
          <a:blip r:embed="rId3"/>
          <a:stretch>
            <a:fillRect/>
          </a:stretch>
        </p:blipFill>
        <p:spPr>
          <a:xfrm>
            <a:off x="2832996" y="0"/>
            <a:ext cx="6526008" cy="6858000"/>
          </a:xfrm>
          <a:prstGeom prst="rect">
            <a:avLst/>
          </a:prstGeom>
        </p:spPr>
      </p:pic>
    </p:spTree>
    <p:extLst>
      <p:ext uri="{BB962C8B-B14F-4D97-AF65-F5344CB8AC3E}">
        <p14:creationId xmlns:p14="http://schemas.microsoft.com/office/powerpoint/2010/main" val="4180340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3E1CFD0-A902-7F9A-B32E-0959680D2CBA}"/>
              </a:ext>
            </a:extLst>
          </p:cNvPr>
          <p:cNvSpPr>
            <a:spLocks noGrp="1"/>
          </p:cNvSpPr>
          <p:nvPr>
            <p:ph type="title"/>
          </p:nvPr>
        </p:nvSpPr>
        <p:spPr>
          <a:xfrm>
            <a:off x="838200" y="643467"/>
            <a:ext cx="2951205" cy="5571066"/>
          </a:xfrm>
        </p:spPr>
        <p:txBody>
          <a:bodyPr>
            <a:normAutofit/>
          </a:bodyPr>
          <a:lstStyle/>
          <a:p>
            <a:r>
              <a:rPr lang="en-US" sz="2100">
                <a:solidFill>
                  <a:srgbClr val="FFFFFF"/>
                </a:solidFill>
              </a:rPr>
              <a:t>Start ASAP</a:t>
            </a:r>
            <a:br>
              <a:rPr lang="en-US" sz="2100">
                <a:solidFill>
                  <a:srgbClr val="FFFFFF"/>
                </a:solidFill>
              </a:rPr>
            </a:br>
            <a:r>
              <a:rPr lang="en-US" sz="2100">
                <a:solidFill>
                  <a:srgbClr val="FFFFFF"/>
                </a:solidFill>
              </a:rPr>
              <a:t>If you start at 25 contributing $3,000 per year for 10 years then stopped. </a:t>
            </a:r>
            <a:br>
              <a:rPr lang="en-US" sz="2100">
                <a:solidFill>
                  <a:srgbClr val="FFFFFF"/>
                </a:solidFill>
              </a:rPr>
            </a:br>
            <a:br>
              <a:rPr lang="en-US" sz="2100">
                <a:solidFill>
                  <a:srgbClr val="FFFFFF"/>
                </a:solidFill>
              </a:rPr>
            </a:br>
            <a:r>
              <a:rPr lang="en-US" sz="2100">
                <a:solidFill>
                  <a:srgbClr val="FFFFFF"/>
                </a:solidFill>
              </a:rPr>
              <a:t>At age 65 you would have more funds than a someone that started at 35 contributing $3,000 per year and contributed until age 65.</a:t>
            </a:r>
            <a:br>
              <a:rPr lang="en-US" sz="2100">
                <a:solidFill>
                  <a:srgbClr val="FFFFFF"/>
                </a:solidFill>
              </a:rPr>
            </a:br>
            <a:br>
              <a:rPr lang="en-US" sz="2100">
                <a:solidFill>
                  <a:srgbClr val="FFFFFF"/>
                </a:solidFill>
              </a:rPr>
            </a:br>
            <a:r>
              <a:rPr lang="en-US" sz="2100">
                <a:solidFill>
                  <a:srgbClr val="FFFFFF"/>
                </a:solidFill>
              </a:rPr>
              <a:t>By almost $35,000 dollars. Also you would have only contributed $30,000 while the 35 year old would need to contribute $90,000.</a:t>
            </a:r>
          </a:p>
        </p:txBody>
      </p:sp>
      <p:graphicFrame>
        <p:nvGraphicFramePr>
          <p:cNvPr id="19" name="Content Placeholder 3">
            <a:extLst>
              <a:ext uri="{FF2B5EF4-FFF2-40B4-BE49-F238E27FC236}">
                <a16:creationId xmlns:a16="http://schemas.microsoft.com/office/drawing/2014/main" id="{A9236187-62D0-D8FB-E938-417561A43146}"/>
              </a:ext>
            </a:extLst>
          </p:cNvPr>
          <p:cNvGraphicFramePr>
            <a:graphicFrameLocks noGrp="1"/>
          </p:cNvGraphicFramePr>
          <p:nvPr>
            <p:ph idx="1"/>
            <p:extLst>
              <p:ext uri="{D42A27DB-BD31-4B8C-83A1-F6EECF244321}">
                <p14:modId xmlns:p14="http://schemas.microsoft.com/office/powerpoint/2010/main" val="1340044524"/>
              </p:ext>
            </p:extLst>
          </p:nvPr>
        </p:nvGraphicFramePr>
        <p:xfrm>
          <a:off x="5207640" y="643466"/>
          <a:ext cx="6291714" cy="55307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8967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136397" y="502021"/>
            <a:ext cx="4959603" cy="1642969"/>
          </a:xfrm>
        </p:spPr>
        <p:txBody>
          <a:bodyPr anchor="b">
            <a:normAutofit/>
          </a:bodyPr>
          <a:lstStyle/>
          <a:p>
            <a:r>
              <a:rPr lang="en-US" sz="4000"/>
              <a:t>Contact us</a:t>
            </a:r>
          </a:p>
        </p:txBody>
      </p:sp>
      <p:sp>
        <p:nvSpPr>
          <p:cNvPr id="6" name="Content Placeholder 5">
            <a:extLst>
              <a:ext uri="{FF2B5EF4-FFF2-40B4-BE49-F238E27FC236}">
                <a16:creationId xmlns:a16="http://schemas.microsoft.com/office/drawing/2014/main" id="{3FF14830-D0B1-99EA-DB8E-6550A4A2B956}"/>
              </a:ext>
            </a:extLst>
          </p:cNvPr>
          <p:cNvSpPr>
            <a:spLocks noGrp="1"/>
          </p:cNvSpPr>
          <p:nvPr>
            <p:ph idx="1"/>
          </p:nvPr>
        </p:nvSpPr>
        <p:spPr>
          <a:xfrm>
            <a:off x="1136397" y="2418408"/>
            <a:ext cx="4959603" cy="3522569"/>
          </a:xfrm>
        </p:spPr>
        <p:txBody>
          <a:bodyPr anchor="t">
            <a:normAutofit/>
          </a:bodyPr>
          <a:lstStyle/>
          <a:p>
            <a:endParaRPr lang="en-US" sz="1700"/>
          </a:p>
          <a:p>
            <a:r>
              <a:rPr lang="en-US" sz="1700"/>
              <a:t>www.boardofretirement.com</a:t>
            </a:r>
          </a:p>
          <a:p>
            <a:endParaRPr lang="en-US" sz="1700"/>
          </a:p>
          <a:p>
            <a:r>
              <a:rPr lang="en-US" sz="1700"/>
              <a:t>Email : </a:t>
            </a:r>
            <a:r>
              <a:rPr lang="en-US" sz="1700">
                <a:hlinkClick r:id="rId3"/>
              </a:rPr>
              <a:t>boardofretirement@nafwb.org</a:t>
            </a:r>
            <a:endParaRPr lang="en-US" sz="1700"/>
          </a:p>
          <a:p>
            <a:endParaRPr lang="en-US" sz="1700"/>
          </a:p>
          <a:p>
            <a:r>
              <a:rPr lang="en-US" sz="1700"/>
              <a:t>Phone: 877.767.7738</a:t>
            </a:r>
          </a:p>
          <a:p>
            <a:endParaRPr lang="en-US" sz="1700"/>
          </a:p>
          <a:p>
            <a:r>
              <a:rPr lang="en-US" sz="1700"/>
              <a:t>Mail: Board of Retirement</a:t>
            </a:r>
          </a:p>
          <a:p>
            <a:pPr marL="548640" lvl="2" indent="0">
              <a:buNone/>
            </a:pPr>
            <a:r>
              <a:rPr lang="en-US" sz="1700"/>
              <a:t>	PO Box 5002</a:t>
            </a:r>
          </a:p>
          <a:p>
            <a:pPr marL="548640" lvl="2" indent="0">
              <a:buNone/>
            </a:pPr>
            <a:r>
              <a:rPr lang="en-US" sz="1700"/>
              <a:t>	Antioch, TN 37011</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442" y="1364613"/>
            <a:ext cx="5201023" cy="3715016"/>
          </a:xfrm>
          <a:prstGeom prst="rect">
            <a:avLst/>
          </a:prstGeom>
        </p:spPr>
      </p:pic>
      <p:sp>
        <p:nvSpPr>
          <p:cNvPr id="20" name="Rectangle 1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178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7EE2A8-ABD9-5C44-8317-B60DEF75C176}"/>
              </a:ext>
            </a:extLst>
          </p:cNvPr>
          <p:cNvSpPr>
            <a:spLocks noGrp="1"/>
          </p:cNvSpPr>
          <p:nvPr>
            <p:ph type="ctrTitle"/>
          </p:nvPr>
        </p:nvSpPr>
        <p:spPr>
          <a:xfrm>
            <a:off x="773408" y="992094"/>
            <a:ext cx="3616913" cy="2795160"/>
          </a:xfrm>
        </p:spPr>
        <p:txBody>
          <a:bodyPr>
            <a:normAutofit/>
          </a:bodyPr>
          <a:lstStyle/>
          <a:p>
            <a:r>
              <a:rPr lang="en-US" sz="4100"/>
              <a:t>How a Denomination Can Help You and Your Church</a:t>
            </a:r>
          </a:p>
        </p:txBody>
      </p:sp>
      <p:sp>
        <p:nvSpPr>
          <p:cNvPr id="3" name="Subtitle 2">
            <a:extLst>
              <a:ext uri="{FF2B5EF4-FFF2-40B4-BE49-F238E27FC236}">
                <a16:creationId xmlns:a16="http://schemas.microsoft.com/office/drawing/2014/main" id="{B6955FAD-A94B-E144-8859-8ECC83008C11}"/>
              </a:ext>
            </a:extLst>
          </p:cNvPr>
          <p:cNvSpPr>
            <a:spLocks noGrp="1"/>
          </p:cNvSpPr>
          <p:nvPr>
            <p:ph type="subTitle" idx="1"/>
          </p:nvPr>
        </p:nvSpPr>
        <p:spPr>
          <a:xfrm>
            <a:off x="996287" y="4121253"/>
            <a:ext cx="3125337" cy="1136843"/>
          </a:xfrm>
        </p:spPr>
        <p:txBody>
          <a:bodyPr>
            <a:normAutofit/>
          </a:bodyPr>
          <a:lstStyle/>
          <a:p>
            <a:r>
              <a:rPr lang="en-US" sz="1800"/>
              <a:t>emoody@nafwb.org</a:t>
            </a:r>
          </a:p>
        </p:txBody>
      </p:sp>
      <p:pic>
        <p:nvPicPr>
          <p:cNvPr id="1026" name="Picture 2">
            <a:extLst>
              <a:ext uri="{FF2B5EF4-FFF2-40B4-BE49-F238E27FC236}">
                <a16:creationId xmlns:a16="http://schemas.microsoft.com/office/drawing/2014/main" id="{D87166BB-1FA0-B9A0-196A-BDAFEA3FA0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5751" y="2307962"/>
            <a:ext cx="5708649" cy="221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274F-BC59-9849-B5C9-7BDA5B15FB3F}"/>
              </a:ext>
            </a:extLst>
          </p:cNvPr>
          <p:cNvPicPr>
            <a:picLocks noChangeAspect="1"/>
          </p:cNvPicPr>
          <p:nvPr/>
        </p:nvPicPr>
        <p:blipFill>
          <a:blip r:embed="rId3"/>
          <a:stretch>
            <a:fillRect/>
          </a:stretch>
        </p:blipFill>
        <p:spPr>
          <a:xfrm>
            <a:off x="5693668" y="0"/>
            <a:ext cx="7184571" cy="6858000"/>
          </a:xfrm>
          <a:prstGeom prst="rect">
            <a:avLst/>
          </a:prstGeom>
        </p:spPr>
      </p:pic>
      <p:pic>
        <p:nvPicPr>
          <p:cNvPr id="4" name="Picture 3">
            <a:extLst>
              <a:ext uri="{FF2B5EF4-FFF2-40B4-BE49-F238E27FC236}">
                <a16:creationId xmlns:a16="http://schemas.microsoft.com/office/drawing/2014/main" id="{45A05750-B0E0-184C-AEAC-BD8C2DE7422B}"/>
              </a:ext>
            </a:extLst>
          </p:cNvPr>
          <p:cNvPicPr>
            <a:picLocks noChangeAspect="1"/>
          </p:cNvPicPr>
          <p:nvPr/>
        </p:nvPicPr>
        <p:blipFill rotWithShape="1">
          <a:blip r:embed="rId4"/>
          <a:srcRect r="21766"/>
          <a:stretch/>
        </p:blipFill>
        <p:spPr>
          <a:xfrm>
            <a:off x="21086" y="0"/>
            <a:ext cx="5736777" cy="6858000"/>
          </a:xfrm>
          <a:prstGeom prst="rect">
            <a:avLst/>
          </a:prstGeom>
        </p:spPr>
      </p:pic>
    </p:spTree>
    <p:extLst>
      <p:ext uri="{BB962C8B-B14F-4D97-AF65-F5344CB8AC3E}">
        <p14:creationId xmlns:p14="http://schemas.microsoft.com/office/powerpoint/2010/main" val="11463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74E14F5-7E31-464E-B6FE-D09966491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025" y="409919"/>
            <a:ext cx="4004418" cy="57300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97B46C9-4E80-1B4B-9917-DBE29246D880}"/>
              </a:ext>
            </a:extLst>
          </p:cNvPr>
          <p:cNvSpPr/>
          <p:nvPr/>
        </p:nvSpPr>
        <p:spPr>
          <a:xfrm>
            <a:off x="1686470" y="6139989"/>
            <a:ext cx="4206974" cy="738664"/>
          </a:xfrm>
          <a:prstGeom prst="rect">
            <a:avLst/>
          </a:prstGeom>
        </p:spPr>
        <p:txBody>
          <a:bodyPr wrap="square">
            <a:spAutoFit/>
          </a:bodyPr>
          <a:lstStyle/>
          <a:p>
            <a:pPr algn="ctr"/>
            <a:r>
              <a:rPr lang="en-US" sz="1400">
                <a:solidFill>
                  <a:srgbClr val="000000"/>
                </a:solidFill>
                <a:latin typeface="Arial" panose="020B0604020202020204" pitchFamily="34" charset="0"/>
              </a:rPr>
              <a:t>1517 </a:t>
            </a:r>
            <a:r>
              <a:rPr lang="en-US" sz="1400">
                <a:solidFill>
                  <a:srgbClr val="0B0080"/>
                </a:solidFill>
                <a:latin typeface="Arial" panose="020B0604020202020204" pitchFamily="34" charset="0"/>
                <a:hlinkClick r:id="rId4" tooltip="Nuremberg"/>
              </a:rPr>
              <a:t>Nuremberg</a:t>
            </a:r>
            <a:r>
              <a:rPr lang="en-US" sz="1400">
                <a:solidFill>
                  <a:srgbClr val="000000"/>
                </a:solidFill>
                <a:latin typeface="Arial" panose="020B0604020202020204" pitchFamily="34" charset="0"/>
              </a:rPr>
              <a:t> printing of the </a:t>
            </a:r>
            <a:r>
              <a:rPr lang="en-US" sz="1400" i="1">
                <a:solidFill>
                  <a:srgbClr val="000000"/>
                </a:solidFill>
                <a:latin typeface="Arial" panose="020B0604020202020204" pitchFamily="34" charset="0"/>
              </a:rPr>
              <a:t>Ninety-five Theses</a:t>
            </a:r>
            <a:r>
              <a:rPr lang="en-US" sz="1400">
                <a:solidFill>
                  <a:srgbClr val="000000"/>
                </a:solidFill>
                <a:latin typeface="Arial" panose="020B0604020202020204" pitchFamily="34" charset="0"/>
              </a:rPr>
              <a:t> as a </a:t>
            </a:r>
            <a:r>
              <a:rPr lang="en-US" sz="1400">
                <a:solidFill>
                  <a:srgbClr val="0B0080"/>
                </a:solidFill>
                <a:latin typeface="Arial" panose="020B0604020202020204" pitchFamily="34" charset="0"/>
                <a:hlinkClick r:id="rId5" tooltip="Placard"/>
              </a:rPr>
              <a:t>placard</a:t>
            </a:r>
            <a:r>
              <a:rPr lang="en-US" sz="1400">
                <a:solidFill>
                  <a:srgbClr val="000000"/>
                </a:solidFill>
                <a:latin typeface="Arial" panose="020B0604020202020204" pitchFamily="34" charset="0"/>
              </a:rPr>
              <a:t>, now in the </a:t>
            </a:r>
            <a:r>
              <a:rPr lang="en-US" sz="1400">
                <a:solidFill>
                  <a:srgbClr val="0B0080"/>
                </a:solidFill>
                <a:latin typeface="Arial" panose="020B0604020202020204" pitchFamily="34" charset="0"/>
                <a:hlinkClick r:id="rId6" tooltip="Berlin State Library"/>
              </a:rPr>
              <a:t>Berlin State Library</a:t>
            </a:r>
            <a:endParaRPr lang="en-US" sz="1400"/>
          </a:p>
        </p:txBody>
      </p:sp>
      <p:pic>
        <p:nvPicPr>
          <p:cNvPr id="13314" name="Picture 2" descr="Brand Luther: How an Unheralded Monk Turned His Small Town into a Center of  Publishing, Made Himself the Most Famous Man in Europe--and Started the  Protestant Reformation: Pettegree, Andrew: 9780399563232: Amazon.com: Books">
            <a:extLst>
              <a:ext uri="{FF2B5EF4-FFF2-40B4-BE49-F238E27FC236}">
                <a16:creationId xmlns:a16="http://schemas.microsoft.com/office/drawing/2014/main" id="{04A7049E-3548-154B-98DB-F9DF2290B9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558" y="260350"/>
            <a:ext cx="41402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1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DB1121C-9186-A14C-8641-4260BB5E8B63}"/>
              </a:ext>
            </a:extLst>
          </p:cNvPr>
          <p:cNvPicPr>
            <a:picLocks noChangeAspect="1"/>
          </p:cNvPicPr>
          <p:nvPr/>
        </p:nvPicPr>
        <p:blipFill>
          <a:blip r:embed="rId2"/>
          <a:stretch>
            <a:fillRect/>
          </a:stretch>
        </p:blipFill>
        <p:spPr>
          <a:xfrm>
            <a:off x="2144889" y="643467"/>
            <a:ext cx="7902222" cy="5571066"/>
          </a:xfrm>
          <a:prstGeom prst="rect">
            <a:avLst/>
          </a:prstGeom>
        </p:spPr>
      </p:pic>
    </p:spTree>
    <p:extLst>
      <p:ext uri="{BB962C8B-B14F-4D97-AF65-F5344CB8AC3E}">
        <p14:creationId xmlns:p14="http://schemas.microsoft.com/office/powerpoint/2010/main" val="3164729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5586</TotalTime>
  <Words>2035</Words>
  <Application>Microsoft Macintosh PowerPoint</Application>
  <PresentationFormat>Widescreen</PresentationFormat>
  <Paragraphs>278</Paragraphs>
  <Slides>62</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AGaramondPro</vt:lpstr>
      <vt:lpstr>Arial</vt:lpstr>
      <vt:lpstr>Calibri</vt:lpstr>
      <vt:lpstr>Calibri Light</vt:lpstr>
      <vt:lpstr>Cambria</vt:lpstr>
      <vt:lpstr>system-ui</vt:lpstr>
      <vt:lpstr>Wingdings</vt:lpstr>
      <vt:lpstr>Office Theme</vt:lpstr>
      <vt:lpstr>How a Denomination Can Help You and Your Church</vt:lpstr>
      <vt:lpstr>PowerPoint Presentation</vt:lpstr>
      <vt:lpstr>PowerPoint Presentation</vt:lpstr>
      <vt:lpstr>Productivity</vt:lpstr>
      <vt:lpstr>PowerPoint Presentation</vt:lpstr>
      <vt:lpstr>PowerPoint Presentation</vt:lpstr>
      <vt:lpstr>PowerPoint Presentation</vt:lpstr>
      <vt:lpstr>PowerPoint Presentation</vt:lpstr>
      <vt:lpstr>PowerPoint Presentation</vt:lpstr>
      <vt:lpstr>Social Media Plan (all times Central)</vt:lpstr>
      <vt:lpstr>Planning</vt:lpstr>
      <vt:lpstr>PowerPoint Presentation</vt:lpstr>
      <vt:lpstr>Leadership Development: Planning for Future Growth</vt:lpstr>
      <vt:lpstr>PowerPoint Presentation</vt:lpstr>
      <vt:lpstr>Reach</vt:lpstr>
      <vt:lpstr>Reach</vt:lpstr>
      <vt:lpstr>A Plan to Prepare Your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vt:lpstr>
      <vt:lpstr>Train</vt:lpstr>
      <vt:lpstr>Train</vt:lpstr>
      <vt:lpstr>Train</vt:lpstr>
      <vt:lpstr>Train</vt:lpstr>
      <vt:lpstr>PowerPoint Presentation</vt:lpstr>
      <vt:lpstr>PowerPoint Presentation</vt:lpstr>
      <vt:lpstr>PowerPoint Presentation</vt:lpstr>
      <vt:lpstr>PowerPoint Presentation</vt:lpstr>
      <vt:lpstr>Give</vt:lpstr>
      <vt:lpstr>Give</vt:lpstr>
      <vt:lpstr>Give</vt:lpstr>
      <vt:lpstr>PowerPoint Presentation</vt:lpstr>
      <vt:lpstr>Praying</vt:lpstr>
      <vt:lpstr>PowerPoint Presentation</vt:lpstr>
      <vt:lpstr>PowerPoint Presentation</vt:lpstr>
      <vt:lpstr>Identify a Person</vt:lpstr>
      <vt:lpstr>Supporting/Coaching</vt:lpstr>
      <vt:lpstr>Finding (and Keeping)  a Mentor or Coach</vt:lpstr>
      <vt:lpstr>PowerPoint Presentation</vt:lpstr>
      <vt:lpstr>PowerPoint Presentation</vt:lpstr>
      <vt:lpstr>PowerPoint Presentation</vt:lpstr>
      <vt:lpstr>How?</vt:lpstr>
      <vt:lpstr>Protection</vt:lpstr>
      <vt:lpstr>PowerPoint Presentation</vt:lpstr>
      <vt:lpstr>PowerPoint Presentation</vt:lpstr>
      <vt:lpstr>PowerPoint Presentation</vt:lpstr>
      <vt:lpstr>PowerPoint Presentation</vt:lpstr>
      <vt:lpstr>Financial Solutions</vt:lpstr>
      <vt:lpstr>FWB Benefits for FWB Employees</vt:lpstr>
      <vt:lpstr>403(b)(9) Approved Plan</vt:lpstr>
      <vt:lpstr>Flexible Contributions</vt:lpstr>
      <vt:lpstr>Illustration of Possibilities</vt:lpstr>
      <vt:lpstr>$500,000 Starting Point</vt:lpstr>
      <vt:lpstr>Start ASAP If you start at 25 contributing $3,000 per year for 10 years then stopped.   At age 65 you would have more funds than a someone that started at 35 contributing $3,000 per year and contributed until age 65.  By almost $35,000 dollars. Also you would have only contributed $30,000 while the 35 year old would need to contribute $90,000.</vt:lpstr>
      <vt:lpstr>Contact us</vt:lpstr>
      <vt:lpstr>How a Denomination Can Help You and Your Church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 Denomination Can Help You Revitalize Your Church</dc:title>
  <dc:creator>Moody, Edward</dc:creator>
  <cp:lastModifiedBy>Moody, Edward</cp:lastModifiedBy>
  <cp:revision>56</cp:revision>
  <cp:lastPrinted>2021-09-27T18:10:43Z</cp:lastPrinted>
  <dcterms:created xsi:type="dcterms:W3CDTF">2021-03-24T20:21:46Z</dcterms:created>
  <dcterms:modified xsi:type="dcterms:W3CDTF">2023-10-14T14:23:21Z</dcterms:modified>
</cp:coreProperties>
</file>